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Lst>
  <p:notesMasterIdLst>
    <p:notesMasterId r:id="rId39"/>
  </p:notesMasterIdLst>
  <p:handoutMasterIdLst>
    <p:handoutMasterId r:id="rId40"/>
  </p:handoutMasterIdLst>
  <p:sldIdLst>
    <p:sldId id="364" r:id="rId5"/>
    <p:sldId id="367" r:id="rId6"/>
    <p:sldId id="397" r:id="rId7"/>
    <p:sldId id="398" r:id="rId8"/>
    <p:sldId id="399" r:id="rId9"/>
    <p:sldId id="400"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3" r:id="rId31"/>
    <p:sldId id="424" r:id="rId32"/>
    <p:sldId id="425" r:id="rId33"/>
    <p:sldId id="426" r:id="rId34"/>
    <p:sldId id="427" r:id="rId35"/>
    <p:sldId id="428" r:id="rId36"/>
    <p:sldId id="429" r:id="rId37"/>
    <p:sldId id="43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s, Jared" initials="RJ" lastIdx="4" clrIdx="0">
    <p:extLst>
      <p:ext uri="{19B8F6BF-5375-455C-9EA6-DF929625EA0E}">
        <p15:presenceInfo xmlns:p15="http://schemas.microsoft.com/office/powerpoint/2012/main" userId="S-1-5-21-530382873-534002363-142223018-57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97AA"/>
    <a:srgbClr val="E7474B"/>
    <a:srgbClr val="63C5D4"/>
    <a:srgbClr val="00A9C1"/>
    <a:srgbClr val="008EA9"/>
    <a:srgbClr val="A5D9C5"/>
    <a:srgbClr val="76C8AC"/>
    <a:srgbClr val="39BA95"/>
    <a:srgbClr val="F7D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87" autoAdjust="0"/>
    <p:restoredTop sz="96437" autoAdjust="0"/>
  </p:normalViewPr>
  <p:slideViewPr>
    <p:cSldViewPr snapToGrid="0" snapToObjects="1">
      <p:cViewPr varScale="1">
        <p:scale>
          <a:sx n="41" d="100"/>
          <a:sy n="41" d="100"/>
        </p:scale>
        <p:origin x="444" y="2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869244"/>
          </a:xfrm>
          <a:prstGeom prst="rect">
            <a:avLst/>
          </a:prstGeom>
        </p:spPr>
        <p:txBody>
          <a:bodyPr vert="horz" lIns="91440" tIns="274320" rIns="91440" bIns="45720" rtlCol="0"/>
          <a:lstStyle>
            <a:lvl1pPr algn="l">
              <a:defRPr sz="1200"/>
            </a:lvl1pPr>
          </a:lstStyle>
          <a:p>
            <a:pPr algn="ctr"/>
            <a:r>
              <a:rPr lang="en-US" sz="900" cap="all" dirty="0" smtClean="0">
                <a:solidFill>
                  <a:schemeClr val="bg2"/>
                </a:solidFill>
              </a:rPr>
              <a:t>Privileged and Confidential. Prepared at the Request of Counsel. </a:t>
            </a:r>
            <a:endParaRPr lang="en-US" sz="900" cap="all" dirty="0">
              <a:solidFill>
                <a:schemeClr val="bg2"/>
              </a:solidFill>
            </a:endParaRPr>
          </a:p>
        </p:txBody>
      </p:sp>
      <p:sp>
        <p:nvSpPr>
          <p:cNvPr id="5" name="Slide Number Placeholder 4"/>
          <p:cNvSpPr>
            <a:spLocks noGrp="1"/>
          </p:cNvSpPr>
          <p:nvPr>
            <p:ph type="sldNum" sz="quarter" idx="3"/>
          </p:nvPr>
        </p:nvSpPr>
        <p:spPr>
          <a:xfrm>
            <a:off x="3884613" y="8286044"/>
            <a:ext cx="2971800" cy="856369"/>
          </a:xfrm>
          <a:prstGeom prst="rect">
            <a:avLst/>
          </a:prstGeom>
        </p:spPr>
        <p:txBody>
          <a:bodyPr vert="horz" lIns="91440" tIns="45720" rIns="457200" bIns="274320" rtlCol="0" anchor="b"/>
          <a:lstStyle>
            <a:lvl1pPr algn="r">
              <a:defRPr sz="1200"/>
            </a:lvl1pPr>
          </a:lstStyle>
          <a:p>
            <a:r>
              <a:rPr lang="en-US" sz="900" dirty="0" smtClean="0">
                <a:solidFill>
                  <a:schemeClr val="bg2"/>
                </a:solidFill>
              </a:rPr>
              <a:t>brattle.com | </a:t>
            </a:r>
            <a:fld id="{5FD8B14C-3EA3-324D-8C14-8036283303BC}" type="slidenum">
              <a:rPr lang="en-US" sz="900" smtClean="0">
                <a:solidFill>
                  <a:schemeClr val="bg2"/>
                </a:solidFill>
              </a:rPr>
              <a:t>‹#›</a:t>
            </a:fld>
            <a:endParaRPr lang="en-US" sz="900" dirty="0">
              <a:solidFill>
                <a:schemeClr val="bg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39" y="8486422"/>
            <a:ext cx="1229661" cy="534903"/>
          </a:xfrm>
          <a:prstGeom prst="rect">
            <a:avLst/>
          </a:prstGeom>
        </p:spPr>
      </p:pic>
    </p:spTree>
    <p:extLst>
      <p:ext uri="{BB962C8B-B14F-4D97-AF65-F5344CB8AC3E}">
        <p14:creationId xmlns:p14="http://schemas.microsoft.com/office/powerpoint/2010/main" val="35694278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7200"/>
          </a:xfrm>
          <a:prstGeom prst="rect">
            <a:avLst/>
          </a:prstGeom>
        </p:spPr>
        <p:txBody>
          <a:bodyPr vert="horz" lIns="91440" tIns="274320" rIns="91440" bIns="45720" rtlCol="0"/>
          <a:lstStyle>
            <a:lvl1pPr algn="ctr">
              <a:defRPr sz="900" cap="all" baseline="0">
                <a:solidFill>
                  <a:schemeClr val="bg2"/>
                </a:solidFill>
              </a:defRPr>
            </a:lvl1pPr>
          </a:lstStyle>
          <a:p>
            <a:r>
              <a:rPr lang="en-US" dirty="0" smtClean="0"/>
              <a:t>Privileged and Confidential. Prepared at the Request of Counsel. </a:t>
            </a:r>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458200"/>
            <a:ext cx="2971800" cy="684213"/>
          </a:xfrm>
          <a:prstGeom prst="rect">
            <a:avLst/>
          </a:prstGeom>
        </p:spPr>
        <p:txBody>
          <a:bodyPr vert="horz" lIns="91440" tIns="91440" rIns="457200" bIns="274320" rtlCol="0" anchor="b"/>
          <a:lstStyle>
            <a:lvl1pPr algn="r">
              <a:defRPr sz="900">
                <a:solidFill>
                  <a:schemeClr val="bg2"/>
                </a:solidFill>
              </a:defRPr>
            </a:lvl1pPr>
          </a:lstStyle>
          <a:p>
            <a:r>
              <a:rPr lang="en-US" dirty="0" smtClean="0"/>
              <a:t>brattle.com | </a:t>
            </a:r>
            <a:fld id="{BE1D8E7A-F6DA-5A4C-BF56-6CCEDAF8B339}"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39" y="8486422"/>
            <a:ext cx="1229661" cy="534903"/>
          </a:xfrm>
          <a:prstGeom prst="rect">
            <a:avLst/>
          </a:prstGeom>
        </p:spPr>
      </p:pic>
    </p:spTree>
    <p:extLst>
      <p:ext uri="{BB962C8B-B14F-4D97-AF65-F5344CB8AC3E}">
        <p14:creationId xmlns:p14="http://schemas.microsoft.com/office/powerpoint/2010/main" val="4162265578"/>
      </p:ext>
    </p:extLst>
  </p:cSld>
  <p:clrMap bg1="lt1" tx1="dk1" bg2="lt2" tx2="dk2" accent1="accent1" accent2="accent2" accent3="accent3" accent4="accent4" accent5="accent5" accent6="accent6" hlink="hlink" folHlink="folHlink"/>
  <p:hf ftr="0" dt="0"/>
  <p:notesStyle>
    <a:lvl1pPr marL="0" algn="l" defTabSz="457200" rtl="0" eaLnBrk="1" latinLnBrk="0" hangingPunct="1">
      <a:spcBef>
        <a:spcPts val="1200"/>
      </a:spcBef>
      <a:defRPr sz="1200" kern="1200">
        <a:solidFill>
          <a:schemeClr val="tx1"/>
        </a:solidFill>
        <a:latin typeface="+mn-lt"/>
        <a:ea typeface="+mn-ea"/>
        <a:cs typeface="+mn-cs"/>
      </a:defRPr>
    </a:lvl1pPr>
    <a:lvl2pPr marL="169863" indent="-169863" algn="l" defTabSz="457200" rtl="0" eaLnBrk="1" latinLnBrk="0" hangingPunct="1">
      <a:spcBef>
        <a:spcPts val="600"/>
      </a:spcBef>
      <a:buClr>
        <a:schemeClr val="accent2"/>
      </a:buClr>
      <a:buFont typeface="Symbol" panose="05050102010706020507" pitchFamily="18" charset="2"/>
      <a:buChar char=""/>
      <a:defRPr sz="1200" kern="1200">
        <a:solidFill>
          <a:schemeClr val="tx1"/>
        </a:solidFill>
        <a:latin typeface="+mn-lt"/>
        <a:ea typeface="+mn-ea"/>
        <a:cs typeface="+mn-cs"/>
      </a:defRPr>
    </a:lvl2pPr>
    <a:lvl3pPr marL="338138" indent="-168275" algn="l" defTabSz="457200" rtl="0" eaLnBrk="1" latinLnBrk="0" hangingPunct="1">
      <a:spcBef>
        <a:spcPts val="300"/>
      </a:spcBef>
      <a:buClr>
        <a:schemeClr val="accent2"/>
      </a:buClr>
      <a:buFont typeface="Calibri" panose="020F0502020204030204" pitchFamily="34" charset="0"/>
      <a:buChar char="–"/>
      <a:defRPr sz="1200" kern="1200">
        <a:solidFill>
          <a:schemeClr val="tx1"/>
        </a:solidFill>
        <a:latin typeface="+mn-lt"/>
        <a:ea typeface="+mn-ea"/>
        <a:cs typeface="+mn-cs"/>
      </a:defRPr>
    </a:lvl3pPr>
    <a:lvl4pPr marL="519113" indent="-180975" algn="l" defTabSz="457200" rtl="0" eaLnBrk="1" latinLnBrk="0" hangingPunct="1">
      <a:spcBef>
        <a:spcPts val="300"/>
      </a:spcBef>
      <a:buClr>
        <a:schemeClr val="bg2"/>
      </a:buClr>
      <a:buSzPct val="70000"/>
      <a:buFont typeface="Wingdings 3" panose="05040102010807070707" pitchFamily="18" charset="2"/>
      <a:buChar char=""/>
      <a:defRPr sz="1200" kern="1200">
        <a:solidFill>
          <a:schemeClr val="tx1"/>
        </a:solidFill>
        <a:latin typeface="+mn-lt"/>
        <a:ea typeface="+mn-ea"/>
        <a:cs typeface="+mn-cs"/>
      </a:defRPr>
    </a:lvl4pPr>
    <a:lvl5pPr marL="171450" indent="-171450" algn="l" defTabSz="457200" rtl="0" eaLnBrk="1" latinLnBrk="0" hangingPunct="1">
      <a:spcBef>
        <a:spcPts val="1200"/>
      </a:spcBef>
      <a:buClr>
        <a:schemeClr val="accent2"/>
      </a:buClr>
      <a:buSzPct val="150000"/>
      <a:buFont typeface="Calibri" panose="020F0502020204030204" pitchFamily="34" charset="0"/>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p:spTree>
      <p:nvGrpSpPr>
        <p:cNvPr id="1" name=""/>
        <p:cNvGrpSpPr/>
        <p:nvPr/>
      </p:nvGrpSpPr>
      <p:grpSpPr>
        <a:xfrm>
          <a:off x="0" y="0"/>
          <a:ext cx="0" cy="0"/>
          <a:chOff x="0" y="0"/>
          <a:chExt cx="0" cy="0"/>
        </a:xfrm>
      </p:grpSpPr>
      <p:sp>
        <p:nvSpPr>
          <p:cNvPr id="29" name="Rectangle 28"/>
          <p:cNvSpPr/>
          <p:nvPr userDrawn="1"/>
        </p:nvSpPr>
        <p:spPr>
          <a:xfrm>
            <a:off x="-120542" y="0"/>
            <a:ext cx="1231254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icture 42"/>
          <p:cNvPicPr>
            <a:picLocks noChangeAspect="1"/>
          </p:cNvPicPr>
          <p:nvPr userDrawn="1"/>
        </p:nvPicPr>
        <p:blipFill>
          <a:blip r:embed="rId3">
            <a:extLst>
              <a:ext uri="{28A0092B-C50C-407E-A947-70E740481C1C}">
                <a14:useLocalDpi xmlns:a14="http://schemas.microsoft.com/office/drawing/2010/main" val="0"/>
              </a:ext>
            </a:extLst>
          </a:blip>
          <a:srcRect t="1855" r="19421" b="18145"/>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 name="Title 4"/>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dirty="0" smtClean="0"/>
              <a:t>Presentation Title</a:t>
            </a:r>
            <a:endParaRPr lang="en-US" dirty="0"/>
          </a:p>
        </p:txBody>
      </p:sp>
      <p:sp>
        <p:nvSpPr>
          <p:cNvPr id="46" name="Text Placeholder 45"/>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smtClean="0"/>
              <a:t>Presented By</a:t>
            </a:r>
          </a:p>
          <a:p>
            <a:pPr lvl="1"/>
            <a:r>
              <a:rPr lang="en-US" dirty="0" smtClean="0"/>
              <a:t>Presenter Names</a:t>
            </a:r>
          </a:p>
        </p:txBody>
      </p:sp>
      <p:sp>
        <p:nvSpPr>
          <p:cNvPr id="51" name="Picture Placeholder 50"/>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sp>
        <p:nvSpPr>
          <p:cNvPr id="3" name="Text Placeholder 2"/>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dirty="0" smtClean="0"/>
              <a:t>Presentation Subtitle</a:t>
            </a:r>
            <a:endParaRPr lang="en-US" dirty="0"/>
          </a:p>
        </p:txBody>
      </p:sp>
      <p:sp>
        <p:nvSpPr>
          <p:cNvPr id="28" name="Text Placeholder 45"/>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dirty="0" smtClean="0"/>
              <a:t>Presented For</a:t>
            </a:r>
          </a:p>
          <a:p>
            <a:pPr lvl="1"/>
            <a:r>
              <a:rPr lang="en-US" dirty="0" smtClean="0"/>
              <a:t>Client Names</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508" y="5426646"/>
            <a:ext cx="3323333" cy="1445650"/>
          </a:xfrm>
          <a:prstGeom prst="rect">
            <a:avLst/>
          </a:prstGeom>
        </p:spPr>
      </p:pic>
      <p:sp>
        <p:nvSpPr>
          <p:cNvPr id="13" name="Text Placeholder 45"/>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smtClean="0"/>
              <a:t>Date</a:t>
            </a:r>
          </a:p>
        </p:txBody>
      </p:sp>
    </p:spTree>
    <p:extLst>
      <p:ext uri="{BB962C8B-B14F-4D97-AF65-F5344CB8AC3E}">
        <p14:creationId xmlns:p14="http://schemas.microsoft.com/office/powerpoint/2010/main" val="315139059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ight with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hart Placeholder 4"/>
          <p:cNvSpPr>
            <a:spLocks noGrp="1"/>
          </p:cNvSpPr>
          <p:nvPr>
            <p:ph type="chart" sz="quarter" idx="19"/>
          </p:nvPr>
        </p:nvSpPr>
        <p:spPr>
          <a:xfrm>
            <a:off x="6129963" y="1853351"/>
            <a:ext cx="5542755" cy="4005922"/>
          </a:xfrm>
        </p:spPr>
        <p:txBody>
          <a:bodyPr anchor="ctr"/>
          <a:lstStyle>
            <a:lvl1pPr algn="ctr">
              <a:defRPr/>
            </a:lvl1pPr>
          </a:lstStyle>
          <a:p>
            <a:r>
              <a:rPr lang="en-US" smtClean="0"/>
              <a:t>Click icon to add chart</a:t>
            </a:r>
            <a:endParaRPr lang="en-US" dirty="0"/>
          </a:p>
        </p:txBody>
      </p:sp>
      <p:cxnSp>
        <p:nvCxnSpPr>
          <p:cNvPr id="13" name="Straight Connector 12"/>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7" name="Text Placeholder 16"/>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dirty="0" smtClean="0"/>
              <a:t>Chart Title</a:t>
            </a:r>
          </a:p>
        </p:txBody>
      </p:sp>
      <p:sp>
        <p:nvSpPr>
          <p:cNvPr id="18" name="Text Placeholder 16"/>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dirty="0" smtClean="0"/>
              <a:t>Source and Notes: Example text</a:t>
            </a:r>
          </a:p>
        </p:txBody>
      </p:sp>
      <p:sp>
        <p:nvSpPr>
          <p:cNvPr id="3" name="Footer Placeholder 2"/>
          <p:cNvSpPr>
            <a:spLocks noGrp="1"/>
          </p:cNvSpPr>
          <p:nvPr>
            <p:ph type="ftr" sz="quarter" idx="25"/>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26"/>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4888368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Dark with Chart">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07999" y="1181101"/>
            <a:ext cx="5386218" cy="5072466"/>
          </a:xfrm>
        </p:spPr>
        <p:txBody>
          <a:bodyPr tIns="18288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hart Placeholder 4"/>
          <p:cNvSpPr>
            <a:spLocks noGrp="1"/>
          </p:cNvSpPr>
          <p:nvPr>
            <p:ph type="chart" sz="quarter" idx="19"/>
          </p:nvPr>
        </p:nvSpPr>
        <p:spPr>
          <a:xfrm>
            <a:off x="6129963" y="1817955"/>
            <a:ext cx="5542755" cy="4005922"/>
          </a:xfrm>
        </p:spPr>
        <p:txBody>
          <a:bodyPr anchor="ctr"/>
          <a:lstStyle>
            <a:lvl1pPr algn="ctr">
              <a:defRPr>
                <a:solidFill>
                  <a:schemeClr val="bg1"/>
                </a:solidFill>
              </a:defRPr>
            </a:lvl1pPr>
          </a:lstStyle>
          <a:p>
            <a:r>
              <a:rPr lang="en-US" smtClean="0"/>
              <a:t>Click icon to add chart</a:t>
            </a:r>
            <a:endParaRPr lang="en-US" dirty="0"/>
          </a:p>
        </p:txBody>
      </p:sp>
      <p:sp>
        <p:nvSpPr>
          <p:cNvPr id="14" name="Text Placeholder 10"/>
          <p:cNvSpPr>
            <a:spLocks noGrp="1"/>
          </p:cNvSpPr>
          <p:nvPr>
            <p:ph type="body" sz="quarter" idx="22" hasCustomPrompt="1"/>
          </p:nvPr>
        </p:nvSpPr>
        <p:spPr>
          <a:xfrm>
            <a:off x="508000"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7" name="Text Placeholder 16"/>
          <p:cNvSpPr>
            <a:spLocks noGrp="1"/>
          </p:cNvSpPr>
          <p:nvPr>
            <p:ph type="body" sz="quarter" idx="23" hasCustomPrompt="1"/>
          </p:nvPr>
        </p:nvSpPr>
        <p:spPr>
          <a:xfrm>
            <a:off x="6129963" y="1181101"/>
            <a:ext cx="5542755" cy="617102"/>
          </a:xfrm>
        </p:spPr>
        <p:txBody>
          <a:bodyPr lIns="0" tIns="0" rIns="0" bIns="91440" anchor="b" anchorCtr="0"/>
          <a:lstStyle>
            <a:lvl1pPr marL="38100" indent="0" algn="l">
              <a:buNone/>
              <a:defRPr sz="1600" b="1" cap="all" spc="50" baseline="0">
                <a:solidFill>
                  <a:schemeClr val="bg1"/>
                </a:solidFill>
                <a:latin typeface="+mn-lt"/>
              </a:defRPr>
            </a:lvl1pPr>
          </a:lstStyle>
          <a:p>
            <a:pPr lvl="0"/>
            <a:r>
              <a:rPr lang="en-US" dirty="0" smtClean="0"/>
              <a:t>Chart Title</a:t>
            </a:r>
          </a:p>
        </p:txBody>
      </p:sp>
      <p:sp>
        <p:nvSpPr>
          <p:cNvPr id="18" name="Text Placeholder 16"/>
          <p:cNvSpPr>
            <a:spLocks noGrp="1"/>
          </p:cNvSpPr>
          <p:nvPr>
            <p:ph type="body" sz="quarter" idx="24" hasCustomPrompt="1"/>
          </p:nvPr>
        </p:nvSpPr>
        <p:spPr>
          <a:xfrm>
            <a:off x="6129963" y="5849319"/>
            <a:ext cx="5542755" cy="435164"/>
          </a:xfrm>
        </p:spPr>
        <p:txBody>
          <a:bodyPr lIns="0" tIns="91440" rIns="0" bIns="0" anchor="t" anchorCtr="0"/>
          <a:lstStyle>
            <a:lvl1pPr marL="0" indent="0" algn="l">
              <a:lnSpc>
                <a:spcPct val="90000"/>
              </a:lnSpc>
              <a:buNone/>
              <a:defRPr sz="1000" b="0" baseline="0">
                <a:solidFill>
                  <a:schemeClr val="bg1"/>
                </a:solidFill>
                <a:latin typeface="+mn-lt"/>
              </a:defRPr>
            </a:lvl1pPr>
          </a:lstStyle>
          <a:p>
            <a:pPr lvl="0"/>
            <a:r>
              <a:rPr lang="en-US" dirty="0" smtClean="0"/>
              <a:t>Source and Notes: Example text</a:t>
            </a:r>
          </a:p>
        </p:txBody>
      </p:sp>
      <p:cxnSp>
        <p:nvCxnSpPr>
          <p:cNvPr id="12" name="Straight Connector 11"/>
          <p:cNvCxnSpPr/>
          <p:nvPr userDrawn="1"/>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25"/>
          </p:nvPr>
        </p:nvSpPr>
        <p:spPr/>
        <p:txBody>
          <a:bodyPr/>
          <a:lstStyle>
            <a:lvl1pPr>
              <a:defRPr>
                <a:solidFill>
                  <a:schemeClr val="bg1">
                    <a:lumMod val="95000"/>
                    <a:alpha val="75000"/>
                  </a:schemeClr>
                </a:solidFill>
              </a:defRPr>
            </a:lvl1pPr>
          </a:lstStyle>
          <a:p>
            <a:r>
              <a:rPr lang="en-US" smtClean="0"/>
              <a:t>Privileged and Confidential. Prepared at the Request of Counsel. </a:t>
            </a:r>
            <a:endParaRPr lang="en-US" dirty="0"/>
          </a:p>
        </p:txBody>
      </p:sp>
      <p:sp>
        <p:nvSpPr>
          <p:cNvPr id="4" name="Slide Number Placeholder 3"/>
          <p:cNvSpPr>
            <a:spLocks noGrp="1"/>
          </p:cNvSpPr>
          <p:nvPr>
            <p:ph type="sldNum" sz="quarter" idx="26"/>
          </p:nvPr>
        </p:nvSpPr>
        <p:spPr/>
        <p:txBody>
          <a:bodyPr/>
          <a:lstStyle>
            <a:lvl1pPr>
              <a:defRPr>
                <a:solidFill>
                  <a:schemeClr val="bg1">
                    <a:lumMod val="95000"/>
                    <a:alpha val="75000"/>
                  </a:schemeClr>
                </a:solidFill>
              </a:defRPr>
            </a:lvl1p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4858515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Callout">
    <p:spTree>
      <p:nvGrpSpPr>
        <p:cNvPr id="1" name=""/>
        <p:cNvGrpSpPr/>
        <p:nvPr/>
      </p:nvGrpSpPr>
      <p:grpSpPr>
        <a:xfrm>
          <a:off x="0" y="0"/>
          <a:ext cx="0" cy="0"/>
          <a:chOff x="0" y="0"/>
          <a:chExt cx="0" cy="0"/>
        </a:xfrm>
      </p:grpSpPr>
      <p:sp>
        <p:nvSpPr>
          <p:cNvPr id="8" name="Rectangle 7"/>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smtClean="0"/>
              <a:t>Click to edit Master title style</a:t>
            </a:r>
            <a:endParaRPr lang="en-US" dirty="0"/>
          </a:p>
        </p:txBody>
      </p:sp>
      <p:sp>
        <p:nvSpPr>
          <p:cNvPr id="11" name="Text Placeholder 10"/>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600">
                <a:solidFill>
                  <a:schemeClr val="bg1"/>
                </a:solidFill>
                <a:latin typeface="+mn-lt"/>
              </a:defRPr>
            </a:lvl1pPr>
          </a:lstStyle>
          <a:p>
            <a:pPr lvl="0"/>
            <a:r>
              <a:rPr lang="en-US" smtClean="0"/>
              <a:t>Edit Master text styles</a:t>
            </a:r>
          </a:p>
        </p:txBody>
      </p:sp>
      <p:sp>
        <p:nvSpPr>
          <p:cNvPr id="12" name="Text Placeholder 10"/>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3" name="Footer Placeholder 2"/>
          <p:cNvSpPr>
            <a:spLocks noGrp="1"/>
          </p:cNvSpPr>
          <p:nvPr>
            <p:ph type="ftr" sz="quarter" idx="23"/>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24"/>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6657690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Sidebar">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dirty="0"/>
          </a:p>
        </p:txBody>
      </p:sp>
      <p:sp>
        <p:nvSpPr>
          <p:cNvPr id="11" name="Text Placeholder 10"/>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600">
                <a:solidFill>
                  <a:schemeClr val="bg1"/>
                </a:solidFill>
                <a:latin typeface="+mn-lt"/>
              </a:defRPr>
            </a:lvl1pPr>
          </a:lstStyle>
          <a:p>
            <a:pPr lvl="0"/>
            <a:r>
              <a:rPr lang="en-US" smtClean="0"/>
              <a:t>Edit Master text styles</a:t>
            </a:r>
          </a:p>
        </p:txBody>
      </p:sp>
      <p:sp>
        <p:nvSpPr>
          <p:cNvPr id="12" name="Text Placeholder 10"/>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3" name="Footer Placeholder 2"/>
          <p:cNvSpPr>
            <a:spLocks noGrp="1"/>
          </p:cNvSpPr>
          <p:nvPr>
            <p:ph type="ftr" sz="quarter" idx="23"/>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24"/>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4754019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13" name="Rectangle 1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5"/>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1" name="Text Placeholder 16"/>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22" name="Text Placeholder 5"/>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23" name="Text Placeholder 5"/>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p:txBody>
      </p:sp>
      <p:sp>
        <p:nvSpPr>
          <p:cNvPr id="24" name="Text Placeholder 16"/>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25" name="Text Placeholder 16"/>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smtClean="0"/>
              <a:t>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cxnSp>
        <p:nvCxnSpPr>
          <p:cNvPr id="28" name="Straight Connector 27"/>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0"/>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Footer Placeholder 1"/>
          <p:cNvSpPr>
            <a:spLocks noGrp="1"/>
          </p:cNvSpPr>
          <p:nvPr>
            <p:ph type="ftr" sz="quarter" idx="24"/>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25"/>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3373815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Chevrons">
    <p:spTree>
      <p:nvGrpSpPr>
        <p:cNvPr id="1" name=""/>
        <p:cNvGrpSpPr/>
        <p:nvPr/>
      </p:nvGrpSpPr>
      <p:grpSpPr>
        <a:xfrm>
          <a:off x="0" y="0"/>
          <a:ext cx="0" cy="0"/>
          <a:chOff x="0" y="0"/>
          <a:chExt cx="0" cy="0"/>
        </a:xfrm>
      </p:grpSpPr>
      <p:sp>
        <p:nvSpPr>
          <p:cNvPr id="13" name="Rectangle 1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5"/>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1" name="Text Placeholder 16"/>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28" name="Straight Connector 27"/>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0"/>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7" name="Text Placeholder 5"/>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18" name="Text Placeholder 5"/>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19" name="Text Placeholder 5"/>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smtClean="0"/>
              <a:t>Edit Master text styles</a:t>
            </a:r>
          </a:p>
          <a:p>
            <a:pPr lvl="1"/>
            <a:r>
              <a:rPr lang="en-US" smtClean="0"/>
              <a:t>Second level</a:t>
            </a:r>
          </a:p>
          <a:p>
            <a:pPr lvl="2"/>
            <a:r>
              <a:rPr lang="en-US" smtClean="0"/>
              <a:t>Third level</a:t>
            </a:r>
          </a:p>
        </p:txBody>
      </p:sp>
      <p:sp>
        <p:nvSpPr>
          <p:cNvPr id="22" name="Text Placeholder 16"/>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23" name="Text Placeholder 16"/>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24" name="Text Placeholder 16"/>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smtClean="0"/>
              <a:t>Edit Master text styles</a:t>
            </a:r>
          </a:p>
        </p:txBody>
      </p:sp>
      <p:sp>
        <p:nvSpPr>
          <p:cNvPr id="2" name="Footer Placeholder 1"/>
          <p:cNvSpPr>
            <a:spLocks noGrp="1"/>
          </p:cNvSpPr>
          <p:nvPr>
            <p:ph type="ftr" sz="quarter" idx="35"/>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36"/>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10821599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11" name="Rectangle 10"/>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smtClean="0"/>
              <a:t>Click to edit Master title style</a:t>
            </a:r>
            <a:endParaRPr lang="en-US" dirty="0"/>
          </a:p>
        </p:txBody>
      </p:sp>
      <p:cxnSp>
        <p:nvCxnSpPr>
          <p:cNvPr id="7" name="Straight Connector 6"/>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Footer Placeholder 1"/>
          <p:cNvSpPr>
            <a:spLocks noGrp="1"/>
          </p:cNvSpPr>
          <p:nvPr>
            <p:ph type="ftr" sz="quarter" idx="17"/>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18"/>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5354792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0"/>
          </p:nvPr>
        </p:nvSpPr>
        <p:spPr/>
        <p:txBody>
          <a:bodyPr/>
          <a:lstStyle/>
          <a:p>
            <a:r>
              <a:rPr lang="en-US" smtClean="0"/>
              <a:t>Privileged and Confidential. Prepared at the Request of Counsel. </a:t>
            </a:r>
            <a:endParaRPr lang="en-US" dirty="0"/>
          </a:p>
        </p:txBody>
      </p:sp>
      <p:sp>
        <p:nvSpPr>
          <p:cNvPr id="5" name="Slide Number Placeholder 4"/>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418904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22" name="Rectangle 21"/>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Presented By</a:t>
            </a:r>
            <a:endParaRPr lang="en-US" dirty="0"/>
          </a:p>
        </p:txBody>
      </p:sp>
      <p:sp>
        <p:nvSpPr>
          <p:cNvPr id="28" name="Picture Placeholder 27"/>
          <p:cNvSpPr>
            <a:spLocks noGrp="1"/>
          </p:cNvSpPr>
          <p:nvPr>
            <p:ph type="pic" sz="quarter" idx="12"/>
          </p:nvPr>
        </p:nvSpPr>
        <p:spPr>
          <a:xfrm>
            <a:off x="967761"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9" name="Picture Placeholder 27"/>
          <p:cNvSpPr>
            <a:spLocks noGrp="1"/>
          </p:cNvSpPr>
          <p:nvPr>
            <p:ph type="pic" sz="quarter" idx="13"/>
          </p:nvPr>
        </p:nvSpPr>
        <p:spPr>
          <a:xfrm>
            <a:off x="4789181"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a:p>
        </p:txBody>
      </p:sp>
      <p:sp>
        <p:nvSpPr>
          <p:cNvPr id="30" name="Picture Placeholder 27"/>
          <p:cNvSpPr>
            <a:spLocks noGrp="1"/>
          </p:cNvSpPr>
          <p:nvPr>
            <p:ph type="pic" sz="quarter" idx="14"/>
          </p:nvPr>
        </p:nvSpPr>
        <p:spPr>
          <a:xfrm>
            <a:off x="8610600"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a:p>
        </p:txBody>
      </p:sp>
      <p:sp>
        <p:nvSpPr>
          <p:cNvPr id="32" name="Text Placeholder 3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3" name="Text Placeholder 31"/>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4" name="Text Placeholder 31"/>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43" name="Text Placeholder 42"/>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46" name="Text Placeholder 42"/>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7" name="Text Placeholder 42"/>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48" name="Text Placeholder 42"/>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49" name="Text Placeholder 4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50" name="Text Placeholder 42"/>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dirty="0" smtClean="0"/>
              <a:t>+0.123.456.7890</a:t>
            </a:r>
            <a:endParaRPr lang="en-US" dirty="0"/>
          </a:p>
        </p:txBody>
      </p:sp>
      <p:sp>
        <p:nvSpPr>
          <p:cNvPr id="52" name="Text Placeholder 51"/>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53" name="Text Placeholder 51"/>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54" name="Text Placeholder 5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4" name="TextBox 23"/>
          <p:cNvSpPr txBox="1"/>
          <p:nvPr userDrawn="1"/>
        </p:nvSpPr>
        <p:spPr>
          <a:xfrm>
            <a:off x="502418" y="6196462"/>
            <a:ext cx="96263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7C8186"/>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 name="Footer Placeholder 4"/>
          <p:cNvSpPr>
            <a:spLocks noGrp="1"/>
          </p:cNvSpPr>
          <p:nvPr>
            <p:ph type="ftr" sz="quarter" idx="32"/>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33"/>
          </p:nvPr>
        </p:nvSpPr>
        <p:spPr/>
        <p:txBody>
          <a:bodyPr/>
          <a:lstStyle/>
          <a:p>
            <a:r>
              <a:rPr lang="en-US" dirty="0" smtClean="0"/>
              <a:t>brattle.com | </a:t>
            </a:r>
            <a:fld id="{C95ECF09-ED6D-489D-87B4-9DBCD4D54A41}" type="slidenum">
              <a:rPr lang="en-US" smtClean="0"/>
              <a:pPr/>
              <a:t>‹#›</a:t>
            </a:fld>
            <a:endParaRPr lang="en-US" dirty="0" smtClean="0"/>
          </a:p>
        </p:txBody>
      </p:sp>
      <p:cxnSp>
        <p:nvCxnSpPr>
          <p:cNvPr id="25" name="Straight Connector 24"/>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9950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33" name="Rectangle 3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Presented By</a:t>
            </a:r>
            <a:endParaRPr lang="en-US" dirty="0"/>
          </a:p>
        </p:txBody>
      </p:sp>
      <p:sp>
        <p:nvSpPr>
          <p:cNvPr id="28" name="Picture Placeholder 27"/>
          <p:cNvSpPr>
            <a:spLocks noGrp="1"/>
          </p:cNvSpPr>
          <p:nvPr>
            <p:ph type="pic" sz="quarter" idx="12"/>
          </p:nvPr>
        </p:nvSpPr>
        <p:spPr>
          <a:xfrm>
            <a:off x="499478"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9" name="Picture Placeholder 27"/>
          <p:cNvSpPr>
            <a:spLocks noGrp="1"/>
          </p:cNvSpPr>
          <p:nvPr>
            <p:ph type="pic" sz="quarter" idx="13"/>
          </p:nvPr>
        </p:nvSpPr>
        <p:spPr>
          <a:xfrm>
            <a:off x="3357163"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30" name="Picture Placeholder 27"/>
          <p:cNvSpPr>
            <a:spLocks noGrp="1"/>
          </p:cNvSpPr>
          <p:nvPr>
            <p:ph type="pic" sz="quarter" idx="14"/>
          </p:nvPr>
        </p:nvSpPr>
        <p:spPr>
          <a:xfrm>
            <a:off x="9072534"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a:p>
        </p:txBody>
      </p:sp>
      <p:sp>
        <p:nvSpPr>
          <p:cNvPr id="32" name="Text Placeholder 3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43" name="Text Placeholder 42"/>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46" name="Text Placeholder 42"/>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dirty="0" smtClean="0"/>
              <a:t>+0 123 456-7890</a:t>
            </a:r>
            <a:endParaRPr lang="en-US" dirty="0"/>
          </a:p>
        </p:txBody>
      </p:sp>
      <p:sp>
        <p:nvSpPr>
          <p:cNvPr id="52" name="Text Placeholder 51"/>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0" name="Picture Placeholder 27"/>
          <p:cNvSpPr>
            <a:spLocks noGrp="1"/>
          </p:cNvSpPr>
          <p:nvPr>
            <p:ph type="pic" sz="quarter" idx="33"/>
          </p:nvPr>
        </p:nvSpPr>
        <p:spPr>
          <a:xfrm>
            <a:off x="6214848"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smtClean="0"/>
              <a:t>Click icon to add picture</a:t>
            </a:r>
            <a:endParaRPr lang="en-US" dirty="0"/>
          </a:p>
        </p:txBody>
      </p:sp>
      <p:sp>
        <p:nvSpPr>
          <p:cNvPr id="21" name="Text Placeholder 31"/>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2" name="Text Placeholder 42"/>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23" name="Text Placeholder 42"/>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dirty="0" smtClean="0"/>
              <a:t>+0 123 456-7890</a:t>
            </a:r>
            <a:endParaRPr lang="en-US" dirty="0"/>
          </a:p>
        </p:txBody>
      </p:sp>
      <p:sp>
        <p:nvSpPr>
          <p:cNvPr id="24" name="Text Placeholder 51"/>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25" name="Text Placeholder 31"/>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26" name="Text Placeholder 42"/>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27" name="Text Placeholder 4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dirty="0" smtClean="0"/>
              <a:t>+0 123 456-7890</a:t>
            </a:r>
            <a:endParaRPr lang="en-US" dirty="0"/>
          </a:p>
        </p:txBody>
      </p:sp>
      <p:sp>
        <p:nvSpPr>
          <p:cNvPr id="31" name="Text Placeholder 51"/>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35" name="Text Placeholder 31"/>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36" name="Text Placeholder 42"/>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dirty="0" smtClean="0"/>
              <a:t>Firstname.Lastname@brattle.com</a:t>
            </a:r>
          </a:p>
        </p:txBody>
      </p:sp>
      <p:sp>
        <p:nvSpPr>
          <p:cNvPr id="37" name="Text Placeholder 42"/>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dirty="0" smtClean="0"/>
              <a:t>+0 123 456-7890</a:t>
            </a:r>
            <a:endParaRPr lang="en-US" dirty="0"/>
          </a:p>
        </p:txBody>
      </p:sp>
      <p:sp>
        <p:nvSpPr>
          <p:cNvPr id="38" name="Text Placeholder 51"/>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cxnSp>
        <p:nvCxnSpPr>
          <p:cNvPr id="39" name="Straight Connector 38"/>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userDrawn="1"/>
        </p:nvSpPr>
        <p:spPr>
          <a:xfrm>
            <a:off x="502418" y="6196462"/>
            <a:ext cx="96263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7C8186"/>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7" name="Footer Placeholder 6"/>
          <p:cNvSpPr>
            <a:spLocks noGrp="1"/>
          </p:cNvSpPr>
          <p:nvPr>
            <p:ph type="ftr" sz="quarter" idx="46"/>
          </p:nvPr>
        </p:nvSpPr>
        <p:spPr/>
        <p:txBody>
          <a:bodyPr/>
          <a:lstStyle/>
          <a:p>
            <a:r>
              <a:rPr lang="en-US" smtClean="0"/>
              <a:t>Privileged and Confidential. Prepared at the Request of Counsel. </a:t>
            </a:r>
            <a:endParaRPr lang="en-US" dirty="0"/>
          </a:p>
        </p:txBody>
      </p:sp>
      <p:sp>
        <p:nvSpPr>
          <p:cNvPr id="8" name="Slide Number Placeholder 7"/>
          <p:cNvSpPr>
            <a:spLocks noGrp="1"/>
          </p:cNvSpPr>
          <p:nvPr>
            <p:ph type="sldNum" sz="quarter" idx="47"/>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342779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52" name="Rectangle 51"/>
          <p:cNvSpPr/>
          <p:nvPr userDrawn="1"/>
        </p:nvSpPr>
        <p:spPr>
          <a:xfrm>
            <a:off x="-120542" y="0"/>
            <a:ext cx="1231254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Picture 32"/>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50"/>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sp>
        <p:nvSpPr>
          <p:cNvPr id="26" name="Title 4"/>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smtClean="0"/>
              <a:t>Presentation Title</a:t>
            </a:r>
            <a:endParaRPr lang="en-US" dirty="0"/>
          </a:p>
        </p:txBody>
      </p:sp>
      <p:sp>
        <p:nvSpPr>
          <p:cNvPr id="29" name="Text Placeholder 2"/>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smtClean="0"/>
              <a:t>Presentation Subtitle</a:t>
            </a:r>
            <a:endParaRPr lang="en-US" dirty="0"/>
          </a:p>
        </p:txBody>
      </p:sp>
      <p:sp>
        <p:nvSpPr>
          <p:cNvPr id="3" name="Text Placeholder 2"/>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smtClean="0"/>
              <a:t>Presented By</a:t>
            </a:r>
          </a:p>
          <a:p>
            <a:pPr lvl="1"/>
            <a:r>
              <a:rPr lang="en-US" dirty="0" smtClean="0"/>
              <a:t>Presenter Names</a:t>
            </a:r>
          </a:p>
        </p:txBody>
      </p:sp>
      <p:sp>
        <p:nvSpPr>
          <p:cNvPr id="30" name="Text Placeholder 2"/>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smtClean="0"/>
              <a:t>Presented For</a:t>
            </a:r>
          </a:p>
          <a:p>
            <a:pPr lvl="1"/>
            <a:r>
              <a:rPr lang="en-US" dirty="0" smtClean="0"/>
              <a:t>Client Names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508" y="5426646"/>
            <a:ext cx="3323333" cy="1445650"/>
          </a:xfrm>
          <a:prstGeom prst="rect">
            <a:avLst/>
          </a:prstGeom>
        </p:spPr>
      </p:pic>
      <p:sp>
        <p:nvSpPr>
          <p:cNvPr id="13" name="Text Placeholder 2"/>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smtClean="0"/>
              <a:t>Date</a:t>
            </a:r>
          </a:p>
        </p:txBody>
      </p:sp>
    </p:spTree>
    <p:extLst>
      <p:ext uri="{BB962C8B-B14F-4D97-AF65-F5344CB8AC3E}">
        <p14:creationId xmlns:p14="http://schemas.microsoft.com/office/powerpoint/2010/main" val="234104202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Presented By</a:t>
            </a:r>
            <a:endParaRPr lang="en-US" dirty="0"/>
          </a:p>
        </p:txBody>
      </p:sp>
      <p:sp>
        <p:nvSpPr>
          <p:cNvPr id="28" name="Picture Placeholder 27"/>
          <p:cNvSpPr>
            <a:spLocks noGrp="1"/>
          </p:cNvSpPr>
          <p:nvPr>
            <p:ph type="pic" sz="quarter" idx="12"/>
          </p:nvPr>
        </p:nvSpPr>
        <p:spPr>
          <a:xfrm>
            <a:off x="967761" y="1407148"/>
            <a:ext cx="2603878" cy="2601947"/>
          </a:xfrm>
          <a:prstGeom prst="ellipse">
            <a:avLst/>
          </a:prstGeom>
          <a:blipFill>
            <a:blip r:embed="rId2"/>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smtClean="0"/>
              <a:t>Click icon to add picture</a:t>
            </a:r>
            <a:endParaRPr lang="en-US" dirty="0"/>
          </a:p>
        </p:txBody>
      </p:sp>
      <p:sp>
        <p:nvSpPr>
          <p:cNvPr id="32" name="Text Placeholder 3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43" name="Text Placeholder 42"/>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smtClean="0"/>
              <a:t>Firstname.Lastname@brattle.com</a:t>
            </a:r>
          </a:p>
        </p:txBody>
      </p:sp>
      <p:sp>
        <p:nvSpPr>
          <p:cNvPr id="46" name="Text Placeholder 42"/>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smtClean="0"/>
              <a:t>+0 123 456-7890</a:t>
            </a:r>
            <a:endParaRPr lang="en-US" dirty="0"/>
          </a:p>
        </p:txBody>
      </p:sp>
      <p:sp>
        <p:nvSpPr>
          <p:cNvPr id="52" name="Text Placeholder 51"/>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smtClean="0">
                <a:latin typeface="+mn-lt"/>
              </a:rPr>
              <a:t>Title | Location</a:t>
            </a:r>
            <a:endParaRPr lang="en-US" dirty="0"/>
          </a:p>
        </p:txBody>
      </p:sp>
      <p:sp>
        <p:nvSpPr>
          <p:cNvPr id="5" name="Text Placeholder 4"/>
          <p:cNvSpPr>
            <a:spLocks noGrp="1"/>
          </p:cNvSpPr>
          <p:nvPr>
            <p:ph type="body" sz="quarter" idx="32"/>
          </p:nvPr>
        </p:nvSpPr>
        <p:spPr>
          <a:xfrm>
            <a:off x="4430713" y="1407149"/>
            <a:ext cx="7242175" cy="4450388"/>
          </a:xfrm>
        </p:spPr>
        <p:txBody>
          <a:bodyPr/>
          <a:lstStyle>
            <a:lvl1pPr marL="115888" indent="-115888">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smtClean="0"/>
              <a:t>Edit Master text styles</a:t>
            </a:r>
          </a:p>
          <a:p>
            <a:pPr lvl="1"/>
            <a:r>
              <a:rPr lang="en-US" smtClean="0"/>
              <a:t>Second level</a:t>
            </a:r>
          </a:p>
          <a:p>
            <a:pPr lvl="2"/>
            <a:r>
              <a:rPr lang="en-US" smtClean="0"/>
              <a:t>Third level</a:t>
            </a:r>
          </a:p>
        </p:txBody>
      </p:sp>
      <p:cxnSp>
        <p:nvCxnSpPr>
          <p:cNvPr id="13" name="Straight Connector 12"/>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02418" y="6196462"/>
            <a:ext cx="96263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7C8186"/>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7" name="Footer Placeholder 6"/>
          <p:cNvSpPr>
            <a:spLocks noGrp="1"/>
          </p:cNvSpPr>
          <p:nvPr>
            <p:ph type="ftr" sz="quarter" idx="33"/>
          </p:nvPr>
        </p:nvSpPr>
        <p:spPr/>
        <p:txBody>
          <a:bodyPr/>
          <a:lstStyle/>
          <a:p>
            <a:r>
              <a:rPr lang="en-US" smtClean="0"/>
              <a:t>Privileged and Confidential. Prepared at the Request of Counsel. </a:t>
            </a:r>
            <a:endParaRPr lang="en-US" dirty="0"/>
          </a:p>
        </p:txBody>
      </p:sp>
      <p:sp>
        <p:nvSpPr>
          <p:cNvPr id="10" name="Slide Number Placeholder 9"/>
          <p:cNvSpPr>
            <a:spLocks noGrp="1"/>
          </p:cNvSpPr>
          <p:nvPr>
            <p:ph type="sldNum" sz="quarter" idx="34"/>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42173164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182" t="1582" r="-76" b="62936"/>
          <a:stretch/>
        </p:blipFill>
        <p:spPr>
          <a:xfrm>
            <a:off x="-38469" y="1"/>
            <a:ext cx="12248397" cy="2438400"/>
          </a:xfrm>
          <a:prstGeom prst="rect">
            <a:avLst/>
          </a:prstGeom>
        </p:spPr>
      </p:pic>
      <p:sp>
        <p:nvSpPr>
          <p:cNvPr id="32" name="Text Placeholder 3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dirty="0" err="1" smtClean="0"/>
              <a:t>Firstname</a:t>
            </a:r>
            <a:r>
              <a:rPr lang="en-US" dirty="0" smtClean="0"/>
              <a:t> </a:t>
            </a:r>
            <a:r>
              <a:rPr lang="en-US" dirty="0" err="1" smtClean="0"/>
              <a:t>Lastname</a:t>
            </a:r>
            <a:endParaRPr lang="en-US" dirty="0" smtClean="0"/>
          </a:p>
        </p:txBody>
      </p:sp>
      <p:sp>
        <p:nvSpPr>
          <p:cNvPr id="43" name="Text Placeholder 4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smtClean="0"/>
              <a:t>Firstname.Lastname@brattle.com</a:t>
            </a:r>
          </a:p>
        </p:txBody>
      </p:sp>
      <p:sp>
        <p:nvSpPr>
          <p:cNvPr id="46" name="Text Placeholder 42"/>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smtClean="0"/>
              <a:t>+0.123.456.7890</a:t>
            </a:r>
            <a:endParaRPr lang="en-US" dirty="0"/>
          </a:p>
        </p:txBody>
      </p:sp>
      <p:sp>
        <p:nvSpPr>
          <p:cNvPr id="52" name="Text Placeholder 51"/>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dirty="0" smtClean="0">
                <a:latin typeface="+mn-lt"/>
              </a:rPr>
              <a:t>Title | Location</a:t>
            </a:r>
            <a:endParaRPr lang="en-US" dirty="0"/>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smtClean="0"/>
              <a:t>Edit Master text styles</a:t>
            </a:r>
          </a:p>
          <a:p>
            <a:pPr lvl="1"/>
            <a:r>
              <a:rPr lang="en-US" smtClean="0"/>
              <a:t>Second level</a:t>
            </a:r>
          </a:p>
          <a:p>
            <a:pPr lvl="2"/>
            <a:r>
              <a:rPr lang="en-US" smtClean="0"/>
              <a:t>Third level</a:t>
            </a:r>
          </a:p>
        </p:txBody>
      </p:sp>
      <p:sp>
        <p:nvSpPr>
          <p:cNvPr id="24" name="Freeform 23"/>
          <p:cNvSpPr/>
          <p:nvPr userDrawn="1"/>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21"/>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dirty="0" smtClean="0"/>
              <a:t> </a:t>
            </a:r>
            <a:endParaRPr lang="en-US" dirty="0"/>
          </a:p>
        </p:txBody>
      </p:sp>
      <p:sp>
        <p:nvSpPr>
          <p:cNvPr id="10" name="Rectangle 9"/>
          <p:cNvSpPr/>
          <p:nvPr userDrawn="1"/>
        </p:nvSpPr>
        <p:spPr>
          <a:xfrm>
            <a:off x="5156079" y="160769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502418" y="6196462"/>
            <a:ext cx="962632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7C8186"/>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 name="Footer Placeholder 3"/>
          <p:cNvSpPr>
            <a:spLocks noGrp="1"/>
          </p:cNvSpPr>
          <p:nvPr>
            <p:ph type="ftr" sz="quarter" idx="37"/>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38"/>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40861689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sp>
        <p:nvSpPr>
          <p:cNvPr id="12" name="Rectangle 11"/>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About Brattle</a:t>
            </a:r>
            <a:endParaRPr lang="en-US" dirty="0"/>
          </a:p>
        </p:txBody>
      </p:sp>
      <p:cxnSp>
        <p:nvCxnSpPr>
          <p:cNvPr id="33" name="Straight Connector 32"/>
          <p:cNvCxnSpPr/>
          <p:nvPr userDrawn="1"/>
        </p:nvCxnSpPr>
        <p:spPr>
          <a:xfrm flipH="1">
            <a:off x="8088968" y="4498821"/>
            <a:ext cx="1378185" cy="1651154"/>
          </a:xfrm>
          <a:prstGeom prst="line">
            <a:avLst/>
          </a:prstGeom>
          <a:noFill/>
          <a:ln w="76200" cap="flat" cmpd="sng" algn="ctr">
            <a:solidFill>
              <a:srgbClr val="FFFFFF"/>
            </a:solidFill>
            <a:prstDash val="solid"/>
          </a:ln>
          <a:effectLst/>
        </p:spPr>
      </p:cxnSp>
      <p:sp>
        <p:nvSpPr>
          <p:cNvPr id="35" name="Text Placeholder 10"/>
          <p:cNvSpPr txBox="1">
            <a:spLocks/>
          </p:cNvSpPr>
          <p:nvPr userDrawn="1"/>
        </p:nvSpPr>
        <p:spPr>
          <a:xfrm>
            <a:off x="609600" y="1220323"/>
            <a:ext cx="10048240" cy="1756916"/>
          </a:xfrm>
          <a:prstGeom prst="rect">
            <a:avLst/>
          </a:prstGeom>
        </p:spPr>
        <p:txBody>
          <a:bodyPr vert="horz" lIns="0" tIns="274320" rIns="0" bIns="91440" rtlCol="0">
            <a:normAutofit/>
          </a:bodyPr>
          <a:lst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900"/>
              </a:spcBef>
              <a:spcAft>
                <a:spcPts val="0"/>
              </a:spcAft>
              <a:buClr>
                <a:srgbClr val="2297AA"/>
              </a:buClr>
              <a:buSzPct val="90000"/>
              <a:buFont typeface="Wingdings 2" panose="05020102010507070707" pitchFamily="18" charset="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Calibri Light" panose="020F0302020204030204" pitchFamily="34" charset="0"/>
              </a:rPr>
              <a:t>The Brattle Group answers complex economic, finance, and regulatory questions for corporations, law firms, and governments around the world. We are distinguished by the clarity of our insights and the credibility of our experts, which include leading international academics and industry specialists. Brattle has over 350 talented professionals across three continents. For more information, please visit </a:t>
            </a:r>
            <a:r>
              <a:rPr kumimoji="0" lang="en-US" sz="1800" b="1" i="0" u="none" strike="noStrike" kern="1200" cap="none" spc="0" normalizeH="0" baseline="0" noProof="0" dirty="0" smtClean="0">
                <a:ln>
                  <a:noFill/>
                </a:ln>
                <a:solidFill>
                  <a:schemeClr val="tx1"/>
                </a:solidFill>
                <a:effectLst/>
                <a:uLnTx/>
                <a:uFillTx/>
                <a:latin typeface="+mn-lt"/>
                <a:ea typeface="+mn-ea"/>
                <a:cs typeface="Calibri Light" panose="020F0302020204030204" pitchFamily="34" charset="0"/>
              </a:rPr>
              <a:t>brattle.com</a:t>
            </a:r>
            <a:r>
              <a:rPr kumimoji="0" lang="en-US" sz="1800" b="0" i="0" u="none" strike="noStrike" kern="1200" cap="none" spc="0" normalizeH="0" baseline="0" noProof="0" dirty="0" smtClean="0">
                <a:ln>
                  <a:noFill/>
                </a:ln>
                <a:solidFill>
                  <a:schemeClr val="tx1"/>
                </a:solidFill>
                <a:effectLst/>
                <a:uLnTx/>
                <a:uFillTx/>
                <a:latin typeface="+mn-lt"/>
                <a:ea typeface="+mn-ea"/>
                <a:cs typeface="Calibri Light" panose="020F0302020204030204" pitchFamily="34" charset="0"/>
              </a:rPr>
              <a:t>.</a:t>
            </a:r>
            <a:endParaRPr kumimoji="0" lang="en-US" sz="1800" b="0" i="0" u="none" strike="noStrike" kern="1200" cap="none" spc="0" normalizeH="0" baseline="0" noProof="0" dirty="0">
              <a:ln>
                <a:noFill/>
              </a:ln>
              <a:solidFill>
                <a:schemeClr val="tx1"/>
              </a:solidFill>
              <a:effectLst/>
              <a:uLnTx/>
              <a:uFillTx/>
              <a:latin typeface="+mn-lt"/>
              <a:ea typeface="+mn-ea"/>
              <a:cs typeface="Calibri Light" panose="020F0302020204030204" pitchFamily="34" charset="0"/>
            </a:endParaRPr>
          </a:p>
        </p:txBody>
      </p:sp>
      <p:graphicFrame>
        <p:nvGraphicFramePr>
          <p:cNvPr id="36" name="Table 35"/>
          <p:cNvGraphicFramePr>
            <a:graphicFrameLocks noGrp="1"/>
          </p:cNvGraphicFramePr>
          <p:nvPr userDrawn="1">
            <p:extLst>
              <p:ext uri="{D42A27DB-BD31-4B8C-83A1-F6EECF244321}">
                <p14:modId xmlns:p14="http://schemas.microsoft.com/office/powerpoint/2010/main" val="951143963"/>
              </p:ext>
            </p:extLst>
          </p:nvPr>
        </p:nvGraphicFramePr>
        <p:xfrm>
          <a:off x="601091"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dirty="0">
                          <a:solidFill>
                            <a:schemeClr val="accent1"/>
                          </a:solidFill>
                        </a:rPr>
                        <a:t>Our Services</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dirty="0">
                          <a:solidFill>
                            <a:schemeClr val="accent1"/>
                          </a:solidFill>
                        </a:rPr>
                        <a:t>Research and Consulting</a:t>
                      </a:r>
                    </a:p>
                    <a:p>
                      <a:pPr algn="ctr">
                        <a:lnSpc>
                          <a:spcPct val="150000"/>
                        </a:lnSpc>
                      </a:pPr>
                      <a:r>
                        <a:rPr lang="en-US" dirty="0">
                          <a:solidFill>
                            <a:schemeClr val="accent1"/>
                          </a:solidFill>
                        </a:rPr>
                        <a:t>Litigation and Support</a:t>
                      </a:r>
                    </a:p>
                    <a:p>
                      <a:pPr algn="ctr">
                        <a:lnSpc>
                          <a:spcPct val="150000"/>
                        </a:lnSpc>
                      </a:pPr>
                      <a:r>
                        <a:rPr lang="en-US" dirty="0">
                          <a:solidFill>
                            <a:schemeClr val="accent1"/>
                          </a:solidFill>
                        </a:rPr>
                        <a:t>Expert Testimony</a:t>
                      </a: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graphicFrame>
        <p:nvGraphicFramePr>
          <p:cNvPr id="37" name="Table 36"/>
          <p:cNvGraphicFramePr>
            <a:graphicFrameLocks noGrp="1"/>
          </p:cNvGraphicFramePr>
          <p:nvPr userDrawn="1">
            <p:extLst>
              <p:ext uri="{D42A27DB-BD31-4B8C-83A1-F6EECF244321}">
                <p14:modId xmlns:p14="http://schemas.microsoft.com/office/powerpoint/2010/main" val="2477665473"/>
              </p:ext>
            </p:extLst>
          </p:nvPr>
        </p:nvGraphicFramePr>
        <p:xfrm>
          <a:off x="4495312"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dirty="0">
                          <a:solidFill>
                            <a:schemeClr val="accent1"/>
                          </a:solidFill>
                        </a:rPr>
                        <a:t>Our People</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dirty="0">
                          <a:solidFill>
                            <a:schemeClr val="accent1"/>
                          </a:solidFill>
                        </a:rPr>
                        <a:t>Renowned Experts</a:t>
                      </a:r>
                    </a:p>
                    <a:p>
                      <a:pPr algn="ctr">
                        <a:lnSpc>
                          <a:spcPct val="150000"/>
                        </a:lnSpc>
                      </a:pPr>
                      <a:r>
                        <a:rPr lang="en-US" dirty="0">
                          <a:solidFill>
                            <a:schemeClr val="accent1"/>
                          </a:solidFill>
                        </a:rPr>
                        <a:t>Global Teams</a:t>
                      </a:r>
                    </a:p>
                    <a:p>
                      <a:pPr algn="ctr">
                        <a:lnSpc>
                          <a:spcPct val="150000"/>
                        </a:lnSpc>
                      </a:pPr>
                      <a:r>
                        <a:rPr lang="en-US" dirty="0">
                          <a:solidFill>
                            <a:schemeClr val="accent1"/>
                          </a:solidFill>
                        </a:rPr>
                        <a:t>Intellectual Rigor</a:t>
                      </a: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graphicFrame>
        <p:nvGraphicFramePr>
          <p:cNvPr id="38" name="Table 37"/>
          <p:cNvGraphicFramePr>
            <a:graphicFrameLocks noGrp="1"/>
          </p:cNvGraphicFramePr>
          <p:nvPr userDrawn="1">
            <p:extLst>
              <p:ext uri="{D42A27DB-BD31-4B8C-83A1-F6EECF244321}">
                <p14:modId xmlns:p14="http://schemas.microsoft.com/office/powerpoint/2010/main" val="2426129744"/>
              </p:ext>
            </p:extLst>
          </p:nvPr>
        </p:nvGraphicFramePr>
        <p:xfrm>
          <a:off x="8389533" y="3134816"/>
          <a:ext cx="3192867" cy="2564719"/>
        </p:xfrm>
        <a:graphic>
          <a:graphicData uri="http://schemas.openxmlformats.org/drawingml/2006/table">
            <a:tbl>
              <a:tblPr firstRow="1" bandRow="1"/>
              <a:tblGrid>
                <a:gridCol w="3192867">
                  <a:extLst>
                    <a:ext uri="{9D8B030D-6E8A-4147-A177-3AD203B41FA5}">
                      <a16:colId xmlns:a16="http://schemas.microsoft.com/office/drawing/2014/main" val="3189706127"/>
                    </a:ext>
                  </a:extLst>
                </a:gridCol>
              </a:tblGrid>
              <a:tr h="82735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US" dirty="0">
                          <a:solidFill>
                            <a:schemeClr val="accent1"/>
                          </a:solidFill>
                        </a:rPr>
                        <a:t>Our Insights</a:t>
                      </a:r>
                    </a:p>
                  </a:txBody>
                  <a:tcPr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solidFill>
                      <a:srgbClr val="1B232B">
                        <a:lumMod val="10000"/>
                        <a:lumOff val="90000"/>
                      </a:srgbClr>
                    </a:solidFill>
                  </a:tcPr>
                </a:tc>
                <a:extLst>
                  <a:ext uri="{0D108BD9-81ED-4DB2-BD59-A6C34878D82A}">
                    <a16:rowId xmlns:a16="http://schemas.microsoft.com/office/drawing/2014/main" val="3875753020"/>
                  </a:ext>
                </a:extLst>
              </a:tr>
              <a:tr h="173736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50000"/>
                        </a:lnSpc>
                      </a:pPr>
                      <a:r>
                        <a:rPr lang="en-US" dirty="0">
                          <a:solidFill>
                            <a:schemeClr val="accent1"/>
                          </a:solidFill>
                        </a:rPr>
                        <a:t>Thoughtful</a:t>
                      </a:r>
                      <a:r>
                        <a:rPr lang="en-US" baseline="0" dirty="0">
                          <a:solidFill>
                            <a:schemeClr val="accent1"/>
                          </a:solidFill>
                        </a:rPr>
                        <a:t> Analysis</a:t>
                      </a:r>
                    </a:p>
                    <a:p>
                      <a:pPr algn="ctr">
                        <a:lnSpc>
                          <a:spcPct val="150000"/>
                        </a:lnSpc>
                      </a:pPr>
                      <a:r>
                        <a:rPr lang="en-US" baseline="0" dirty="0">
                          <a:solidFill>
                            <a:schemeClr val="accent1"/>
                          </a:solidFill>
                        </a:rPr>
                        <a:t>Exceptional Quality</a:t>
                      </a:r>
                    </a:p>
                    <a:p>
                      <a:pPr algn="ctr">
                        <a:lnSpc>
                          <a:spcPct val="150000"/>
                        </a:lnSpc>
                      </a:pPr>
                      <a:r>
                        <a:rPr lang="en-US" baseline="0" dirty="0">
                          <a:solidFill>
                            <a:schemeClr val="accent1"/>
                          </a:solidFill>
                        </a:rPr>
                        <a:t>Clear Communication</a:t>
                      </a:r>
                      <a:endParaRPr lang="en-US" dirty="0">
                        <a:solidFill>
                          <a:schemeClr val="accent1"/>
                        </a:solidFill>
                      </a:endParaRPr>
                    </a:p>
                  </a:txBody>
                  <a:tcPr marT="91440" marB="91440" anchor="ctr">
                    <a:lnL>
                      <a:noFill/>
                    </a:lnL>
                    <a:lnR>
                      <a:noFill/>
                    </a:lnR>
                    <a:lnT w="12700" cmpd="sng">
                      <a:solidFill>
                        <a:srgbClr val="16486D"/>
                      </a:solidFill>
                    </a:lnT>
                    <a:lnB w="12700" cmpd="sng">
                      <a:solidFill>
                        <a:srgbClr val="16486D"/>
                      </a:solidFill>
                    </a:lnB>
                    <a:lnTlToBr w="12700" cmpd="sng">
                      <a:noFill/>
                      <a:prstDash val="solid"/>
                    </a:lnTlToBr>
                    <a:lnBlToTr w="12700" cmpd="sng">
                      <a:noFill/>
                      <a:prstDash val="solid"/>
                    </a:lnBlToTr>
                    <a:noFill/>
                  </a:tcPr>
                </a:tc>
                <a:extLst>
                  <a:ext uri="{0D108BD9-81ED-4DB2-BD59-A6C34878D82A}">
                    <a16:rowId xmlns:a16="http://schemas.microsoft.com/office/drawing/2014/main" val="891370127"/>
                  </a:ext>
                </a:extLst>
              </a:tr>
            </a:tbl>
          </a:graphicData>
        </a:graphic>
      </p:graphicFrame>
      <p:cxnSp>
        <p:nvCxnSpPr>
          <p:cNvPr id="11" name="Straight Connector 10"/>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Privileged and Confidential. Prepared at the Request of Counsel. </a:t>
            </a:r>
            <a:endParaRPr lang="en-US" dirty="0"/>
          </a:p>
        </p:txBody>
      </p:sp>
      <p:sp>
        <p:nvSpPr>
          <p:cNvPr id="5" name="Slide Number Placeholder 4"/>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8685270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Practices">
    <p:spTree>
      <p:nvGrpSpPr>
        <p:cNvPr id="1" name=""/>
        <p:cNvGrpSpPr/>
        <p:nvPr/>
      </p:nvGrpSpPr>
      <p:grpSpPr>
        <a:xfrm>
          <a:off x="0" y="0"/>
          <a:ext cx="0" cy="0"/>
          <a:chOff x="0" y="0"/>
          <a:chExt cx="0" cy="0"/>
        </a:xfrm>
      </p:grpSpPr>
      <p:sp>
        <p:nvSpPr>
          <p:cNvPr id="28" name="Rectangle 27"/>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Our Practices and Industries</a:t>
            </a:r>
            <a:endParaRPr lang="en-US" dirty="0"/>
          </a:p>
        </p:txBody>
      </p:sp>
      <p:cxnSp>
        <p:nvCxnSpPr>
          <p:cNvPr id="27" name="Straight Connector 26"/>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grpSp>
        <p:nvGrpSpPr>
          <p:cNvPr id="53" name="Group 52"/>
          <p:cNvGrpSpPr/>
          <p:nvPr userDrawn="1"/>
        </p:nvGrpSpPr>
        <p:grpSpPr>
          <a:xfrm>
            <a:off x="609603" y="1420341"/>
            <a:ext cx="10972798" cy="4663919"/>
            <a:chOff x="837745" y="1097041"/>
            <a:chExt cx="10972798" cy="4663919"/>
          </a:xfrm>
        </p:grpSpPr>
        <p:grpSp>
          <p:nvGrpSpPr>
            <p:cNvPr id="54" name="Group 53"/>
            <p:cNvGrpSpPr/>
            <p:nvPr userDrawn="1"/>
          </p:nvGrpSpPr>
          <p:grpSpPr>
            <a:xfrm>
              <a:off x="837745" y="1097041"/>
              <a:ext cx="10516509" cy="1367726"/>
              <a:chOff x="609600" y="1742373"/>
              <a:chExt cx="11483223" cy="1367726"/>
            </a:xfrm>
          </p:grpSpPr>
          <p:sp>
            <p:nvSpPr>
              <p:cNvPr id="63" name="Rectangle 62"/>
              <p:cNvSpPr/>
              <p:nvPr userDrawn="1"/>
            </p:nvSpPr>
            <p:spPr>
              <a:xfrm>
                <a:off x="609600" y="1742373"/>
                <a:ext cx="2880278" cy="338554"/>
              </a:xfrm>
              <a:prstGeom prst="rect">
                <a:avLst/>
              </a:prstGeom>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dirty="0">
                    <a:ln>
                      <a:noFill/>
                    </a:ln>
                    <a:solidFill>
                      <a:srgbClr val="2297AA"/>
                    </a:solidFill>
                    <a:effectLst/>
                    <a:uLnTx/>
                    <a:uFillTx/>
                  </a:rPr>
                  <a:t>ENERGY &amp; UTILITIES</a:t>
                </a:r>
              </a:p>
            </p:txBody>
          </p:sp>
          <p:sp>
            <p:nvSpPr>
              <p:cNvPr id="64" name="TextBox 17"/>
              <p:cNvSpPr txBox="1"/>
              <p:nvPr userDrawn="1"/>
            </p:nvSpPr>
            <p:spPr>
              <a:xfrm>
                <a:off x="609601" y="2074219"/>
                <a:ext cx="11483222" cy="1035880"/>
              </a:xfrm>
              <a:prstGeom prst="rect">
                <a:avLst/>
              </a:prstGeom>
              <a:noFill/>
            </p:spPr>
            <p:txBody>
              <a:bodyPr wrap="square" lIns="182880" tIns="0" numCol="3" spcCol="18288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Competition &amp; Market Manipulation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Distributed Energy Resources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Electric Transmission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Electricity Market Modeling &amp; </a:t>
                </a:r>
                <a:br>
                  <a:rPr kumimoji="0" lang="en-US" sz="1300" b="0" i="0" u="none" strike="noStrike" kern="0" cap="none" spc="0" normalizeH="0" baseline="0" noProof="0" dirty="0" smtClean="0">
                    <a:ln>
                      <a:noFill/>
                    </a:ln>
                    <a:solidFill>
                      <a:srgbClr val="1B232B"/>
                    </a:solidFill>
                    <a:effectLst/>
                    <a:uLnTx/>
                    <a:uFillTx/>
                  </a:rPr>
                </a:br>
                <a:r>
                  <a:rPr kumimoji="0" lang="en-US" sz="1300" b="0" i="0" u="none" strike="noStrike" kern="0" cap="none" spc="0" normalizeH="0" baseline="0" noProof="0" dirty="0" smtClean="0">
                    <a:ln>
                      <a:noFill/>
                    </a:ln>
                    <a:solidFill>
                      <a:srgbClr val="1B232B"/>
                    </a:solidFill>
                    <a:effectLst/>
                    <a:uLnTx/>
                    <a:uFillTx/>
                  </a:rPr>
                  <a:t>Resource Planning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Electrification &amp; Growth Opportunities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Energy Litigation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Energy Storage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Environmental Policy, Planning &amp; Compliance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Finance and Ratemaking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Gas/Electric Coordination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Market Design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Natural Gas &amp; Petroleum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Nuclear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Renewable &amp; Alternative Energy </a:t>
                </a:r>
              </a:p>
            </p:txBody>
          </p:sp>
        </p:grpSp>
        <p:grpSp>
          <p:nvGrpSpPr>
            <p:cNvPr id="55" name="Group 54"/>
            <p:cNvGrpSpPr/>
            <p:nvPr userDrawn="1"/>
          </p:nvGrpSpPr>
          <p:grpSpPr>
            <a:xfrm>
              <a:off x="837745" y="2709006"/>
              <a:ext cx="10434815" cy="1955563"/>
              <a:chOff x="609600" y="3357927"/>
              <a:chExt cx="11394022" cy="1955563"/>
            </a:xfrm>
          </p:grpSpPr>
          <p:sp>
            <p:nvSpPr>
              <p:cNvPr id="61" name="Rectangle 60"/>
              <p:cNvSpPr/>
              <p:nvPr userDrawn="1"/>
            </p:nvSpPr>
            <p:spPr>
              <a:xfrm>
                <a:off x="609600" y="3357927"/>
                <a:ext cx="2193583" cy="338554"/>
              </a:xfrm>
              <a:prstGeom prst="rect">
                <a:avLst/>
              </a:prstGeom>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dirty="0">
                    <a:ln>
                      <a:noFill/>
                    </a:ln>
                    <a:solidFill>
                      <a:srgbClr val="2297AA"/>
                    </a:solidFill>
                    <a:effectLst/>
                    <a:uLnTx/>
                    <a:uFillTx/>
                  </a:rPr>
                  <a:t>Litigation</a:t>
                </a:r>
              </a:p>
            </p:txBody>
          </p:sp>
          <p:sp>
            <p:nvSpPr>
              <p:cNvPr id="62" name="TextBox 20"/>
              <p:cNvSpPr txBox="1"/>
              <p:nvPr userDrawn="1"/>
            </p:nvSpPr>
            <p:spPr>
              <a:xfrm>
                <a:off x="609602" y="3679263"/>
                <a:ext cx="11394020" cy="1634227"/>
              </a:xfrm>
              <a:prstGeom prst="rect">
                <a:avLst/>
              </a:prstGeom>
              <a:noFill/>
            </p:spPr>
            <p:txBody>
              <a:bodyPr wrap="square" lIns="182880" tIns="0" numCol="3" spcCol="18288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Accounting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Alternative Investments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Analysis of Market Manipulation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Antitrust/Competition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Bankruptcy &amp; Restructuring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Big Data &amp; Document Analytics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Commercial Damages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Consumer Protection &amp; False </a:t>
                </a:r>
                <a:br>
                  <a:rPr kumimoji="0" lang="en-US" sz="1300" b="0" i="0" u="none" strike="noStrike" kern="0" cap="none" spc="0" normalizeH="0" baseline="0" noProof="0" dirty="0" smtClean="0">
                    <a:ln>
                      <a:noFill/>
                    </a:ln>
                    <a:solidFill>
                      <a:srgbClr val="1B232B"/>
                    </a:solidFill>
                    <a:effectLst/>
                    <a:uLnTx/>
                    <a:uFillTx/>
                  </a:rPr>
                </a:br>
                <a:r>
                  <a:rPr kumimoji="0" lang="en-US" sz="1300" b="0" i="0" u="none" strike="noStrike" kern="0" cap="none" spc="0" normalizeH="0" baseline="0" noProof="0" dirty="0" smtClean="0">
                    <a:ln>
                      <a:noFill/>
                    </a:ln>
                    <a:solidFill>
                      <a:srgbClr val="1B232B"/>
                    </a:solidFill>
                    <a:effectLst/>
                    <a:uLnTx/>
                    <a:uFillTx/>
                  </a:rPr>
                  <a:t>Advertising Disputes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Cryptocurrency and Digital Assets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Environmental Litigation &amp; Regulation</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Intellectual Property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International Arbitration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International Trade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Mergers &amp; Acquisitions Litigation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Product Liability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Regulatory Investigations &amp; Enforcement</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Securities Class Actions</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Tax Controversy &amp; Transfer Pricing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Valuation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White Collar Investigations &amp; Litigation</a:t>
                </a:r>
              </a:p>
            </p:txBody>
          </p:sp>
        </p:grpSp>
        <p:grpSp>
          <p:nvGrpSpPr>
            <p:cNvPr id="56" name="Group 55"/>
            <p:cNvGrpSpPr/>
            <p:nvPr userDrawn="1"/>
          </p:nvGrpSpPr>
          <p:grpSpPr>
            <a:xfrm>
              <a:off x="837745" y="4762950"/>
              <a:ext cx="10434817" cy="998010"/>
              <a:chOff x="609600" y="5130381"/>
              <a:chExt cx="11394024" cy="998010"/>
            </a:xfrm>
          </p:grpSpPr>
          <p:sp>
            <p:nvSpPr>
              <p:cNvPr id="59" name="Rectangle 58"/>
              <p:cNvSpPr/>
              <p:nvPr userDrawn="1"/>
            </p:nvSpPr>
            <p:spPr>
              <a:xfrm>
                <a:off x="609600" y="5130381"/>
                <a:ext cx="2193583" cy="338554"/>
              </a:xfrm>
              <a:prstGeom prst="rect">
                <a:avLst/>
              </a:prstGeom>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4" indent="0" defTabSz="91440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0" cap="all" spc="100" normalizeH="0" baseline="0" noProof="0" dirty="0">
                    <a:ln>
                      <a:noFill/>
                    </a:ln>
                    <a:solidFill>
                      <a:srgbClr val="2297AA"/>
                    </a:solidFill>
                    <a:effectLst/>
                    <a:uLnTx/>
                    <a:uFillTx/>
                  </a:rPr>
                  <a:t>Industries</a:t>
                </a:r>
              </a:p>
            </p:txBody>
          </p:sp>
          <p:sp>
            <p:nvSpPr>
              <p:cNvPr id="60" name="TextBox 23"/>
              <p:cNvSpPr txBox="1"/>
              <p:nvPr userDrawn="1"/>
            </p:nvSpPr>
            <p:spPr>
              <a:xfrm>
                <a:off x="609602" y="5466158"/>
                <a:ext cx="11394022" cy="662233"/>
              </a:xfrm>
              <a:prstGeom prst="rect">
                <a:avLst/>
              </a:prstGeom>
              <a:noFill/>
            </p:spPr>
            <p:txBody>
              <a:bodyPr wrap="square" lIns="182880" tIns="0" numCol="3" spcCol="18288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Electric Power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Financial Institutions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Infrastructure</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Natural Gas &amp; Petroleum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Pharmaceuticals &amp; Medical Devices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Telecommunications, Internet &amp; Media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Transportation </a:t>
                </a:r>
              </a:p>
              <a:p>
                <a:pPr marL="173038" marR="0" lvl="1" indent="-171450" defTabSz="914400" eaLnBrk="1" fontAlgn="auto" latinLnBrk="0" hangingPunct="1">
                  <a:lnSpc>
                    <a:spcPct val="90000"/>
                  </a:lnSpc>
                  <a:spcBef>
                    <a:spcPts val="0"/>
                  </a:spcBef>
                  <a:spcAft>
                    <a:spcPts val="400"/>
                  </a:spcAft>
                  <a:buClr>
                    <a:srgbClr val="2297AA"/>
                  </a:buClr>
                  <a:buSzTx/>
                  <a:buFont typeface="Wingdings 2" panose="05020102010507070707" pitchFamily="18" charset="2"/>
                  <a:buChar char=""/>
                  <a:tabLst/>
                  <a:defRPr/>
                </a:pPr>
                <a:r>
                  <a:rPr kumimoji="0" lang="en-US" sz="1300" b="0" i="0" u="none" strike="noStrike" kern="0" cap="none" spc="0" normalizeH="0" baseline="0" noProof="0" dirty="0" smtClean="0">
                    <a:ln>
                      <a:noFill/>
                    </a:ln>
                    <a:solidFill>
                      <a:srgbClr val="1B232B"/>
                    </a:solidFill>
                    <a:effectLst/>
                    <a:uLnTx/>
                    <a:uFillTx/>
                  </a:rPr>
                  <a:t>Water </a:t>
                </a:r>
              </a:p>
            </p:txBody>
          </p:sp>
        </p:grpSp>
        <p:cxnSp>
          <p:nvCxnSpPr>
            <p:cNvPr id="57" name="Straight Connector 56"/>
            <p:cNvCxnSpPr/>
            <p:nvPr userDrawn="1"/>
          </p:nvCxnSpPr>
          <p:spPr>
            <a:xfrm>
              <a:off x="837745" y="2660550"/>
              <a:ext cx="10972798" cy="0"/>
            </a:xfrm>
            <a:prstGeom prst="line">
              <a:avLst/>
            </a:prstGeom>
            <a:noFill/>
            <a:ln w="19050" cap="flat" cmpd="sng" algn="ctr">
              <a:solidFill>
                <a:srgbClr val="FFFFFF">
                  <a:lumMod val="95000"/>
                </a:srgbClr>
              </a:solidFill>
              <a:prstDash val="solid"/>
            </a:ln>
            <a:effectLst/>
          </p:spPr>
        </p:cxnSp>
        <p:cxnSp>
          <p:nvCxnSpPr>
            <p:cNvPr id="58" name="Straight Connector 57"/>
            <p:cNvCxnSpPr/>
            <p:nvPr userDrawn="1"/>
          </p:nvCxnSpPr>
          <p:spPr>
            <a:xfrm>
              <a:off x="837745" y="4722880"/>
              <a:ext cx="10972798" cy="0"/>
            </a:xfrm>
            <a:prstGeom prst="line">
              <a:avLst/>
            </a:prstGeom>
            <a:noFill/>
            <a:ln w="19050" cap="flat" cmpd="sng" algn="ctr">
              <a:solidFill>
                <a:srgbClr val="FFFFFF">
                  <a:lumMod val="95000"/>
                </a:srgbClr>
              </a:solidFill>
              <a:prstDash val="solid"/>
            </a:ln>
            <a:effectLst/>
          </p:spPr>
        </p:cxnSp>
      </p:grpSp>
    </p:spTree>
    <p:extLst>
      <p:ext uri="{BB962C8B-B14F-4D97-AF65-F5344CB8AC3E}">
        <p14:creationId xmlns:p14="http://schemas.microsoft.com/office/powerpoint/2010/main" val="3920196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sp>
        <p:nvSpPr>
          <p:cNvPr id="3" name="Rectangle 2"/>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Our Offices</a:t>
            </a:r>
            <a:endParaRPr lang="en-US" dirty="0"/>
          </a:p>
        </p:txBody>
      </p: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042" y="1598098"/>
            <a:ext cx="2634768" cy="1328016"/>
          </a:xfrm>
          <a:prstGeom prst="rect">
            <a:avLst/>
          </a:prstGeom>
        </p:spPr>
      </p:pic>
      <p:pic>
        <p:nvPicPr>
          <p:cNvPr id="116" name="Picture 1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4472" y="1594022"/>
            <a:ext cx="2632994" cy="1327122"/>
          </a:xfrm>
          <a:prstGeom prst="rect">
            <a:avLst/>
          </a:prstGeom>
        </p:spPr>
      </p:pic>
      <p:grpSp>
        <p:nvGrpSpPr>
          <p:cNvPr id="114" name="Group 113"/>
          <p:cNvGrpSpPr/>
          <p:nvPr userDrawn="1"/>
        </p:nvGrpSpPr>
        <p:grpSpPr>
          <a:xfrm>
            <a:off x="467864" y="1594022"/>
            <a:ext cx="11204854" cy="4378574"/>
            <a:chOff x="215725" y="1447277"/>
            <a:chExt cx="11673841" cy="4525319"/>
          </a:xfrm>
        </p:grpSpPr>
        <p:pic>
          <p:nvPicPr>
            <p:cNvPr id="104" name="Picture 10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4190" y="1447277"/>
              <a:ext cx="2743200" cy="1371600"/>
            </a:xfrm>
            <a:prstGeom prst="rect">
              <a:avLst/>
            </a:prstGeom>
          </p:spPr>
        </p:pic>
        <p:pic>
          <p:nvPicPr>
            <p:cNvPr id="106" name="Picture 10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6365" y="1447277"/>
              <a:ext cx="2743200" cy="1371600"/>
            </a:xfrm>
            <a:prstGeom prst="rect">
              <a:avLst/>
            </a:prstGeom>
          </p:spPr>
        </p:pic>
        <p:pic>
          <p:nvPicPr>
            <p:cNvPr id="107" name="Picture 10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8515" y="3029203"/>
              <a:ext cx="2743200" cy="1371600"/>
            </a:xfrm>
            <a:prstGeom prst="rect">
              <a:avLst/>
            </a:prstGeom>
          </p:spPr>
        </p:pic>
        <p:pic>
          <p:nvPicPr>
            <p:cNvPr id="108" name="Picture 10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74190" y="3029203"/>
              <a:ext cx="2743200" cy="1371600"/>
            </a:xfrm>
            <a:prstGeom prst="rect">
              <a:avLst/>
            </a:prstGeom>
          </p:spPr>
        </p:pic>
        <p:pic>
          <p:nvPicPr>
            <p:cNvPr id="109" name="Picture 10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12215" y="3029203"/>
              <a:ext cx="2743200" cy="1371600"/>
            </a:xfrm>
            <a:prstGeom prst="rect">
              <a:avLst/>
            </a:prstGeom>
          </p:spPr>
        </p:pic>
        <p:pic>
          <p:nvPicPr>
            <p:cNvPr id="110" name="Picture 10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46366" y="3029203"/>
              <a:ext cx="2743200" cy="1371600"/>
            </a:xfrm>
            <a:prstGeom prst="rect">
              <a:avLst/>
            </a:prstGeom>
          </p:spPr>
        </p:pic>
        <p:pic>
          <p:nvPicPr>
            <p:cNvPr id="111" name="Picture 1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23245" y="4600996"/>
              <a:ext cx="2743200" cy="1371600"/>
            </a:xfrm>
            <a:prstGeom prst="rect">
              <a:avLst/>
            </a:prstGeom>
          </p:spPr>
        </p:pic>
        <p:pic>
          <p:nvPicPr>
            <p:cNvPr id="112" name="Picture 1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769659" y="4600996"/>
              <a:ext cx="2743200" cy="1371600"/>
            </a:xfrm>
            <a:prstGeom prst="rect">
              <a:avLst/>
            </a:prstGeom>
          </p:spPr>
        </p:pic>
        <p:pic>
          <p:nvPicPr>
            <p:cNvPr id="113" name="Picture 1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40338" y="4600996"/>
              <a:ext cx="2743200" cy="1371600"/>
            </a:xfrm>
            <a:prstGeom prst="rect">
              <a:avLst/>
            </a:prstGeom>
          </p:spPr>
        </p:pic>
        <p:grpSp>
          <p:nvGrpSpPr>
            <p:cNvPr id="95" name="Group 94"/>
            <p:cNvGrpSpPr/>
            <p:nvPr userDrawn="1"/>
          </p:nvGrpSpPr>
          <p:grpSpPr>
            <a:xfrm>
              <a:off x="217310" y="2372769"/>
              <a:ext cx="881490" cy="387797"/>
              <a:chOff x="274600" y="2372769"/>
              <a:chExt cx="881490" cy="387797"/>
            </a:xfrm>
          </p:grpSpPr>
          <p:sp>
            <p:nvSpPr>
              <p:cNvPr id="64" name="Isosceles Triangle 63"/>
              <p:cNvSpPr/>
              <p:nvPr userDrawn="1"/>
            </p:nvSpPr>
            <p:spPr>
              <a:xfrm rot="10800000">
                <a:off x="274600" y="2654410"/>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74601" y="2372769"/>
                <a:ext cx="881489"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BOSTON</a:t>
                </a:r>
              </a:p>
            </p:txBody>
          </p:sp>
        </p:grpSp>
        <p:grpSp>
          <p:nvGrpSpPr>
            <p:cNvPr id="94" name="Group 93"/>
            <p:cNvGrpSpPr/>
            <p:nvPr userDrawn="1"/>
          </p:nvGrpSpPr>
          <p:grpSpPr>
            <a:xfrm>
              <a:off x="3151879" y="2367856"/>
              <a:ext cx="889397" cy="387797"/>
              <a:chOff x="3190194" y="2367856"/>
              <a:chExt cx="889397" cy="387797"/>
            </a:xfrm>
          </p:grpSpPr>
          <p:sp>
            <p:nvSpPr>
              <p:cNvPr id="65" name="Isosceles Triangle 64"/>
              <p:cNvSpPr/>
              <p:nvPr userDrawn="1"/>
            </p:nvSpPr>
            <p:spPr>
              <a:xfrm rot="10800000">
                <a:off x="3190194" y="2649497"/>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userDrawn="1"/>
            </p:nvSpPr>
            <p:spPr>
              <a:xfrm>
                <a:off x="3190195" y="2367856"/>
                <a:ext cx="889396"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a:t>
                </a:r>
                <a:r>
                  <a:rPr lang="en-US" sz="1200" b="1" cap="all" spc="50" baseline="0" dirty="0" smtClean="0">
                    <a:solidFill>
                      <a:srgbClr val="FFFFFF"/>
                    </a:solidFill>
                  </a:rPr>
                  <a:t>Brussels</a:t>
                </a:r>
                <a:endParaRPr lang="en-US" sz="1200" b="1" cap="all" spc="50" baseline="0" dirty="0">
                  <a:solidFill>
                    <a:srgbClr val="FFFFFF"/>
                  </a:solidFill>
                </a:endParaRPr>
              </a:p>
            </p:txBody>
          </p:sp>
        </p:grpSp>
        <p:grpSp>
          <p:nvGrpSpPr>
            <p:cNvPr id="93" name="Group 92"/>
            <p:cNvGrpSpPr/>
            <p:nvPr userDrawn="1"/>
          </p:nvGrpSpPr>
          <p:grpSpPr>
            <a:xfrm>
              <a:off x="6088382" y="2367856"/>
              <a:ext cx="887734" cy="387798"/>
              <a:chOff x="5992561" y="2367856"/>
              <a:chExt cx="887734" cy="387798"/>
            </a:xfrm>
          </p:grpSpPr>
          <p:sp>
            <p:nvSpPr>
              <p:cNvPr id="67" name="Isosceles Triangle 66"/>
              <p:cNvSpPr/>
              <p:nvPr userDrawn="1"/>
            </p:nvSpPr>
            <p:spPr>
              <a:xfrm rot="10800000">
                <a:off x="5992561" y="264949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userDrawn="1"/>
            </p:nvSpPr>
            <p:spPr>
              <a:xfrm>
                <a:off x="5992562" y="2367856"/>
                <a:ext cx="887733" cy="286284"/>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a:t>
                </a:r>
                <a:r>
                  <a:rPr lang="en-US" sz="1200" b="1" cap="all" spc="50" baseline="0" dirty="0" smtClean="0">
                    <a:solidFill>
                      <a:srgbClr val="FFFFFF"/>
                    </a:solidFill>
                  </a:rPr>
                  <a:t>Chicago</a:t>
                </a:r>
                <a:endParaRPr lang="en-US" sz="1200" b="1" cap="all" spc="50" baseline="0" dirty="0">
                  <a:solidFill>
                    <a:srgbClr val="FFFFFF"/>
                  </a:solidFill>
                </a:endParaRPr>
              </a:p>
            </p:txBody>
          </p:sp>
        </p:grpSp>
        <p:grpSp>
          <p:nvGrpSpPr>
            <p:cNvPr id="92" name="Group 91"/>
            <p:cNvGrpSpPr/>
            <p:nvPr userDrawn="1"/>
          </p:nvGrpSpPr>
          <p:grpSpPr>
            <a:xfrm>
              <a:off x="9023224" y="2369072"/>
              <a:ext cx="819234" cy="383155"/>
              <a:chOff x="8801634" y="2369072"/>
              <a:chExt cx="819234" cy="383155"/>
            </a:xfrm>
          </p:grpSpPr>
          <p:sp>
            <p:nvSpPr>
              <p:cNvPr id="69" name="Isosceles Triangle 68"/>
              <p:cNvSpPr/>
              <p:nvPr userDrawn="1"/>
            </p:nvSpPr>
            <p:spPr>
              <a:xfrm rot="10800000">
                <a:off x="8801634" y="2646071"/>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userDrawn="1"/>
            </p:nvSpPr>
            <p:spPr>
              <a:xfrm>
                <a:off x="8801635" y="2369072"/>
                <a:ext cx="819233"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spc="50" baseline="0" dirty="0">
                    <a:solidFill>
                      <a:srgbClr val="FFFFFF"/>
                    </a:solidFill>
                    <a:latin typeface="+mn-lt"/>
                  </a:rPr>
                  <a:t>  </a:t>
                </a:r>
                <a:r>
                  <a:rPr lang="en-US" sz="1200" b="1" cap="all" spc="50" baseline="0" dirty="0" smtClean="0">
                    <a:solidFill>
                      <a:srgbClr val="FFFFFF"/>
                    </a:solidFill>
                    <a:latin typeface="+mn-lt"/>
                  </a:rPr>
                  <a:t>London</a:t>
                </a:r>
                <a:endParaRPr lang="en-US" sz="1200" b="1" cap="all" spc="50" baseline="0" dirty="0">
                  <a:solidFill>
                    <a:srgbClr val="FFFFFF"/>
                  </a:solidFill>
                  <a:latin typeface="+mn-lt"/>
                </a:endParaRPr>
              </a:p>
            </p:txBody>
          </p:sp>
        </p:grpSp>
        <p:grpSp>
          <p:nvGrpSpPr>
            <p:cNvPr id="88" name="Group 87"/>
            <p:cNvGrpSpPr/>
            <p:nvPr userDrawn="1"/>
          </p:nvGrpSpPr>
          <p:grpSpPr>
            <a:xfrm>
              <a:off x="215725" y="3921494"/>
              <a:ext cx="883075" cy="387797"/>
              <a:chOff x="274600" y="3921494"/>
              <a:chExt cx="883075" cy="387797"/>
            </a:xfrm>
          </p:grpSpPr>
          <p:sp>
            <p:nvSpPr>
              <p:cNvPr id="71" name="Isosceles Triangle 70"/>
              <p:cNvSpPr/>
              <p:nvPr userDrawn="1"/>
            </p:nvSpPr>
            <p:spPr>
              <a:xfrm rot="10800000">
                <a:off x="274600"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userDrawn="1"/>
            </p:nvSpPr>
            <p:spPr>
              <a:xfrm>
                <a:off x="274601" y="3921494"/>
                <a:ext cx="88307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a:t>
                </a:r>
                <a:r>
                  <a:rPr lang="en-US" sz="1200" b="1" cap="all" spc="50" baseline="0" dirty="0" smtClean="0">
                    <a:solidFill>
                      <a:srgbClr val="FFFFFF"/>
                    </a:solidFill>
                  </a:rPr>
                  <a:t>Madrid</a:t>
                </a:r>
                <a:endParaRPr lang="en-US" sz="1200" b="1" cap="all" spc="50" baseline="0" dirty="0">
                  <a:solidFill>
                    <a:srgbClr val="FFFFFF"/>
                  </a:solidFill>
                </a:endParaRPr>
              </a:p>
            </p:txBody>
          </p:sp>
        </p:grpSp>
        <p:grpSp>
          <p:nvGrpSpPr>
            <p:cNvPr id="89" name="Group 88"/>
            <p:cNvGrpSpPr/>
            <p:nvPr userDrawn="1"/>
          </p:nvGrpSpPr>
          <p:grpSpPr>
            <a:xfrm>
              <a:off x="3151878" y="3926136"/>
              <a:ext cx="974015" cy="383155"/>
              <a:chOff x="3139006" y="3926136"/>
              <a:chExt cx="974015" cy="383155"/>
            </a:xfrm>
          </p:grpSpPr>
          <p:sp>
            <p:nvSpPr>
              <p:cNvPr id="73" name="Isosceles Triangle 72"/>
              <p:cNvSpPr/>
              <p:nvPr userDrawn="1"/>
            </p:nvSpPr>
            <p:spPr>
              <a:xfrm rot="10800000">
                <a:off x="3139006"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userDrawn="1"/>
            </p:nvSpPr>
            <p:spPr>
              <a:xfrm>
                <a:off x="3139007" y="3926136"/>
                <a:ext cx="974014"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a:solidFill>
                      <a:srgbClr val="FFFFFF"/>
                    </a:solidFill>
                  </a:rPr>
                  <a:t>  </a:t>
                </a:r>
                <a:r>
                  <a:rPr lang="en-US" sz="1200" b="1" cap="all" spc="50" baseline="0" dirty="0" smtClean="0">
                    <a:solidFill>
                      <a:srgbClr val="FFFFFF"/>
                    </a:solidFill>
                  </a:rPr>
                  <a:t>New York</a:t>
                </a:r>
                <a:endParaRPr lang="en-US" sz="1200" b="1" cap="all" spc="50" baseline="0" dirty="0">
                  <a:solidFill>
                    <a:srgbClr val="FFFFFF"/>
                  </a:solidFill>
                </a:endParaRPr>
              </a:p>
            </p:txBody>
          </p:sp>
        </p:grpSp>
        <p:grpSp>
          <p:nvGrpSpPr>
            <p:cNvPr id="90" name="Group 89"/>
            <p:cNvGrpSpPr/>
            <p:nvPr userDrawn="1"/>
          </p:nvGrpSpPr>
          <p:grpSpPr>
            <a:xfrm>
              <a:off x="6094352" y="3926136"/>
              <a:ext cx="627151" cy="383155"/>
              <a:chOff x="6051171" y="3926136"/>
              <a:chExt cx="627151" cy="383155"/>
            </a:xfrm>
          </p:grpSpPr>
          <p:sp>
            <p:nvSpPr>
              <p:cNvPr id="75" name="Isosceles Triangle 74"/>
              <p:cNvSpPr/>
              <p:nvPr userDrawn="1"/>
            </p:nvSpPr>
            <p:spPr>
              <a:xfrm rot="10800000">
                <a:off x="6051171"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userDrawn="1"/>
            </p:nvSpPr>
            <p:spPr>
              <a:xfrm>
                <a:off x="6051172" y="3926136"/>
                <a:ext cx="627150"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Rome</a:t>
                </a:r>
                <a:endParaRPr lang="en-US" sz="1200" b="1" cap="all" spc="50" baseline="0" dirty="0">
                  <a:solidFill>
                    <a:srgbClr val="FFFFFF"/>
                  </a:solidFill>
                </a:endParaRPr>
              </a:p>
            </p:txBody>
          </p:sp>
        </p:grpSp>
        <p:grpSp>
          <p:nvGrpSpPr>
            <p:cNvPr id="91" name="Group 90"/>
            <p:cNvGrpSpPr/>
            <p:nvPr userDrawn="1"/>
          </p:nvGrpSpPr>
          <p:grpSpPr>
            <a:xfrm>
              <a:off x="9023225" y="3921494"/>
              <a:ext cx="1460314" cy="387797"/>
              <a:chOff x="8801635" y="3921494"/>
              <a:chExt cx="1460314" cy="387797"/>
            </a:xfrm>
          </p:grpSpPr>
          <p:sp>
            <p:nvSpPr>
              <p:cNvPr id="77" name="Isosceles Triangle 76"/>
              <p:cNvSpPr/>
              <p:nvPr userDrawn="1"/>
            </p:nvSpPr>
            <p:spPr>
              <a:xfrm rot="10800000">
                <a:off x="8801635" y="4203135"/>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userDrawn="1"/>
            </p:nvSpPr>
            <p:spPr>
              <a:xfrm>
                <a:off x="8801635" y="3921494"/>
                <a:ext cx="1460314"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San Francisco</a:t>
                </a:r>
                <a:endParaRPr lang="en-US" sz="1200" b="1" cap="all" spc="50" baseline="0" dirty="0">
                  <a:solidFill>
                    <a:srgbClr val="FFFFFF"/>
                  </a:solidFill>
                </a:endParaRPr>
              </a:p>
            </p:txBody>
          </p:sp>
        </p:grpSp>
        <p:grpSp>
          <p:nvGrpSpPr>
            <p:cNvPr id="96" name="Group 95"/>
            <p:cNvGrpSpPr/>
            <p:nvPr userDrawn="1"/>
          </p:nvGrpSpPr>
          <p:grpSpPr>
            <a:xfrm>
              <a:off x="1707809" y="5479452"/>
              <a:ext cx="7438556" cy="387798"/>
              <a:chOff x="1572992" y="5503336"/>
              <a:chExt cx="7438556" cy="387798"/>
            </a:xfrm>
          </p:grpSpPr>
          <p:grpSp>
            <p:nvGrpSpPr>
              <p:cNvPr id="87" name="Group 86"/>
              <p:cNvGrpSpPr/>
              <p:nvPr userDrawn="1"/>
            </p:nvGrpSpPr>
            <p:grpSpPr>
              <a:xfrm>
                <a:off x="1572992" y="5507979"/>
                <a:ext cx="768932" cy="383155"/>
                <a:chOff x="1216477" y="5507979"/>
                <a:chExt cx="768932" cy="383155"/>
              </a:xfrm>
            </p:grpSpPr>
            <p:sp>
              <p:nvSpPr>
                <p:cNvPr id="79" name="Isosceles Triangle 78"/>
                <p:cNvSpPr/>
                <p:nvPr userDrawn="1"/>
              </p:nvSpPr>
              <p:spPr>
                <a:xfrm rot="10800000">
                  <a:off x="1216477"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userDrawn="1"/>
              </p:nvSpPr>
              <p:spPr>
                <a:xfrm>
                  <a:off x="1216478" y="5507979"/>
                  <a:ext cx="768931" cy="276999"/>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Sydney</a:t>
                  </a:r>
                  <a:endParaRPr lang="en-US" sz="1200" b="1" cap="all" spc="50" baseline="0" dirty="0">
                    <a:solidFill>
                      <a:srgbClr val="FFFFFF"/>
                    </a:solidFill>
                  </a:endParaRPr>
                </a:p>
              </p:txBody>
            </p:sp>
          </p:grpSp>
          <p:grpSp>
            <p:nvGrpSpPr>
              <p:cNvPr id="86" name="Group 85"/>
              <p:cNvGrpSpPr/>
              <p:nvPr userDrawn="1"/>
            </p:nvGrpSpPr>
            <p:grpSpPr>
              <a:xfrm>
                <a:off x="4515669" y="5503337"/>
                <a:ext cx="970678" cy="387797"/>
                <a:chOff x="4515669" y="5503337"/>
                <a:chExt cx="970678" cy="387797"/>
              </a:xfrm>
            </p:grpSpPr>
            <p:sp>
              <p:nvSpPr>
                <p:cNvPr id="81" name="Isosceles Triangle 80"/>
                <p:cNvSpPr/>
                <p:nvPr userDrawn="1"/>
              </p:nvSpPr>
              <p:spPr>
                <a:xfrm rot="10800000">
                  <a:off x="4515669"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userDrawn="1"/>
              </p:nvSpPr>
              <p:spPr>
                <a:xfrm>
                  <a:off x="4515670" y="5503337"/>
                  <a:ext cx="970677" cy="286283"/>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Toronto</a:t>
                  </a:r>
                  <a:endParaRPr lang="en-US" sz="1200" b="1" cap="all" spc="50" baseline="0" dirty="0">
                    <a:solidFill>
                      <a:srgbClr val="FFFFFF"/>
                    </a:solidFill>
                  </a:endParaRPr>
                </a:p>
              </p:txBody>
            </p:sp>
          </p:grpSp>
          <p:grpSp>
            <p:nvGrpSpPr>
              <p:cNvPr id="85" name="Group 84"/>
              <p:cNvGrpSpPr/>
              <p:nvPr userDrawn="1"/>
            </p:nvGrpSpPr>
            <p:grpSpPr>
              <a:xfrm>
                <a:off x="7482380" y="5503336"/>
                <a:ext cx="1529168" cy="387798"/>
                <a:chOff x="7398195" y="5503336"/>
                <a:chExt cx="1529168" cy="387798"/>
              </a:xfrm>
            </p:grpSpPr>
            <p:sp>
              <p:nvSpPr>
                <p:cNvPr id="83" name="Isosceles Triangle 82"/>
                <p:cNvSpPr/>
                <p:nvPr userDrawn="1"/>
              </p:nvSpPr>
              <p:spPr>
                <a:xfrm rot="10800000">
                  <a:off x="7398195" y="5784978"/>
                  <a:ext cx="123141" cy="106156"/>
                </a:xfrm>
                <a:prstGeom prst="triangle">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userDrawn="1"/>
              </p:nvSpPr>
              <p:spPr>
                <a:xfrm>
                  <a:off x="7398196" y="5503336"/>
                  <a:ext cx="1529167" cy="286282"/>
                </a:xfrm>
                <a:prstGeom prst="rect">
                  <a:avLst/>
                </a:prstGeom>
                <a:solidFill>
                  <a:schemeClr val="accent1"/>
                </a:solidFill>
                <a:effectLst>
                  <a:outerShdw blurRad="63500" dist="50800" dir="2700000" algn="tl" rotWithShape="0">
                    <a:prstClr val="black">
                      <a:alpha val="20000"/>
                    </a:prstClr>
                  </a:outerShdw>
                </a:effectLst>
              </p:spPr>
              <p:txBody>
                <a:bodyPr wrap="square" lIns="0" tIns="45720" bIns="45720" anchor="ctr" anchorCtr="0">
                  <a:spAutoFit/>
                </a:bodyPr>
                <a:lstStyle/>
                <a:p>
                  <a:pPr lvl="0" defTabSz="914400">
                    <a:lnSpc>
                      <a:spcPct val="100000"/>
                    </a:lnSpc>
                    <a:spcBef>
                      <a:spcPts val="600"/>
                    </a:spcBef>
                    <a:spcAft>
                      <a:spcPts val="600"/>
                    </a:spcAft>
                  </a:pPr>
                  <a:r>
                    <a:rPr lang="en-US" sz="1200" b="1" cap="all" spc="50" baseline="0" dirty="0" smtClean="0">
                      <a:solidFill>
                        <a:srgbClr val="FFFFFF"/>
                      </a:solidFill>
                    </a:rPr>
                    <a:t>  Washington, DC</a:t>
                  </a:r>
                  <a:endParaRPr lang="en-US" sz="1200" b="1" cap="all" spc="50" baseline="0" dirty="0">
                    <a:solidFill>
                      <a:srgbClr val="FFFFFF"/>
                    </a:solidFill>
                  </a:endParaRPr>
                </a:p>
              </p:txBody>
            </p:sp>
          </p:grpSp>
        </p:grpSp>
      </p:grpSp>
      <p:sp>
        <p:nvSpPr>
          <p:cNvPr id="5" name="Footer Placeholder 4"/>
          <p:cNvSpPr>
            <a:spLocks noGrp="1"/>
          </p:cNvSpPr>
          <p:nvPr>
            <p:ph type="ftr" sz="quarter" idx="10"/>
          </p:nvPr>
        </p:nvSpPr>
        <p:spPr/>
        <p:txBody>
          <a:bodyPr/>
          <a:lstStyle/>
          <a:p>
            <a:r>
              <a:rPr lang="en-US" smtClean="0"/>
              <a:t>Privileged and Confidential. Prepared at the Request of Counsel. </a:t>
            </a:r>
            <a:endParaRPr lang="en-US" dirty="0"/>
          </a:p>
        </p:txBody>
      </p:sp>
      <p:sp>
        <p:nvSpPr>
          <p:cNvPr id="7" name="Slide Number Placeholder 6"/>
          <p:cNvSpPr>
            <a:spLocks noGrp="1"/>
          </p:cNvSpPr>
          <p:nvPr>
            <p:ph type="sldNum" sz="quarter" idx="11"/>
          </p:nvPr>
        </p:nvSpPr>
        <p:spPr/>
        <p:txBody>
          <a:bodyPr/>
          <a:lstStyle/>
          <a:p>
            <a:r>
              <a:rPr lang="en-US" dirty="0" smtClean="0"/>
              <a:t>brattle.com | </a:t>
            </a:r>
            <a:fld id="{C95ECF09-ED6D-489D-87B4-9DBCD4D54A41}" type="slidenum">
              <a:rPr lang="en-US" smtClean="0"/>
              <a:pPr/>
              <a:t>‹#›</a:t>
            </a:fld>
            <a:endParaRPr lang="en-US" dirty="0" smtClean="0"/>
          </a:p>
        </p:txBody>
      </p:sp>
      <p:cxnSp>
        <p:nvCxnSpPr>
          <p:cNvPr id="53" name="Straight Connector 52"/>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625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er">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r="15745"/>
          <a:stretch/>
        </p:blipFill>
        <p:spPr>
          <a:xfrm>
            <a:off x="4833221" y="0"/>
            <a:ext cx="7358779" cy="6856201"/>
          </a:xfrm>
          <a:prstGeom prst="rect">
            <a:avLst/>
          </a:prstGeom>
        </p:spPr>
      </p:pic>
      <p:sp>
        <p:nvSpPr>
          <p:cNvPr id="31" name="Freeform 30"/>
          <p:cNvSpPr/>
          <p:nvPr userDrawn="1"/>
        </p:nvSpPr>
        <p:spPr>
          <a:xfrm>
            <a:off x="717045"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092" y="995479"/>
            <a:ext cx="5210907" cy="2618483"/>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720" y="3750487"/>
            <a:ext cx="2605863" cy="2605863"/>
          </a:xfrm>
          <a:prstGeom prst="rect">
            <a:avLst/>
          </a:prstGeom>
        </p:spPr>
      </p:pic>
      <p:sp>
        <p:nvSpPr>
          <p:cNvPr id="9" name="Footer Placeholder 4"/>
          <p:cNvSpPr>
            <a:spLocks noGrp="1"/>
          </p:cNvSpPr>
          <p:nvPr>
            <p:ph type="ftr" sz="quarter" idx="10"/>
          </p:nvPr>
        </p:nvSpPr>
        <p:spPr>
          <a:xfrm>
            <a:off x="510989" y="6356350"/>
            <a:ext cx="9617750" cy="365125"/>
          </a:xfrm>
        </p:spPr>
        <p:txBody>
          <a:bodyPr/>
          <a:lstStyle>
            <a:lvl1pPr>
              <a:defRPr/>
            </a:lvl1pPr>
          </a:lstStyle>
          <a:p>
            <a:r>
              <a:rPr lang="en-US" dirty="0" smtClean="0"/>
              <a:t>© 2020 The Brattle Group</a:t>
            </a:r>
            <a:endParaRPr lang="en-US" dirty="0"/>
          </a:p>
        </p:txBody>
      </p:sp>
    </p:spTree>
    <p:extLst>
      <p:ext uri="{BB962C8B-B14F-4D97-AF65-F5344CB8AC3E}">
        <p14:creationId xmlns:p14="http://schemas.microsoft.com/office/powerpoint/2010/main" val="281583543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11" name="Rectangle 10"/>
          <p:cNvSpPr/>
          <p:nvPr userDrawn="1"/>
        </p:nvSpPr>
        <p:spPr>
          <a:xfrm>
            <a:off x="9779431" y="1"/>
            <a:ext cx="2412569" cy="1821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p:txBody>
          <a:bodyPr/>
          <a:lstStyle>
            <a:lvl1pPr>
              <a:defRPr/>
            </a:lvl1pPr>
          </a:lstStyle>
          <a:p>
            <a:r>
              <a:rPr lang="en-US" dirty="0" smtClean="0"/>
              <a:t>Color Palette</a:t>
            </a:r>
            <a:endParaRPr lang="en-US" dirty="0"/>
          </a:p>
        </p:txBody>
      </p:sp>
      <p:cxnSp>
        <p:nvCxnSpPr>
          <p:cNvPr id="7" name="Straight Connector 6"/>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0"/>
          <p:cNvSpPr>
            <a:spLocks noGrp="1"/>
          </p:cNvSpPr>
          <p:nvPr>
            <p:ph type="body" sz="quarter" idx="16" hasCustomPrompt="1"/>
          </p:nvPr>
        </p:nvSpPr>
        <p:spPr>
          <a:xfrm>
            <a:off x="508000" y="6594"/>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12" name="Rectangle 5"/>
          <p:cNvSpPr>
            <a:spLocks noChangeArrowheads="1"/>
          </p:cNvSpPr>
          <p:nvPr userDrawn="1"/>
        </p:nvSpPr>
        <p:spPr bwMode="auto">
          <a:xfrm>
            <a:off x="601334" y="2723382"/>
            <a:ext cx="1593537" cy="493984"/>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13" name="Rectangle 6"/>
          <p:cNvSpPr>
            <a:spLocks noChangeArrowheads="1"/>
          </p:cNvSpPr>
          <p:nvPr userDrawn="1"/>
        </p:nvSpPr>
        <p:spPr bwMode="auto">
          <a:xfrm>
            <a:off x="601334" y="2225844"/>
            <a:ext cx="1593537" cy="49753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14" name="Rectangle 7"/>
          <p:cNvSpPr>
            <a:spLocks noChangeArrowheads="1"/>
          </p:cNvSpPr>
          <p:nvPr userDrawn="1"/>
        </p:nvSpPr>
        <p:spPr bwMode="auto">
          <a:xfrm>
            <a:off x="601334" y="3217366"/>
            <a:ext cx="1593537" cy="746307"/>
          </a:xfrm>
          <a:prstGeom prst="rect">
            <a:avLst/>
          </a:prstGeom>
          <a:solidFill>
            <a:srgbClr val="1B3D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Base Hue</a:t>
            </a:r>
            <a:endParaRPr lang="en-US" sz="1600" b="1" dirty="0">
              <a:solidFill>
                <a:schemeClr val="bg1"/>
              </a:solidFill>
            </a:endParaRPr>
          </a:p>
        </p:txBody>
      </p:sp>
      <p:sp>
        <p:nvSpPr>
          <p:cNvPr id="15" name="Rectangle 8"/>
          <p:cNvSpPr>
            <a:spLocks noChangeArrowheads="1"/>
          </p:cNvSpPr>
          <p:nvPr userDrawn="1"/>
        </p:nvSpPr>
        <p:spPr bwMode="auto">
          <a:xfrm>
            <a:off x="601334" y="3963672"/>
            <a:ext cx="1593537" cy="497538"/>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	</a:t>
            </a:r>
            <a:endParaRPr lang="en-US" sz="1600" b="1" dirty="0">
              <a:solidFill>
                <a:schemeClr val="tx1">
                  <a:lumMod val="50000"/>
                </a:schemeClr>
              </a:solidFill>
            </a:endParaRPr>
          </a:p>
        </p:txBody>
      </p:sp>
      <p:sp>
        <p:nvSpPr>
          <p:cNvPr id="16" name="Rectangle 19"/>
          <p:cNvSpPr>
            <a:spLocks noChangeArrowheads="1"/>
          </p:cNvSpPr>
          <p:nvPr userDrawn="1"/>
        </p:nvSpPr>
        <p:spPr bwMode="auto">
          <a:xfrm>
            <a:off x="601334" y="4461210"/>
            <a:ext cx="1593537" cy="497538"/>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17" name="Rectangle 21"/>
          <p:cNvSpPr>
            <a:spLocks noChangeArrowheads="1"/>
          </p:cNvSpPr>
          <p:nvPr userDrawn="1"/>
        </p:nvSpPr>
        <p:spPr bwMode="auto">
          <a:xfrm>
            <a:off x="2498401" y="2723382"/>
            <a:ext cx="1593537" cy="493984"/>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18" name="Rectangle 22"/>
          <p:cNvSpPr>
            <a:spLocks noChangeArrowheads="1"/>
          </p:cNvSpPr>
          <p:nvPr userDrawn="1"/>
        </p:nvSpPr>
        <p:spPr bwMode="auto">
          <a:xfrm>
            <a:off x="2498401" y="2225844"/>
            <a:ext cx="1593537" cy="497538"/>
          </a:xfrm>
          <a:prstGeom prst="rect">
            <a:avLst/>
          </a:pr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19" name="Rectangle 23"/>
          <p:cNvSpPr>
            <a:spLocks noChangeArrowheads="1"/>
          </p:cNvSpPr>
          <p:nvPr userDrawn="1"/>
        </p:nvSpPr>
        <p:spPr bwMode="auto">
          <a:xfrm>
            <a:off x="2498401" y="3217366"/>
            <a:ext cx="1593537" cy="74630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Base</a:t>
            </a:r>
            <a:r>
              <a:rPr lang="en-US" sz="1600" b="1" baseline="0" dirty="0" smtClean="0">
                <a:solidFill>
                  <a:schemeClr val="bg1"/>
                </a:solidFill>
              </a:rPr>
              <a:t> Hue</a:t>
            </a:r>
            <a:endParaRPr lang="en-US" sz="1600" b="1" dirty="0">
              <a:solidFill>
                <a:schemeClr val="bg1"/>
              </a:solidFill>
            </a:endParaRPr>
          </a:p>
        </p:txBody>
      </p:sp>
      <p:sp>
        <p:nvSpPr>
          <p:cNvPr id="20" name="Rectangle 24"/>
          <p:cNvSpPr>
            <a:spLocks noChangeArrowheads="1"/>
          </p:cNvSpPr>
          <p:nvPr userDrawn="1"/>
        </p:nvSpPr>
        <p:spPr bwMode="auto">
          <a:xfrm>
            <a:off x="2498401" y="3963672"/>
            <a:ext cx="1593537" cy="497538"/>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	</a:t>
            </a:r>
            <a:endParaRPr lang="en-US" sz="1600" b="1" dirty="0">
              <a:solidFill>
                <a:schemeClr val="tx1">
                  <a:lumMod val="50000"/>
                </a:schemeClr>
              </a:solidFill>
            </a:endParaRPr>
          </a:p>
        </p:txBody>
      </p:sp>
      <p:sp>
        <p:nvSpPr>
          <p:cNvPr id="21" name="Rectangle 35"/>
          <p:cNvSpPr>
            <a:spLocks noChangeArrowheads="1"/>
          </p:cNvSpPr>
          <p:nvPr userDrawn="1"/>
        </p:nvSpPr>
        <p:spPr bwMode="auto">
          <a:xfrm>
            <a:off x="2498401" y="4461210"/>
            <a:ext cx="1593537" cy="497538"/>
          </a:xfrm>
          <a:prstGeom prst="rect">
            <a:avLst/>
          </a:prstGeom>
          <a:solidFill>
            <a:schemeClr val="accent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22" name="Rectangle 101"/>
          <p:cNvSpPr>
            <a:spLocks noChangeArrowheads="1"/>
          </p:cNvSpPr>
          <p:nvPr userDrawn="1"/>
        </p:nvSpPr>
        <p:spPr bwMode="auto">
          <a:xfrm>
            <a:off x="601334" y="4958748"/>
            <a:ext cx="1593537" cy="497538"/>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23" name="Rectangle 103"/>
          <p:cNvSpPr>
            <a:spLocks noChangeArrowheads="1"/>
          </p:cNvSpPr>
          <p:nvPr userDrawn="1"/>
        </p:nvSpPr>
        <p:spPr bwMode="auto">
          <a:xfrm>
            <a:off x="2498401" y="4958748"/>
            <a:ext cx="1593537" cy="49753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24" name="Rectangle 37"/>
          <p:cNvSpPr>
            <a:spLocks noChangeArrowheads="1"/>
          </p:cNvSpPr>
          <p:nvPr userDrawn="1"/>
        </p:nvSpPr>
        <p:spPr bwMode="auto">
          <a:xfrm>
            <a:off x="4391592" y="2723382"/>
            <a:ext cx="1593537" cy="493984"/>
          </a:xfrm>
          <a:prstGeom prst="rect">
            <a:avLst/>
          </a:prstGeom>
          <a:solidFill>
            <a:schemeClr val="accent3">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25" name="Rectangle 38"/>
          <p:cNvSpPr>
            <a:spLocks noChangeArrowheads="1"/>
          </p:cNvSpPr>
          <p:nvPr userDrawn="1"/>
        </p:nvSpPr>
        <p:spPr bwMode="auto">
          <a:xfrm>
            <a:off x="4391592" y="2225844"/>
            <a:ext cx="1593537" cy="497538"/>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26" name="Rectangle 39"/>
          <p:cNvSpPr>
            <a:spLocks noChangeArrowheads="1"/>
          </p:cNvSpPr>
          <p:nvPr userDrawn="1"/>
        </p:nvSpPr>
        <p:spPr bwMode="auto">
          <a:xfrm>
            <a:off x="4391592" y="3217366"/>
            <a:ext cx="1593537" cy="74630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Base</a:t>
            </a:r>
            <a:r>
              <a:rPr lang="en-US" sz="1600" b="1" baseline="0" dirty="0" smtClean="0">
                <a:solidFill>
                  <a:schemeClr val="tx1">
                    <a:lumMod val="50000"/>
                  </a:schemeClr>
                </a:solidFill>
              </a:rPr>
              <a:t> Hue</a:t>
            </a:r>
            <a:endParaRPr lang="en-US" sz="1600" b="1" dirty="0">
              <a:solidFill>
                <a:schemeClr val="tx1">
                  <a:lumMod val="50000"/>
                </a:schemeClr>
              </a:solidFill>
            </a:endParaRPr>
          </a:p>
        </p:txBody>
      </p:sp>
      <p:sp>
        <p:nvSpPr>
          <p:cNvPr id="27" name="Rectangle 40"/>
          <p:cNvSpPr>
            <a:spLocks noChangeArrowheads="1"/>
          </p:cNvSpPr>
          <p:nvPr userDrawn="1"/>
        </p:nvSpPr>
        <p:spPr bwMode="auto">
          <a:xfrm>
            <a:off x="4391592" y="3963672"/>
            <a:ext cx="1593537" cy="497538"/>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a:t>
            </a:r>
            <a:endParaRPr lang="en-US" sz="1600" b="1" dirty="0">
              <a:solidFill>
                <a:schemeClr val="tx1">
                  <a:lumMod val="50000"/>
                </a:schemeClr>
              </a:solidFill>
            </a:endParaRPr>
          </a:p>
        </p:txBody>
      </p:sp>
      <p:sp>
        <p:nvSpPr>
          <p:cNvPr id="28" name="Rectangle 51"/>
          <p:cNvSpPr>
            <a:spLocks noChangeArrowheads="1"/>
          </p:cNvSpPr>
          <p:nvPr userDrawn="1"/>
        </p:nvSpPr>
        <p:spPr bwMode="auto">
          <a:xfrm>
            <a:off x="4391592" y="4461210"/>
            <a:ext cx="1593537" cy="497538"/>
          </a:xfrm>
          <a:prstGeom prst="rect">
            <a:avLst/>
          </a:prstGeom>
          <a:solidFill>
            <a:schemeClr val="accent3">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29" name="Rectangle 53"/>
          <p:cNvSpPr>
            <a:spLocks noChangeArrowheads="1"/>
          </p:cNvSpPr>
          <p:nvPr userDrawn="1"/>
        </p:nvSpPr>
        <p:spPr bwMode="auto">
          <a:xfrm>
            <a:off x="6288659" y="2723382"/>
            <a:ext cx="1593537" cy="493984"/>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30" name="Rectangle 54"/>
          <p:cNvSpPr>
            <a:spLocks noChangeArrowheads="1"/>
          </p:cNvSpPr>
          <p:nvPr userDrawn="1"/>
        </p:nvSpPr>
        <p:spPr bwMode="auto">
          <a:xfrm>
            <a:off x="6288659" y="2225844"/>
            <a:ext cx="1593537" cy="497538"/>
          </a:xfrm>
          <a:prstGeom prst="rect">
            <a:avLst/>
          </a:prstGeom>
          <a:solidFill>
            <a:schemeClr val="accent4">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31" name="Rectangle 55"/>
          <p:cNvSpPr>
            <a:spLocks noChangeArrowheads="1"/>
          </p:cNvSpPr>
          <p:nvPr userDrawn="1"/>
        </p:nvSpPr>
        <p:spPr bwMode="auto">
          <a:xfrm>
            <a:off x="6288659" y="3217366"/>
            <a:ext cx="1593537" cy="74630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Base</a:t>
            </a:r>
            <a:r>
              <a:rPr lang="en-US" sz="1600" b="1" baseline="0" dirty="0" smtClean="0">
                <a:solidFill>
                  <a:schemeClr val="tx1">
                    <a:lumMod val="50000"/>
                  </a:schemeClr>
                </a:solidFill>
              </a:rPr>
              <a:t> Hue</a:t>
            </a:r>
            <a:endParaRPr lang="en-US" sz="1600" b="1" dirty="0">
              <a:solidFill>
                <a:schemeClr val="tx1">
                  <a:lumMod val="50000"/>
                </a:schemeClr>
              </a:solidFill>
            </a:endParaRPr>
          </a:p>
        </p:txBody>
      </p:sp>
      <p:sp>
        <p:nvSpPr>
          <p:cNvPr id="32" name="Rectangle 56"/>
          <p:cNvSpPr>
            <a:spLocks noChangeArrowheads="1"/>
          </p:cNvSpPr>
          <p:nvPr userDrawn="1"/>
        </p:nvSpPr>
        <p:spPr bwMode="auto">
          <a:xfrm>
            <a:off x="6288659" y="3963672"/>
            <a:ext cx="1593537" cy="497538"/>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a:t>
            </a:r>
            <a:endParaRPr lang="en-US" sz="1600" b="1" dirty="0">
              <a:solidFill>
                <a:schemeClr val="tx1">
                  <a:lumMod val="50000"/>
                </a:schemeClr>
              </a:solidFill>
            </a:endParaRPr>
          </a:p>
        </p:txBody>
      </p:sp>
      <p:sp>
        <p:nvSpPr>
          <p:cNvPr id="33" name="Rectangle 67"/>
          <p:cNvSpPr>
            <a:spLocks noChangeArrowheads="1"/>
          </p:cNvSpPr>
          <p:nvPr userDrawn="1"/>
        </p:nvSpPr>
        <p:spPr bwMode="auto">
          <a:xfrm>
            <a:off x="6288659" y="4461210"/>
            <a:ext cx="1593537" cy="497538"/>
          </a:xfrm>
          <a:prstGeom prst="rect">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34" name="Rectangle 69"/>
          <p:cNvSpPr>
            <a:spLocks noChangeArrowheads="1"/>
          </p:cNvSpPr>
          <p:nvPr userDrawn="1"/>
        </p:nvSpPr>
        <p:spPr bwMode="auto">
          <a:xfrm>
            <a:off x="8180305" y="2723382"/>
            <a:ext cx="1598956" cy="493984"/>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35" name="Rectangle 70"/>
          <p:cNvSpPr>
            <a:spLocks noChangeArrowheads="1"/>
          </p:cNvSpPr>
          <p:nvPr userDrawn="1"/>
        </p:nvSpPr>
        <p:spPr bwMode="auto">
          <a:xfrm>
            <a:off x="8180305" y="2225844"/>
            <a:ext cx="1598956" cy="497538"/>
          </a:xfrm>
          <a:prstGeom prst="rect">
            <a:avLst/>
          </a:prstGeom>
          <a:solidFill>
            <a:schemeClr val="accent5">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36" name="Rectangle 71"/>
          <p:cNvSpPr>
            <a:spLocks noChangeArrowheads="1"/>
          </p:cNvSpPr>
          <p:nvPr userDrawn="1"/>
        </p:nvSpPr>
        <p:spPr bwMode="auto">
          <a:xfrm>
            <a:off x="8180305" y="3217366"/>
            <a:ext cx="1598956" cy="74630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Base</a:t>
            </a:r>
            <a:r>
              <a:rPr lang="en-US" sz="1600" b="1" baseline="0" dirty="0" smtClean="0">
                <a:solidFill>
                  <a:schemeClr val="bg1"/>
                </a:solidFill>
              </a:rPr>
              <a:t> Hue</a:t>
            </a:r>
            <a:endParaRPr lang="en-US" sz="1600" b="1" dirty="0">
              <a:solidFill>
                <a:schemeClr val="bg1"/>
              </a:solidFill>
            </a:endParaRPr>
          </a:p>
        </p:txBody>
      </p:sp>
      <p:sp>
        <p:nvSpPr>
          <p:cNvPr id="37" name="Rectangle 72"/>
          <p:cNvSpPr>
            <a:spLocks noChangeArrowheads="1"/>
          </p:cNvSpPr>
          <p:nvPr userDrawn="1"/>
        </p:nvSpPr>
        <p:spPr bwMode="auto">
          <a:xfrm>
            <a:off x="8180305" y="3963672"/>
            <a:ext cx="1598956" cy="497538"/>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a:t>
            </a:r>
            <a:endParaRPr lang="en-US" sz="1600" b="1" dirty="0">
              <a:solidFill>
                <a:schemeClr val="tx1">
                  <a:lumMod val="50000"/>
                </a:schemeClr>
              </a:solidFill>
            </a:endParaRPr>
          </a:p>
        </p:txBody>
      </p:sp>
      <p:sp>
        <p:nvSpPr>
          <p:cNvPr id="38" name="Rectangle 83"/>
          <p:cNvSpPr>
            <a:spLocks noChangeArrowheads="1"/>
          </p:cNvSpPr>
          <p:nvPr userDrawn="1"/>
        </p:nvSpPr>
        <p:spPr bwMode="auto">
          <a:xfrm>
            <a:off x="8180305" y="4461210"/>
            <a:ext cx="1598956" cy="497538"/>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39" name="Rectangle 85"/>
          <p:cNvSpPr>
            <a:spLocks noChangeArrowheads="1"/>
          </p:cNvSpPr>
          <p:nvPr userDrawn="1"/>
        </p:nvSpPr>
        <p:spPr bwMode="auto">
          <a:xfrm>
            <a:off x="10079180" y="2723382"/>
            <a:ext cx="1593537" cy="493984"/>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a:t>
            </a:r>
            <a:endParaRPr lang="en-US" sz="1600" b="1" dirty="0">
              <a:solidFill>
                <a:schemeClr val="bg1"/>
              </a:solidFill>
            </a:endParaRPr>
          </a:p>
        </p:txBody>
      </p:sp>
      <p:sp>
        <p:nvSpPr>
          <p:cNvPr id="40" name="Rectangle 86"/>
          <p:cNvSpPr>
            <a:spLocks noChangeArrowheads="1"/>
          </p:cNvSpPr>
          <p:nvPr userDrawn="1"/>
        </p:nvSpPr>
        <p:spPr bwMode="auto">
          <a:xfrm>
            <a:off x="10079180" y="2225844"/>
            <a:ext cx="1593537" cy="497538"/>
          </a:xfrm>
          <a:prstGeom prst="rect">
            <a:avLst/>
          </a:prstGeom>
          <a:solidFill>
            <a:schemeClr val="accent6">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Darker</a:t>
            </a:r>
            <a:endParaRPr lang="en-US" sz="1600" b="1" dirty="0">
              <a:solidFill>
                <a:schemeClr val="bg1"/>
              </a:solidFill>
            </a:endParaRPr>
          </a:p>
        </p:txBody>
      </p:sp>
      <p:sp>
        <p:nvSpPr>
          <p:cNvPr id="41" name="Rectangle 87"/>
          <p:cNvSpPr>
            <a:spLocks noChangeArrowheads="1"/>
          </p:cNvSpPr>
          <p:nvPr userDrawn="1"/>
        </p:nvSpPr>
        <p:spPr bwMode="auto">
          <a:xfrm>
            <a:off x="10079180" y="3217366"/>
            <a:ext cx="1593537" cy="74630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bg1"/>
                </a:solidFill>
              </a:rPr>
              <a:t>Base</a:t>
            </a:r>
            <a:r>
              <a:rPr lang="en-US" sz="1600" b="1" baseline="0" dirty="0" smtClean="0">
                <a:solidFill>
                  <a:schemeClr val="bg1"/>
                </a:solidFill>
              </a:rPr>
              <a:t> Hue</a:t>
            </a:r>
            <a:endParaRPr lang="en-US" sz="1600" b="1" dirty="0">
              <a:solidFill>
                <a:schemeClr val="bg1"/>
              </a:solidFill>
            </a:endParaRPr>
          </a:p>
        </p:txBody>
      </p:sp>
      <p:sp>
        <p:nvSpPr>
          <p:cNvPr id="42" name="Rectangle 88"/>
          <p:cNvSpPr>
            <a:spLocks noChangeArrowheads="1"/>
          </p:cNvSpPr>
          <p:nvPr userDrawn="1"/>
        </p:nvSpPr>
        <p:spPr bwMode="auto">
          <a:xfrm>
            <a:off x="10079180" y="3963672"/>
            <a:ext cx="1593537" cy="497538"/>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a:t>
            </a:r>
            <a:endParaRPr lang="en-US" sz="1600" b="1" dirty="0">
              <a:solidFill>
                <a:schemeClr val="tx1">
                  <a:lumMod val="50000"/>
                </a:schemeClr>
              </a:solidFill>
            </a:endParaRPr>
          </a:p>
        </p:txBody>
      </p:sp>
      <p:sp>
        <p:nvSpPr>
          <p:cNvPr id="43" name="Rectangle 99"/>
          <p:cNvSpPr>
            <a:spLocks noChangeArrowheads="1"/>
          </p:cNvSpPr>
          <p:nvPr userDrawn="1"/>
        </p:nvSpPr>
        <p:spPr bwMode="auto">
          <a:xfrm>
            <a:off x="10079180" y="4461210"/>
            <a:ext cx="1593537" cy="497538"/>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Lighter</a:t>
            </a:r>
            <a:endParaRPr lang="en-US" sz="1600" b="1" dirty="0">
              <a:solidFill>
                <a:schemeClr val="tx1">
                  <a:lumMod val="50000"/>
                </a:schemeClr>
              </a:solidFill>
            </a:endParaRPr>
          </a:p>
        </p:txBody>
      </p:sp>
      <p:sp>
        <p:nvSpPr>
          <p:cNvPr id="44" name="Rectangle 105"/>
          <p:cNvSpPr>
            <a:spLocks noChangeArrowheads="1"/>
          </p:cNvSpPr>
          <p:nvPr userDrawn="1"/>
        </p:nvSpPr>
        <p:spPr bwMode="auto">
          <a:xfrm>
            <a:off x="4391592" y="4958748"/>
            <a:ext cx="1593537" cy="49753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45" name="Rectangle 107"/>
          <p:cNvSpPr>
            <a:spLocks noChangeArrowheads="1"/>
          </p:cNvSpPr>
          <p:nvPr userDrawn="1"/>
        </p:nvSpPr>
        <p:spPr bwMode="auto">
          <a:xfrm>
            <a:off x="6288659" y="4958748"/>
            <a:ext cx="1593537" cy="497538"/>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46" name="Rectangle 109"/>
          <p:cNvSpPr>
            <a:spLocks noChangeArrowheads="1"/>
          </p:cNvSpPr>
          <p:nvPr userDrawn="1"/>
        </p:nvSpPr>
        <p:spPr bwMode="auto">
          <a:xfrm>
            <a:off x="8180305" y="4958748"/>
            <a:ext cx="1598956" cy="497538"/>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47" name="Rectangle 111"/>
          <p:cNvSpPr>
            <a:spLocks noChangeArrowheads="1"/>
          </p:cNvSpPr>
          <p:nvPr userDrawn="1"/>
        </p:nvSpPr>
        <p:spPr bwMode="auto">
          <a:xfrm>
            <a:off x="10079180" y="4958748"/>
            <a:ext cx="1593537" cy="497538"/>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1600" b="1" dirty="0" smtClean="0">
                <a:solidFill>
                  <a:schemeClr val="tx1">
                    <a:lumMod val="50000"/>
                  </a:schemeClr>
                </a:solidFill>
              </a:rPr>
              <a:t>Lightest</a:t>
            </a:r>
            <a:endParaRPr lang="en-US" sz="1600" b="1" dirty="0">
              <a:solidFill>
                <a:schemeClr val="tx1">
                  <a:lumMod val="50000"/>
                </a:schemeClr>
              </a:solidFill>
            </a:endParaRPr>
          </a:p>
        </p:txBody>
      </p:sp>
      <p:sp>
        <p:nvSpPr>
          <p:cNvPr id="48" name="Rectangle 6"/>
          <p:cNvSpPr>
            <a:spLocks noChangeArrowheads="1"/>
          </p:cNvSpPr>
          <p:nvPr userDrawn="1"/>
        </p:nvSpPr>
        <p:spPr bwMode="auto">
          <a:xfrm>
            <a:off x="601334"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Brattle Blue</a:t>
            </a:r>
            <a:endParaRPr lang="en-US" sz="2000" b="1" dirty="0">
              <a:solidFill>
                <a:schemeClr val="tx1"/>
              </a:solidFill>
            </a:endParaRPr>
          </a:p>
        </p:txBody>
      </p:sp>
      <p:sp>
        <p:nvSpPr>
          <p:cNvPr id="49" name="Rectangle 22"/>
          <p:cNvSpPr>
            <a:spLocks noChangeArrowheads="1"/>
          </p:cNvSpPr>
          <p:nvPr userDrawn="1"/>
        </p:nvSpPr>
        <p:spPr bwMode="auto">
          <a:xfrm>
            <a:off x="2498401"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Fountain</a:t>
            </a:r>
            <a:endParaRPr lang="en-US" sz="2000" b="1" dirty="0">
              <a:solidFill>
                <a:schemeClr val="tx1"/>
              </a:solidFill>
            </a:endParaRPr>
          </a:p>
        </p:txBody>
      </p:sp>
      <p:sp>
        <p:nvSpPr>
          <p:cNvPr id="50" name="Rectangle 38"/>
          <p:cNvSpPr>
            <a:spLocks noChangeArrowheads="1"/>
          </p:cNvSpPr>
          <p:nvPr userDrawn="1"/>
        </p:nvSpPr>
        <p:spPr bwMode="auto">
          <a:xfrm>
            <a:off x="4391592"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Mantis</a:t>
            </a:r>
            <a:endParaRPr lang="en-US" sz="2000" b="1" dirty="0">
              <a:solidFill>
                <a:schemeClr val="tx1"/>
              </a:solidFill>
            </a:endParaRPr>
          </a:p>
        </p:txBody>
      </p:sp>
      <p:sp>
        <p:nvSpPr>
          <p:cNvPr id="51" name="Rectangle 54"/>
          <p:cNvSpPr>
            <a:spLocks noChangeArrowheads="1"/>
          </p:cNvSpPr>
          <p:nvPr userDrawn="1"/>
        </p:nvSpPr>
        <p:spPr bwMode="auto">
          <a:xfrm>
            <a:off x="6288659"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Solar Flare</a:t>
            </a:r>
            <a:endParaRPr lang="en-US" sz="2000" b="1" dirty="0">
              <a:solidFill>
                <a:schemeClr val="tx1"/>
              </a:solidFill>
            </a:endParaRPr>
          </a:p>
        </p:txBody>
      </p:sp>
      <p:sp>
        <p:nvSpPr>
          <p:cNvPr id="52" name="Rectangle 70"/>
          <p:cNvSpPr>
            <a:spLocks noChangeArrowheads="1"/>
          </p:cNvSpPr>
          <p:nvPr userDrawn="1"/>
        </p:nvSpPr>
        <p:spPr bwMode="auto">
          <a:xfrm>
            <a:off x="8180305" y="1728306"/>
            <a:ext cx="1598956"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err="1" smtClean="0">
                <a:solidFill>
                  <a:schemeClr val="tx1"/>
                </a:solidFill>
              </a:rPr>
              <a:t>Creamsicle</a:t>
            </a:r>
            <a:r>
              <a:rPr lang="en-US" sz="2000" b="1" dirty="0" smtClean="0">
                <a:solidFill>
                  <a:schemeClr val="tx1"/>
                </a:solidFill>
              </a:rPr>
              <a:t>	</a:t>
            </a:r>
            <a:endParaRPr lang="en-US" sz="2000" b="1" dirty="0">
              <a:solidFill>
                <a:schemeClr val="tx1"/>
              </a:solidFill>
            </a:endParaRPr>
          </a:p>
        </p:txBody>
      </p:sp>
      <p:sp>
        <p:nvSpPr>
          <p:cNvPr id="53" name="Rectangle 86"/>
          <p:cNvSpPr>
            <a:spLocks noChangeArrowheads="1"/>
          </p:cNvSpPr>
          <p:nvPr userDrawn="1"/>
        </p:nvSpPr>
        <p:spPr bwMode="auto">
          <a:xfrm>
            <a:off x="10079180" y="1728306"/>
            <a:ext cx="1593537" cy="49753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r>
              <a:rPr lang="en-US" sz="2000" b="1" dirty="0" smtClean="0">
                <a:solidFill>
                  <a:schemeClr val="tx1"/>
                </a:solidFill>
              </a:rPr>
              <a:t>Hibiscus</a:t>
            </a:r>
            <a:endParaRPr lang="en-US" sz="2000" b="1" dirty="0">
              <a:solidFill>
                <a:schemeClr val="tx1"/>
              </a:solidFill>
            </a:endParaRPr>
          </a:p>
        </p:txBody>
      </p:sp>
      <p:sp>
        <p:nvSpPr>
          <p:cNvPr id="2" name="Footer Placeholder 1"/>
          <p:cNvSpPr>
            <a:spLocks noGrp="1"/>
          </p:cNvSpPr>
          <p:nvPr>
            <p:ph type="ftr" sz="quarter" idx="17"/>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18"/>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217662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2" name="Rectangle 51"/>
          <p:cNvSpPr/>
          <p:nvPr userDrawn="1"/>
        </p:nvSpPr>
        <p:spPr>
          <a:xfrm>
            <a:off x="-120542" y="0"/>
            <a:ext cx="1231254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3752" t="1469" b="2283"/>
          <a:stretch/>
        </p:blipFill>
        <p:spPr>
          <a:xfrm>
            <a:off x="0" y="1"/>
            <a:ext cx="12192000" cy="6858000"/>
          </a:xfrm>
          <a:prstGeom prst="rect">
            <a:avLst/>
          </a:prstGeom>
        </p:spPr>
      </p:pic>
      <p:sp>
        <p:nvSpPr>
          <p:cNvPr id="31" name="Freeform 30"/>
          <p:cNvSpPr/>
          <p:nvPr userDrawn="1"/>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50"/>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smtClean="0"/>
              <a:t> </a:t>
            </a:r>
            <a:endParaRPr lang="en-US" dirty="0"/>
          </a:p>
        </p:txBody>
      </p:sp>
      <p:sp>
        <p:nvSpPr>
          <p:cNvPr id="26" name="Title 4"/>
          <p:cNvSpPr>
            <a:spLocks noGrp="1"/>
          </p:cNvSpPr>
          <p:nvPr>
            <p:ph type="title" hasCustomPrompt="1"/>
          </p:nvPr>
        </p:nvSpPr>
        <p:spPr>
          <a:xfrm>
            <a:off x="516416" y="1238250"/>
            <a:ext cx="6805961" cy="1507712"/>
          </a:xfrm>
        </p:spPr>
        <p:txBody>
          <a:bodyPr lIns="91440" anchor="b">
            <a:normAutofit/>
          </a:bodyPr>
          <a:lstStyle>
            <a:lvl1pPr>
              <a:defRPr sz="4200" b="1" baseline="0">
                <a:solidFill>
                  <a:schemeClr val="accent1"/>
                </a:solidFill>
              </a:defRPr>
            </a:lvl1pPr>
          </a:lstStyle>
          <a:p>
            <a:r>
              <a:rPr lang="en-US" dirty="0" smtClean="0"/>
              <a:t>Section Title</a:t>
            </a:r>
            <a:endParaRPr lang="en-US" dirty="0"/>
          </a:p>
        </p:txBody>
      </p:sp>
      <p:sp>
        <p:nvSpPr>
          <p:cNvPr id="29" name="Text Placeholder 2"/>
          <p:cNvSpPr>
            <a:spLocks noGrp="1"/>
          </p:cNvSpPr>
          <p:nvPr>
            <p:ph type="body" sz="quarter" idx="21"/>
          </p:nvPr>
        </p:nvSpPr>
        <p:spPr>
          <a:xfrm>
            <a:off x="515937" y="2904631"/>
            <a:ext cx="6806439"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smtClean="0"/>
              <a:t>Edit Master text styles</a:t>
            </a:r>
          </a:p>
        </p:txBody>
      </p:sp>
    </p:spTree>
    <p:extLst>
      <p:ext uri="{BB962C8B-B14F-4D97-AF65-F5344CB8AC3E}">
        <p14:creationId xmlns:p14="http://schemas.microsoft.com/office/powerpoint/2010/main" val="41009892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ockquo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82" r="4454" b="2372"/>
          <a:stretch/>
        </p:blipFill>
        <p:spPr>
          <a:xfrm>
            <a:off x="0" y="-38747"/>
            <a:ext cx="12197166" cy="6896747"/>
          </a:xfrm>
          <a:prstGeom prst="rect">
            <a:avLst/>
          </a:prstGeom>
        </p:spPr>
      </p:pic>
      <p:sp>
        <p:nvSpPr>
          <p:cNvPr id="10" name="Rectangle 9"/>
          <p:cNvSpPr/>
          <p:nvPr userDrawn="1"/>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4"/>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dirty="0" smtClean="0"/>
              <a:t>Block Quote Text</a:t>
            </a:r>
            <a:endParaRPr lang="en-US" dirty="0"/>
          </a:p>
        </p:txBody>
      </p:sp>
      <p:cxnSp>
        <p:nvCxnSpPr>
          <p:cNvPr id="11" name="Straight Connector 10"/>
          <p:cNvCxnSpPr/>
          <p:nvPr userDrawn="1"/>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87818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TOC">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marL="341313" indent="-230188">
              <a:buSzPct val="100000"/>
              <a:buFont typeface="+mj-lt"/>
              <a:buAutoNum type="romanUcPeriod"/>
              <a:defRPr>
                <a:solidFill>
                  <a:schemeClr val="tx1"/>
                </a:solidFill>
              </a:defRPr>
            </a:lvl2pPr>
            <a:lvl3pPr marL="631825" indent="-285750">
              <a:buClr>
                <a:schemeClr val="bg2"/>
              </a:buClr>
              <a:buFont typeface="+mj-lt"/>
              <a:buAutoNum type="alphaUcPeriod"/>
              <a:defRPr sz="1600">
                <a:solidFill>
                  <a:schemeClr val="tx1"/>
                </a:solidFill>
              </a:defRPr>
            </a:lvl3pPr>
            <a:lvl4pPr marL="914400" indent="-282575">
              <a:buSzPct val="100000"/>
              <a:buFont typeface="+mj-lt"/>
              <a:buAutoNum type="arabicPeriod"/>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3" name="Straight Connector 12"/>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21"/>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1299333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21"/>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152037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lvl1pPr>
              <a:defRPr>
                <a:solidFill>
                  <a:schemeClr val="bg1">
                    <a:alpha val="75000"/>
                  </a:schemeClr>
                </a:solidFill>
              </a:defRPr>
            </a:lvl1pPr>
          </a:lstStyle>
          <a:p>
            <a:r>
              <a:rPr lang="en-US" dirty="0" smtClean="0"/>
              <a:t>Privileged and Confidential. Prepared at the Request of Counsel. </a:t>
            </a:r>
            <a:endParaRPr lang="en-US" dirty="0"/>
          </a:p>
        </p:txBody>
      </p:sp>
      <p:sp>
        <p:nvSpPr>
          <p:cNvPr id="4" name="Slide Number Placeholder 3"/>
          <p:cNvSpPr>
            <a:spLocks noGrp="1"/>
          </p:cNvSpPr>
          <p:nvPr>
            <p:ph type="sldNum" sz="quarter" idx="18"/>
          </p:nvPr>
        </p:nvSpPr>
        <p:spPr/>
        <p:txBody>
          <a:bodyPr/>
          <a:lstStyle>
            <a:lvl1pPr>
              <a:defRPr>
                <a:solidFill>
                  <a:schemeClr val="bg1">
                    <a:alpha val="75000"/>
                  </a:schemeClr>
                </a:solidFill>
              </a:defRPr>
            </a:lvl1pPr>
          </a:lstStyle>
          <a:p>
            <a:r>
              <a:rPr lang="en-US" dirty="0" smtClean="0"/>
              <a:t>brattle.com | </a:t>
            </a:r>
            <a:fld id="{C95ECF09-ED6D-489D-87B4-9DBCD4D54A41}" type="slidenum">
              <a:rPr lang="en-US" smtClean="0"/>
              <a:pPr/>
              <a:t>‹#›</a:t>
            </a:fld>
            <a:endParaRPr lang="en-US" dirty="0" smtClean="0"/>
          </a:p>
        </p:txBody>
      </p:sp>
      <p:cxnSp>
        <p:nvCxnSpPr>
          <p:cNvPr id="17" name="Straight Connector 16"/>
          <p:cNvCxnSpPr/>
          <p:nvPr userDrawn="1"/>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0"/>
          <p:cNvSpPr>
            <a:spLocks noGrp="1"/>
          </p:cNvSpPr>
          <p:nvPr>
            <p:ph type="body" sz="quarter" idx="19" hasCustomPrompt="1"/>
          </p:nvPr>
        </p:nvSpPr>
        <p:spPr>
          <a:xfrm>
            <a:off x="508000" y="7548"/>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Tree>
    <p:extLst>
      <p:ext uri="{BB962C8B-B14F-4D97-AF65-F5344CB8AC3E}">
        <p14:creationId xmlns:p14="http://schemas.microsoft.com/office/powerpoint/2010/main" val="34422030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ight 2-Columns">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2" name="Straight Connector 11"/>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0"/>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
        <p:nvSpPr>
          <p:cNvPr id="2" name="Footer Placeholder 1"/>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4" name="Slide Number Placeholder 3"/>
          <p:cNvSpPr>
            <a:spLocks noGrp="1"/>
          </p:cNvSpPr>
          <p:nvPr>
            <p:ph type="sldNum" sz="quarter" idx="21"/>
          </p:nvPr>
        </p:nvSpPr>
        <p:spPr/>
        <p:txBody>
          <a:body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2253157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Dark 2-Columns">
    <p:bg>
      <p:bgPr>
        <a:solidFill>
          <a:schemeClr val="tx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11" name="Text Placeholder 10"/>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7"/>
          </p:nvPr>
        </p:nvSpPr>
        <p:spPr/>
        <p:txBody>
          <a:bodyPr/>
          <a:lstStyle>
            <a:lvl1pPr>
              <a:defRPr>
                <a:solidFill>
                  <a:schemeClr val="bg1">
                    <a:alpha val="75000"/>
                  </a:schemeClr>
                </a:solidFill>
              </a:defRPr>
            </a:lvl1pPr>
          </a:lstStyle>
          <a:p>
            <a:r>
              <a:rPr lang="en-US" smtClean="0"/>
              <a:t>Privileged and Confidential. Prepared at the Request of Counsel. </a:t>
            </a:r>
            <a:endParaRPr lang="en-US" dirty="0"/>
          </a:p>
        </p:txBody>
      </p:sp>
      <p:sp>
        <p:nvSpPr>
          <p:cNvPr id="4" name="Slide Number Placeholder 3"/>
          <p:cNvSpPr>
            <a:spLocks noGrp="1"/>
          </p:cNvSpPr>
          <p:nvPr>
            <p:ph type="sldNum" sz="quarter" idx="18"/>
          </p:nvPr>
        </p:nvSpPr>
        <p:spPr/>
        <p:txBody>
          <a:bodyPr/>
          <a:lstStyle>
            <a:lvl1pPr>
              <a:defRPr>
                <a:solidFill>
                  <a:schemeClr val="bg1">
                    <a:alpha val="75000"/>
                  </a:schemeClr>
                </a:solidFill>
              </a:defRPr>
            </a:lvl1pPr>
          </a:lstStyle>
          <a:p>
            <a:r>
              <a:rPr lang="en-US" dirty="0" smtClean="0"/>
              <a:t>brattle.com | </a:t>
            </a:r>
            <a:fld id="{C95ECF09-ED6D-489D-87B4-9DBCD4D54A41}" type="slidenum">
              <a:rPr lang="en-US" smtClean="0"/>
              <a:pPr/>
              <a:t>‹#›</a:t>
            </a:fld>
            <a:endParaRPr lang="en-US" dirty="0" smtClean="0"/>
          </a:p>
        </p:txBody>
      </p:sp>
      <p:cxnSp>
        <p:nvCxnSpPr>
          <p:cNvPr id="17" name="Straight Connector 16"/>
          <p:cNvCxnSpPr/>
          <p:nvPr userDrawn="1"/>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smtClean="0"/>
              <a:t>Section Header</a:t>
            </a:r>
            <a:endParaRPr lang="en-US" dirty="0"/>
          </a:p>
        </p:txBody>
      </p:sp>
    </p:spTree>
    <p:extLst>
      <p:ext uri="{BB962C8B-B14F-4D97-AF65-F5344CB8AC3E}">
        <p14:creationId xmlns:p14="http://schemas.microsoft.com/office/powerpoint/2010/main" val="3076607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384332" y="1"/>
            <a:ext cx="1807668" cy="1812188"/>
          </a:xfrm>
          <a:prstGeom prst="rect">
            <a:avLst/>
          </a:prstGeom>
        </p:spPr>
      </p:pic>
      <p:sp>
        <p:nvSpPr>
          <p:cNvPr id="4" name="Title Placeholder 3"/>
          <p:cNvSpPr>
            <a:spLocks noGrp="1"/>
          </p:cNvSpPr>
          <p:nvPr>
            <p:ph type="title"/>
          </p:nvPr>
        </p:nvSpPr>
        <p:spPr>
          <a:xfrm>
            <a:off x="508000" y="1"/>
            <a:ext cx="11164718" cy="1068223"/>
          </a:xfrm>
          <a:prstGeom prst="rect">
            <a:avLst/>
          </a:prstGeom>
        </p:spPr>
        <p:txBody>
          <a:bodyPr vert="horz" lIns="73152" tIns="45720" rIns="91440" bIns="91440" rtlCol="0" anchor="b" anchorCtr="0">
            <a:normAutofit/>
          </a:bodyPr>
          <a:lstStyle/>
          <a:p>
            <a:r>
              <a:rPr lang="en-US" smtClean="0"/>
              <a:t>Click to edit Master title style</a:t>
            </a:r>
            <a:endParaRPr lang="en-US" dirty="0"/>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US" dirty="0"/>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smtClean="0"/>
              <a:t>Privileged and Confidential. Prepared at the Request of Counsel. </a:t>
            </a:r>
            <a:endParaRPr lang="en-US" dirty="0"/>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dirty="0" smtClean="0"/>
              <a:t>brattle.com | </a:t>
            </a:r>
            <a:fld id="{C95ECF09-ED6D-489D-87B4-9DBCD4D54A41}" type="slidenum">
              <a:rPr lang="en-US" smtClean="0"/>
              <a:pPr/>
              <a:t>‹#›</a:t>
            </a:fld>
            <a:endParaRPr lang="en-US" dirty="0" smtClean="0"/>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0" r:id="rId5"/>
    <p:sldLayoutId id="2147483681" r:id="rId6"/>
    <p:sldLayoutId id="2147483706" r:id="rId7"/>
    <p:sldLayoutId id="2147483702" r:id="rId8"/>
    <p:sldLayoutId id="2147483710" r:id="rId9"/>
    <p:sldLayoutId id="2147483701" r:id="rId10"/>
    <p:sldLayoutId id="2147483718" r:id="rId11"/>
    <p:sldLayoutId id="2147483700" r:id="rId12"/>
    <p:sldLayoutId id="2147483717" r:id="rId13"/>
    <p:sldLayoutId id="2147483705" r:id="rId14"/>
    <p:sldLayoutId id="2147483719" r:id="rId15"/>
    <p:sldLayoutId id="2147483682" r:id="rId16"/>
    <p:sldLayoutId id="2147483714" r:id="rId17"/>
    <p:sldLayoutId id="2147483696" r:id="rId18"/>
    <p:sldLayoutId id="2147483709" r:id="rId19"/>
    <p:sldLayoutId id="2147483704" r:id="rId20"/>
    <p:sldLayoutId id="2147483716" r:id="rId21"/>
    <p:sldLayoutId id="2147483697" r:id="rId22"/>
    <p:sldLayoutId id="2147483698" r:id="rId23"/>
    <p:sldLayoutId id="2147483699" r:id="rId24"/>
    <p:sldLayoutId id="2147483703" r:id="rId25"/>
    <p:sldLayoutId id="2147483715" r:id="rId26"/>
  </p:sldLayoutIdLst>
  <p:timing>
    <p:tnLst>
      <p:par>
        <p:cTn id="1" dur="indefinite" restart="never" nodeType="tmRoot"/>
      </p:par>
    </p:tnLst>
  </p:timing>
  <p:hf hdr="0" dt="0"/>
  <p:txStyles>
    <p:title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8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0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0"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mark.salib@brattle.com" TargetMode="External"/><Relationship Id="rId2" Type="http://schemas.openxmlformats.org/officeDocument/2006/relationships/hyperlink" Target="mailto:pa-spaec-rfp-2021@brattle.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firstenergycorp.com/PA2021SPAECRFP"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mailto:pa-spaec-rfp-2019@brattle.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a:bodyPr>
          <a:lstStyle/>
          <a:p>
            <a:r>
              <a:rPr lang="en-US" altLang="en-US" dirty="0"/>
              <a:t>Request for Proposals for</a:t>
            </a:r>
            <a:br>
              <a:rPr lang="en-US" altLang="en-US" dirty="0"/>
            </a:br>
            <a:r>
              <a:rPr lang="en-US" altLang="en-US" dirty="0"/>
              <a:t>Solar Photovoltaic Alternative Energy </a:t>
            </a:r>
            <a:r>
              <a:rPr lang="en-US" altLang="en-US" dirty="0" smtClean="0"/>
              <a:t>Credits</a:t>
            </a:r>
            <a:endParaRPr lang="en-US" dirty="0"/>
          </a:p>
        </p:txBody>
      </p:sp>
      <p:sp>
        <p:nvSpPr>
          <p:cNvPr id="9" name="Text Placeholder 8"/>
          <p:cNvSpPr>
            <a:spLocks noGrp="1"/>
          </p:cNvSpPr>
          <p:nvPr>
            <p:ph type="body" sz="quarter" idx="18"/>
          </p:nvPr>
        </p:nvSpPr>
        <p:spPr/>
        <p:txBody>
          <a:bodyPr/>
          <a:lstStyle/>
          <a:p>
            <a:r>
              <a:rPr lang="en-US" dirty="0" smtClean="0"/>
              <a:t>Presented By</a:t>
            </a:r>
          </a:p>
          <a:p>
            <a:pPr lvl="1"/>
            <a:r>
              <a:rPr lang="en-US" b="1" dirty="0" smtClean="0"/>
              <a:t>The Brattle Group</a:t>
            </a:r>
          </a:p>
          <a:p>
            <a:pPr lvl="1"/>
            <a:r>
              <a:rPr lang="en-US" sz="1800" dirty="0" smtClean="0"/>
              <a:t>James Reitzes</a:t>
            </a:r>
          </a:p>
          <a:p>
            <a:pPr lvl="1"/>
            <a:r>
              <a:rPr lang="en-US" sz="1800" dirty="0" smtClean="0"/>
              <a:t>Sophie Leamon</a:t>
            </a:r>
          </a:p>
          <a:p>
            <a:pPr lvl="1"/>
            <a:r>
              <a:rPr lang="en-US" sz="1800" dirty="0" smtClean="0"/>
              <a:t>Evan Bennett</a:t>
            </a:r>
          </a:p>
        </p:txBody>
      </p:sp>
      <p:sp>
        <p:nvSpPr>
          <p:cNvPr id="23" name="Text Placeholder 22"/>
          <p:cNvSpPr>
            <a:spLocks noGrp="1"/>
          </p:cNvSpPr>
          <p:nvPr>
            <p:ph type="body" sz="quarter" idx="21"/>
          </p:nvPr>
        </p:nvSpPr>
        <p:spPr/>
        <p:txBody>
          <a:bodyPr/>
          <a:lstStyle/>
          <a:p>
            <a:r>
              <a:rPr lang="en-US" altLang="en-US" dirty="0"/>
              <a:t>Bidder Information Session</a:t>
            </a:r>
            <a:endParaRPr lang="en-US" dirty="0"/>
          </a:p>
        </p:txBody>
      </p:sp>
      <p:sp>
        <p:nvSpPr>
          <p:cNvPr id="24" name="Text Placeholder 23"/>
          <p:cNvSpPr>
            <a:spLocks noGrp="1"/>
          </p:cNvSpPr>
          <p:nvPr>
            <p:ph type="body" sz="quarter" idx="22"/>
          </p:nvPr>
        </p:nvSpPr>
        <p:spPr>
          <a:xfrm>
            <a:off x="3244296" y="2652797"/>
            <a:ext cx="3698370" cy="1868167"/>
          </a:xfrm>
        </p:spPr>
        <p:txBody>
          <a:bodyPr/>
          <a:lstStyle/>
          <a:p>
            <a:r>
              <a:rPr lang="en-US" dirty="0" smtClean="0"/>
              <a:t>Presented For</a:t>
            </a:r>
          </a:p>
          <a:p>
            <a:pPr lvl="1"/>
            <a:r>
              <a:rPr lang="en-US" dirty="0" smtClean="0"/>
              <a:t>Metropolitan Edison Company</a:t>
            </a:r>
          </a:p>
          <a:p>
            <a:pPr lvl="1"/>
            <a:r>
              <a:rPr lang="en-US" dirty="0" smtClean="0"/>
              <a:t>Pennsylvania Electric Company </a:t>
            </a:r>
          </a:p>
          <a:p>
            <a:pPr lvl="1"/>
            <a:r>
              <a:rPr lang="en-US" dirty="0" smtClean="0"/>
              <a:t>Pennsylvania Power Company</a:t>
            </a:r>
          </a:p>
        </p:txBody>
      </p:sp>
      <p:sp>
        <p:nvSpPr>
          <p:cNvPr id="16" name="Text Placeholder 15"/>
          <p:cNvSpPr>
            <a:spLocks noGrp="1"/>
          </p:cNvSpPr>
          <p:nvPr>
            <p:ph type="body" sz="quarter" idx="26"/>
          </p:nvPr>
        </p:nvSpPr>
        <p:spPr/>
        <p:txBody>
          <a:bodyPr/>
          <a:lstStyle/>
          <a:p>
            <a:r>
              <a:rPr lang="en-US" dirty="0" smtClean="0"/>
              <a:t>January 28, 2021</a:t>
            </a:r>
            <a:endParaRPr lang="en-US" dirty="0"/>
          </a:p>
        </p:txBody>
      </p:sp>
    </p:spTree>
    <p:extLst>
      <p:ext uri="{BB962C8B-B14F-4D97-AF65-F5344CB8AC3E}">
        <p14:creationId xmlns:p14="http://schemas.microsoft.com/office/powerpoint/2010/main" val="1120788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Product to Be Procured</a:t>
            </a:r>
            <a:endParaRPr lang="en-US" dirty="0"/>
          </a:p>
        </p:txBody>
      </p:sp>
      <p:sp>
        <p:nvSpPr>
          <p:cNvPr id="14" name="Text Placeholder 13"/>
          <p:cNvSpPr>
            <a:spLocks noGrp="1"/>
          </p:cNvSpPr>
          <p:nvPr>
            <p:ph type="body" sz="quarter" idx="21"/>
          </p:nvPr>
        </p:nvSpPr>
        <p:spPr/>
        <p:txBody>
          <a:bodyPr/>
          <a:lstStyle/>
          <a:p>
            <a:r>
              <a:rPr lang="en-US" dirty="0" smtClean="0"/>
              <a:t>Bidder Information Session</a:t>
            </a:r>
            <a:endParaRPr lang="en-US" dirty="0"/>
          </a:p>
        </p:txBody>
      </p:sp>
    </p:spTree>
    <p:extLst>
      <p:ext uri="{BB962C8B-B14F-4D97-AF65-F5344CB8AC3E}">
        <p14:creationId xmlns:p14="http://schemas.microsoft.com/office/powerpoint/2010/main" val="3193738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03201" y="1181102"/>
            <a:ext cx="11988799" cy="7522632"/>
          </a:xfrm>
        </p:spPr>
        <p:txBody>
          <a:bodyPr/>
          <a:lstStyle/>
          <a:p>
            <a:pPr marL="693738" lvl="1" indent="-582613">
              <a:spcBef>
                <a:spcPts val="0"/>
              </a:spcBef>
              <a:buFont typeface="Wingdings" panose="05000000000000000000" pitchFamily="2" charset="2"/>
              <a:buChar char="§"/>
            </a:pPr>
            <a:r>
              <a:rPr lang="en-US" altLang="en-US" sz="2800" b="1" dirty="0">
                <a:solidFill>
                  <a:schemeClr val="tx2"/>
                </a:solidFill>
              </a:rPr>
              <a:t>A “tranche” of SPAECs, where one tranche is an obligation to supply 500 SPAECs annually for two years.</a:t>
            </a:r>
          </a:p>
          <a:p>
            <a:pPr marL="1084262" lvl="8" indent="0">
              <a:spcBef>
                <a:spcPts val="0"/>
              </a:spcBef>
              <a:buClr>
                <a:srgbClr val="255D90"/>
              </a:buClr>
              <a:buSzPct val="65000"/>
              <a:buNone/>
            </a:pPr>
            <a:r>
              <a:rPr lang="en-US" altLang="en-US" sz="2400" dirty="0">
                <a:solidFill>
                  <a:schemeClr val="tx2"/>
                </a:solidFill>
              </a:rPr>
              <a:t>The obligation is to supply 500 SPAECs per tranche in each of Reporting Year 2022 (June 1, 2021 to May 31, 2022) and Reporting Year 2023 (June 1, 2022 to May 31, 2023</a:t>
            </a:r>
            <a:r>
              <a:rPr lang="en-US" altLang="en-US" sz="2400" dirty="0" smtClean="0">
                <a:solidFill>
                  <a:schemeClr val="tx2"/>
                </a:solidFill>
              </a:rPr>
              <a:t>).</a:t>
            </a:r>
          </a:p>
          <a:p>
            <a:pPr marL="1084262" lvl="8" indent="0">
              <a:spcBef>
                <a:spcPts val="0"/>
              </a:spcBef>
              <a:buClr>
                <a:srgbClr val="255D90"/>
              </a:buClr>
              <a:buSzPct val="65000"/>
              <a:buNone/>
            </a:pPr>
            <a:endParaRPr lang="en-US" altLang="en-US" sz="2400" dirty="0">
              <a:solidFill>
                <a:schemeClr val="tx2"/>
              </a:solidFill>
            </a:endParaRPr>
          </a:p>
          <a:p>
            <a:pPr marL="693738" lvl="1" indent="-582613">
              <a:spcBef>
                <a:spcPts val="0"/>
              </a:spcBef>
              <a:buFont typeface="Wingdings" panose="05000000000000000000" pitchFamily="2" charset="2"/>
              <a:buChar char="§"/>
            </a:pPr>
            <a:r>
              <a:rPr lang="en-US" altLang="en-US" sz="2800" b="1" dirty="0">
                <a:solidFill>
                  <a:schemeClr val="tx2"/>
                </a:solidFill>
              </a:rPr>
              <a:t>Total procurement target is </a:t>
            </a:r>
            <a:r>
              <a:rPr lang="en-US" altLang="en-US" sz="2800" b="1" dirty="0" smtClean="0">
                <a:solidFill>
                  <a:schemeClr val="tx2"/>
                </a:solidFill>
              </a:rPr>
              <a:t>137,000 </a:t>
            </a:r>
            <a:r>
              <a:rPr lang="en-US" altLang="en-US" sz="2800" b="1" dirty="0">
                <a:solidFill>
                  <a:schemeClr val="tx2"/>
                </a:solidFill>
              </a:rPr>
              <a:t>SPAECs per Reporting Year for all Companies, broken into </a:t>
            </a:r>
            <a:r>
              <a:rPr lang="en-US" altLang="en-US" sz="2800" b="1" dirty="0" smtClean="0">
                <a:solidFill>
                  <a:schemeClr val="tx2"/>
                </a:solidFill>
              </a:rPr>
              <a:t>274 </a:t>
            </a:r>
            <a:r>
              <a:rPr lang="en-US" altLang="en-US" sz="2800" b="1" dirty="0">
                <a:solidFill>
                  <a:schemeClr val="tx2"/>
                </a:solidFill>
              </a:rPr>
              <a:t>tranches</a:t>
            </a:r>
            <a:r>
              <a:rPr lang="en-US" altLang="en-US" sz="2800" b="1" dirty="0" smtClean="0">
                <a:solidFill>
                  <a:schemeClr val="tx2"/>
                </a:solidFill>
              </a:rPr>
              <a:t>.</a:t>
            </a:r>
          </a:p>
          <a:p>
            <a:pPr marL="693738" lvl="1" indent="-582613">
              <a:spcBef>
                <a:spcPts val="0"/>
              </a:spcBef>
              <a:buFont typeface="Wingdings" panose="05000000000000000000" pitchFamily="2" charset="2"/>
              <a:buChar char="§"/>
            </a:pPr>
            <a:endParaRPr lang="en-US" altLang="en-US" sz="2400" b="1" dirty="0">
              <a:solidFill>
                <a:schemeClr val="tx2"/>
              </a:solidFill>
            </a:endParaRPr>
          </a:p>
          <a:p>
            <a:pPr marL="693738" lvl="1" indent="-582613">
              <a:spcBef>
                <a:spcPts val="0"/>
              </a:spcBef>
              <a:buFont typeface="Wingdings" panose="05000000000000000000" pitchFamily="2" charset="2"/>
              <a:buChar char="§"/>
            </a:pPr>
            <a:r>
              <a:rPr lang="en-US" altLang="en-US" sz="2800" b="1" dirty="0">
                <a:solidFill>
                  <a:schemeClr val="tx2"/>
                </a:solidFill>
              </a:rPr>
              <a:t>No supplier can bid for more than </a:t>
            </a:r>
            <a:r>
              <a:rPr lang="en-US" altLang="en-US" sz="2800" b="1" dirty="0" smtClean="0">
                <a:solidFill>
                  <a:schemeClr val="tx2"/>
                </a:solidFill>
              </a:rPr>
              <a:t>205 </a:t>
            </a:r>
            <a:r>
              <a:rPr lang="en-US" altLang="en-US" sz="2800" b="1" dirty="0">
                <a:solidFill>
                  <a:schemeClr val="tx2"/>
                </a:solidFill>
              </a:rPr>
              <a:t>tranches</a:t>
            </a:r>
            <a:r>
              <a:rPr lang="en-US" altLang="en-US" sz="2800" b="1" dirty="0" smtClean="0">
                <a:solidFill>
                  <a:schemeClr val="tx2"/>
                </a:solidFill>
              </a:rPr>
              <a:t>.</a:t>
            </a:r>
          </a:p>
          <a:p>
            <a:pPr marL="693738" lvl="1" indent="-582613">
              <a:spcBef>
                <a:spcPts val="0"/>
              </a:spcBef>
              <a:buFont typeface="Wingdings" panose="05000000000000000000" pitchFamily="2" charset="2"/>
              <a:buChar char="§"/>
            </a:pPr>
            <a:endParaRPr lang="en-US" altLang="en-US" sz="2800" b="1" dirty="0">
              <a:solidFill>
                <a:schemeClr val="tx2"/>
              </a:solidFill>
            </a:endParaRPr>
          </a:p>
          <a:p>
            <a:pPr marL="693738" lvl="1" indent="-582613">
              <a:spcBef>
                <a:spcPts val="0"/>
              </a:spcBef>
              <a:buFont typeface="Wingdings" panose="05000000000000000000" pitchFamily="2" charset="2"/>
              <a:buChar char="§"/>
            </a:pPr>
            <a:r>
              <a:rPr lang="en-US" altLang="en-US" sz="2800" b="1" dirty="0">
                <a:solidFill>
                  <a:schemeClr val="tx2"/>
                </a:solidFill>
              </a:rPr>
              <a:t>No energy or capacity is being procured.  This is a SPAEC only procurement</a:t>
            </a:r>
            <a:r>
              <a:rPr lang="en-US" altLang="en-US" sz="2800" b="1" dirty="0" smtClean="0">
                <a:solidFill>
                  <a:schemeClr val="tx2"/>
                </a:solidFill>
              </a:rPr>
              <a:t>.</a:t>
            </a:r>
          </a:p>
        </p:txBody>
      </p:sp>
      <p:sp>
        <p:nvSpPr>
          <p:cNvPr id="4" name="Text Placeholder 3"/>
          <p:cNvSpPr>
            <a:spLocks noGrp="1"/>
          </p:cNvSpPr>
          <p:nvPr>
            <p:ph type="body" sz="quarter" idx="19"/>
          </p:nvPr>
        </p:nvSpPr>
        <p:spPr/>
        <p:txBody>
          <a:bodyPr/>
          <a:lstStyle/>
          <a:p>
            <a:pPr>
              <a:spcBef>
                <a:spcPts val="0"/>
              </a:spcBef>
            </a:pPr>
            <a:r>
              <a:rPr lang="en-US" altLang="en-US" dirty="0" smtClean="0"/>
              <a:t>Product to be Procured</a:t>
            </a:r>
            <a:endParaRPr lang="en-US" dirty="0"/>
          </a:p>
        </p:txBody>
      </p:sp>
      <p:sp>
        <p:nvSpPr>
          <p:cNvPr id="8" name="Title 7"/>
          <p:cNvSpPr>
            <a:spLocks noGrp="1"/>
          </p:cNvSpPr>
          <p:nvPr>
            <p:ph type="title"/>
          </p:nvPr>
        </p:nvSpPr>
        <p:spPr>
          <a:xfrm>
            <a:off x="507999" y="389467"/>
            <a:ext cx="11164718" cy="736486"/>
          </a:xfrm>
        </p:spPr>
        <p:txBody>
          <a:bodyPr>
            <a:normAutofit/>
          </a:bodyPr>
          <a:lstStyle/>
          <a:p>
            <a:r>
              <a:rPr lang="en-US" sz="3600" b="1" dirty="0" smtClean="0"/>
              <a:t>SPAEC Tranches and Quantity</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dirty="0" smtClean="0"/>
              <a:t>Brattle.com | </a:t>
            </a:r>
            <a:fld id="{C95ECF09-ED6D-489D-87B4-9DBCD4D54A41}" type="slidenum">
              <a:rPr lang="en-US" smtClean="0"/>
              <a:pPr/>
              <a:t>10</a:t>
            </a:fld>
            <a:endParaRPr lang="en-US" dirty="0" smtClean="0"/>
          </a:p>
        </p:txBody>
      </p:sp>
    </p:spTree>
    <p:extLst>
      <p:ext uri="{BB962C8B-B14F-4D97-AF65-F5344CB8AC3E}">
        <p14:creationId xmlns:p14="http://schemas.microsoft.com/office/powerpoint/2010/main" val="330727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81101"/>
            <a:ext cx="10989733" cy="7522632"/>
          </a:xfrm>
        </p:spPr>
        <p:txBody>
          <a:bodyPr/>
          <a:lstStyle/>
          <a:p>
            <a:pPr marL="254000" lvl="1" indent="0" algn="just">
              <a:buNone/>
            </a:pPr>
            <a:r>
              <a:rPr lang="en-US" altLang="en-US" sz="3000" b="1" dirty="0" smtClean="0">
                <a:solidFill>
                  <a:schemeClr val="tx2"/>
                </a:solidFill>
              </a:rPr>
              <a:t>Suppliers </a:t>
            </a:r>
            <a:r>
              <a:rPr lang="en-US" altLang="en-US" sz="3000" b="1" dirty="0">
                <a:solidFill>
                  <a:schemeClr val="tx2"/>
                </a:solidFill>
              </a:rPr>
              <a:t>will be expected to transfer their SPAECs quarterly to the respective Company throughout the life of their contracts</a:t>
            </a:r>
            <a:r>
              <a:rPr lang="en-US" altLang="en-US" sz="3000" b="1" dirty="0" smtClean="0">
                <a:solidFill>
                  <a:schemeClr val="tx2"/>
                </a:solidFill>
              </a:rPr>
              <a:t>.</a:t>
            </a:r>
          </a:p>
          <a:p>
            <a:pPr marL="254000" lvl="1" indent="0" algn="just">
              <a:buNone/>
            </a:pPr>
            <a:endParaRPr lang="en-US" altLang="en-US" sz="2800" b="1" dirty="0">
              <a:solidFill>
                <a:schemeClr val="tx2"/>
              </a:solidFill>
            </a:endParaRPr>
          </a:p>
          <a:p>
            <a:pPr marL="1204912" lvl="2" indent="-457200" algn="just">
              <a:buFont typeface="Wingdings" panose="05000000000000000000" pitchFamily="2" charset="2"/>
              <a:buChar char="§"/>
            </a:pPr>
            <a:r>
              <a:rPr lang="en-US" altLang="en-US" sz="2400" b="1" u="sng" dirty="0">
                <a:solidFill>
                  <a:schemeClr val="tx2"/>
                </a:solidFill>
              </a:rPr>
              <a:t>SPAECs must be generated in the applicable delivery year</a:t>
            </a:r>
            <a:r>
              <a:rPr lang="en-US" altLang="en-US" sz="2400" b="1" dirty="0" smtClean="0">
                <a:solidFill>
                  <a:schemeClr val="tx2"/>
                </a:solidFill>
              </a:rPr>
              <a:t>.</a:t>
            </a:r>
          </a:p>
          <a:p>
            <a:pPr marL="1204912" lvl="2" indent="-457200" algn="just">
              <a:spcBef>
                <a:spcPts val="0"/>
              </a:spcBef>
              <a:buFont typeface="Wingdings" panose="05000000000000000000" pitchFamily="2" charset="2"/>
              <a:buChar char="§"/>
            </a:pPr>
            <a:endParaRPr lang="en-US" altLang="en-US" sz="2400" b="1" dirty="0">
              <a:solidFill>
                <a:schemeClr val="tx2"/>
              </a:solidFill>
            </a:endParaRPr>
          </a:p>
          <a:p>
            <a:pPr marL="1204912" lvl="2" indent="-457200" algn="just">
              <a:buFont typeface="Wingdings" panose="05000000000000000000" pitchFamily="2" charset="2"/>
              <a:buChar char="§"/>
            </a:pPr>
            <a:r>
              <a:rPr lang="en-US" altLang="en-US" sz="2400" b="1" dirty="0">
                <a:solidFill>
                  <a:schemeClr val="tx2"/>
                </a:solidFill>
              </a:rPr>
              <a:t>Combined transfers in each Reporting Year must equal the number of tranches to which the supplier is obligated, multiplied by 500 SPAECs per tranche</a:t>
            </a:r>
            <a:r>
              <a:rPr lang="en-US" altLang="en-US" sz="2400" b="1" dirty="0" smtClean="0">
                <a:solidFill>
                  <a:schemeClr val="tx2"/>
                </a:solidFill>
              </a:rPr>
              <a:t>.</a:t>
            </a:r>
          </a:p>
          <a:p>
            <a:pPr marL="1204912" lvl="2" indent="-457200" algn="just">
              <a:spcBef>
                <a:spcPts val="0"/>
              </a:spcBef>
              <a:buFont typeface="Wingdings" panose="05000000000000000000" pitchFamily="2" charset="2"/>
              <a:buChar char="§"/>
            </a:pPr>
            <a:endParaRPr lang="en-US" altLang="en-US" sz="2400" b="1" dirty="0">
              <a:solidFill>
                <a:schemeClr val="tx2"/>
              </a:solidFill>
            </a:endParaRPr>
          </a:p>
          <a:p>
            <a:pPr marL="1204912" lvl="2" indent="-457200" algn="just">
              <a:buFont typeface="Wingdings" panose="05000000000000000000" pitchFamily="2" charset="2"/>
              <a:buChar char="§"/>
            </a:pPr>
            <a:r>
              <a:rPr lang="en-US" altLang="en-US" sz="2400" b="1" dirty="0">
                <a:solidFill>
                  <a:schemeClr val="tx2"/>
                </a:solidFill>
              </a:rPr>
              <a:t>The SPAEC Purchase and Sale Agreement (“SPAECPSA”) requires quarterly deliveries of SPAECs (125 per quarter per tranche awarded).  </a:t>
            </a:r>
          </a:p>
          <a:p>
            <a:pPr marL="508000" lvl="1" indent="-396875" algn="just"/>
            <a:endParaRPr lang="en-US" altLang="en-US" sz="2400" b="1" dirty="0">
              <a:solidFill>
                <a:schemeClr val="tx2"/>
              </a:solidFill>
            </a:endParaRPr>
          </a:p>
          <a:p>
            <a:pPr marL="866775" lvl="2" indent="-465138" algn="just">
              <a:lnSpc>
                <a:spcPct val="90000"/>
              </a:lnSpc>
              <a:spcAft>
                <a:spcPts val="600"/>
              </a:spcAft>
            </a:pPr>
            <a:endParaRPr lang="en-US" altLang="en-US" sz="2400" b="1"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Product to be Procured</a:t>
            </a:r>
            <a:endParaRPr lang="en-US" dirty="0"/>
          </a:p>
        </p:txBody>
      </p:sp>
      <p:sp>
        <p:nvSpPr>
          <p:cNvPr id="8" name="Title 7"/>
          <p:cNvSpPr>
            <a:spLocks noGrp="1"/>
          </p:cNvSpPr>
          <p:nvPr>
            <p:ph type="title"/>
          </p:nvPr>
        </p:nvSpPr>
        <p:spPr>
          <a:xfrm>
            <a:off x="507999" y="389467"/>
            <a:ext cx="11164718" cy="736486"/>
          </a:xfrm>
        </p:spPr>
        <p:txBody>
          <a:bodyPr>
            <a:normAutofit/>
          </a:bodyPr>
          <a:lstStyle/>
          <a:p>
            <a:r>
              <a:rPr lang="en-US" sz="3600" b="1" dirty="0" smtClean="0"/>
              <a:t>Supplier Obligations</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11</a:t>
            </a:fld>
            <a:endParaRPr lang="en-US" dirty="0" smtClean="0"/>
          </a:p>
        </p:txBody>
      </p:sp>
    </p:spTree>
    <p:extLst>
      <p:ext uri="{BB962C8B-B14F-4D97-AF65-F5344CB8AC3E}">
        <p14:creationId xmlns:p14="http://schemas.microsoft.com/office/powerpoint/2010/main" val="2725482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81101"/>
            <a:ext cx="10634133" cy="7522632"/>
          </a:xfrm>
        </p:spPr>
        <p:txBody>
          <a:bodyPr/>
          <a:lstStyle/>
          <a:p>
            <a:pPr marL="254000" lvl="1" indent="0" algn="just">
              <a:buNone/>
            </a:pPr>
            <a:r>
              <a:rPr lang="en-US" altLang="en-US" sz="2800" b="1" dirty="0" smtClean="0">
                <a:solidFill>
                  <a:schemeClr val="tx2"/>
                </a:solidFill>
              </a:rPr>
              <a:t>The Company will only accept SPAECs that comply with the Pennsylvania Alternative </a:t>
            </a:r>
            <a:r>
              <a:rPr lang="en-US" altLang="en-US" sz="2800" b="1" dirty="0">
                <a:solidFill>
                  <a:schemeClr val="tx2"/>
                </a:solidFill>
              </a:rPr>
              <a:t>Energy Portfolio Standards Act and are generated through PJM Environmental Information Services Inc.’s (“PJM-EIS”) Generation Attributes Tracking System (“GATS”).</a:t>
            </a:r>
          </a:p>
          <a:p>
            <a:pPr marL="1084263" lvl="1" indent="-576263" algn="just">
              <a:buFont typeface="Wingdings" panose="05000000000000000000" pitchFamily="2" charset="2"/>
              <a:buChar char="§"/>
            </a:pPr>
            <a:r>
              <a:rPr lang="en-US" altLang="en-US" sz="2600" u="sng" dirty="0">
                <a:solidFill>
                  <a:schemeClr val="tx2"/>
                </a:solidFill>
              </a:rPr>
              <a:t>SPAECs must be from a solar PV resource sourced in </a:t>
            </a:r>
            <a:r>
              <a:rPr lang="en-US" altLang="en-US" sz="2600" u="sng" dirty="0" smtClean="0">
                <a:solidFill>
                  <a:schemeClr val="tx2"/>
                </a:solidFill>
              </a:rPr>
              <a:t>PA</a:t>
            </a:r>
            <a:endParaRPr lang="en-US" altLang="en-US" sz="2600" dirty="0">
              <a:solidFill>
                <a:schemeClr val="tx2"/>
              </a:solidFill>
            </a:endParaRPr>
          </a:p>
          <a:p>
            <a:pPr marL="1084263" lvl="1" indent="-576263" algn="just">
              <a:buFont typeface="Wingdings" panose="05000000000000000000" pitchFamily="2" charset="2"/>
              <a:buChar char="§"/>
            </a:pPr>
            <a:r>
              <a:rPr lang="en-US" altLang="en-US" sz="2600" dirty="0">
                <a:solidFill>
                  <a:schemeClr val="tx2"/>
                </a:solidFill>
              </a:rPr>
              <a:t>The solar PV resource must be grid </a:t>
            </a:r>
            <a:r>
              <a:rPr lang="en-US" altLang="en-US" sz="2600" dirty="0" smtClean="0">
                <a:solidFill>
                  <a:schemeClr val="tx2"/>
                </a:solidFill>
              </a:rPr>
              <a:t>connected</a:t>
            </a:r>
            <a:r>
              <a:rPr lang="en-US" altLang="en-US" sz="2600" dirty="0">
                <a:solidFill>
                  <a:schemeClr val="tx2"/>
                </a:solidFill>
              </a:rPr>
              <a:t> </a:t>
            </a:r>
            <a:r>
              <a:rPr lang="en-US" altLang="en-US" sz="2600" dirty="0" smtClean="0">
                <a:solidFill>
                  <a:schemeClr val="tx2"/>
                </a:solidFill>
              </a:rPr>
              <a:t>(includes </a:t>
            </a:r>
            <a:r>
              <a:rPr lang="en-US" altLang="en-US" sz="2600" dirty="0">
                <a:solidFill>
                  <a:schemeClr val="tx2"/>
                </a:solidFill>
              </a:rPr>
              <a:t>"net-metered" systems)</a:t>
            </a:r>
          </a:p>
          <a:p>
            <a:pPr marL="1084263" lvl="1" indent="-576263" algn="just">
              <a:buFont typeface="Wingdings" panose="05000000000000000000" pitchFamily="2" charset="2"/>
              <a:buChar char="§"/>
            </a:pPr>
            <a:r>
              <a:rPr lang="en-US" altLang="en-US" sz="2600" dirty="0">
                <a:solidFill>
                  <a:schemeClr val="tx2"/>
                </a:solidFill>
              </a:rPr>
              <a:t>SPAECs do not have to be from a specific facility (i.e., this is not a unit-contingent obligation).</a:t>
            </a:r>
          </a:p>
          <a:p>
            <a:pPr marL="508000" lvl="1" indent="-396875" algn="just"/>
            <a:endParaRPr lang="en-US" altLang="en-US" sz="2400" dirty="0">
              <a:solidFill>
                <a:schemeClr val="tx2"/>
              </a:solidFill>
            </a:endParaRPr>
          </a:p>
          <a:p>
            <a:pPr marL="866775" lvl="2" indent="-465138" algn="just">
              <a:lnSpc>
                <a:spcPct val="90000"/>
              </a:lnSpc>
              <a:spcAft>
                <a:spcPts val="600"/>
              </a:spcAft>
            </a:pPr>
            <a:endParaRPr lang="en-US" altLang="en-US" sz="2400"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Product to be Procured</a:t>
            </a:r>
            <a:endParaRPr lang="en-US" dirty="0"/>
          </a:p>
        </p:txBody>
      </p:sp>
      <p:sp>
        <p:nvSpPr>
          <p:cNvPr id="8" name="Title 7"/>
          <p:cNvSpPr>
            <a:spLocks noGrp="1"/>
          </p:cNvSpPr>
          <p:nvPr>
            <p:ph type="title"/>
          </p:nvPr>
        </p:nvSpPr>
        <p:spPr>
          <a:xfrm>
            <a:off x="507999" y="389467"/>
            <a:ext cx="11164718" cy="736486"/>
          </a:xfrm>
        </p:spPr>
        <p:txBody>
          <a:bodyPr>
            <a:normAutofit/>
          </a:bodyPr>
          <a:lstStyle/>
          <a:p>
            <a:r>
              <a:rPr lang="en-US" sz="3600" b="1" dirty="0" smtClean="0"/>
              <a:t>Eligible SPAECs</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12</a:t>
            </a:fld>
            <a:endParaRPr lang="en-US" dirty="0" smtClean="0"/>
          </a:p>
        </p:txBody>
      </p:sp>
    </p:spTree>
    <p:extLst>
      <p:ext uri="{BB962C8B-B14F-4D97-AF65-F5344CB8AC3E}">
        <p14:creationId xmlns:p14="http://schemas.microsoft.com/office/powerpoint/2010/main" val="730148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Bidder Qualification and Bid Submission</a:t>
            </a:r>
            <a:endParaRPr lang="en-US" dirty="0"/>
          </a:p>
        </p:txBody>
      </p:sp>
      <p:sp>
        <p:nvSpPr>
          <p:cNvPr id="14" name="Text Placeholder 13"/>
          <p:cNvSpPr>
            <a:spLocks noGrp="1"/>
          </p:cNvSpPr>
          <p:nvPr>
            <p:ph type="body" sz="quarter" idx="21"/>
          </p:nvPr>
        </p:nvSpPr>
        <p:spPr/>
        <p:txBody>
          <a:bodyPr/>
          <a:lstStyle/>
          <a:p>
            <a:r>
              <a:rPr lang="en-US" dirty="0" smtClean="0"/>
              <a:t>Bidder Information Session</a:t>
            </a:r>
            <a:endParaRPr lang="en-US" dirty="0"/>
          </a:p>
        </p:txBody>
      </p:sp>
    </p:spTree>
    <p:extLst>
      <p:ext uri="{BB962C8B-B14F-4D97-AF65-F5344CB8AC3E}">
        <p14:creationId xmlns:p14="http://schemas.microsoft.com/office/powerpoint/2010/main" val="1423362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51467"/>
            <a:ext cx="11446933" cy="7552266"/>
          </a:xfrm>
        </p:spPr>
        <p:txBody>
          <a:bodyPr/>
          <a:lstStyle/>
          <a:p>
            <a:pPr marL="0" lvl="1" indent="0" algn="just">
              <a:lnSpc>
                <a:spcPct val="80000"/>
              </a:lnSpc>
              <a:buNone/>
            </a:pPr>
            <a:r>
              <a:rPr lang="en-US" altLang="en-US" sz="3200" b="1" dirty="0" smtClean="0">
                <a:solidFill>
                  <a:schemeClr val="tx2"/>
                </a:solidFill>
              </a:rPr>
              <a:t>Part </a:t>
            </a:r>
            <a:r>
              <a:rPr lang="en-US" altLang="en-US" sz="3200" b="1" dirty="0">
                <a:solidFill>
                  <a:schemeClr val="tx2"/>
                </a:solidFill>
              </a:rPr>
              <a:t>1 Application – Bidder Qualification (due Feb. </a:t>
            </a:r>
            <a:r>
              <a:rPr lang="en-US" altLang="en-US" sz="3200" b="1" dirty="0" smtClean="0">
                <a:solidFill>
                  <a:schemeClr val="tx2"/>
                </a:solidFill>
              </a:rPr>
              <a:t>9)</a:t>
            </a:r>
            <a:endParaRPr lang="en-US" altLang="en-US" sz="3200" b="1" dirty="0">
              <a:solidFill>
                <a:schemeClr val="tx2"/>
              </a:solidFill>
            </a:endParaRPr>
          </a:p>
          <a:p>
            <a:pPr marL="803275" lvl="2" indent="-457200" algn="just">
              <a:lnSpc>
                <a:spcPct val="80000"/>
              </a:lnSpc>
              <a:spcBef>
                <a:spcPts val="600"/>
              </a:spcBef>
              <a:buFont typeface="Wingdings" panose="05000000000000000000" pitchFamily="2" charset="2"/>
              <a:buChar char="§"/>
            </a:pPr>
            <a:r>
              <a:rPr lang="en-US" altLang="en-US" sz="2600" b="1" dirty="0">
                <a:solidFill>
                  <a:schemeClr val="tx2">
                    <a:lumMod val="90000"/>
                    <a:lumOff val="10000"/>
                  </a:schemeClr>
                </a:solidFill>
              </a:rPr>
              <a:t>General qualifications;</a:t>
            </a:r>
          </a:p>
          <a:p>
            <a:pPr marL="803275" lvl="2" indent="-457200" algn="just">
              <a:lnSpc>
                <a:spcPct val="80000"/>
              </a:lnSpc>
              <a:spcBef>
                <a:spcPts val="600"/>
              </a:spcBef>
              <a:buFont typeface="Wingdings" panose="05000000000000000000" pitchFamily="2" charset="2"/>
              <a:buChar char="§"/>
            </a:pPr>
            <a:r>
              <a:rPr lang="en-US" altLang="en-US" sz="2600" b="1" dirty="0" smtClean="0">
                <a:solidFill>
                  <a:schemeClr val="tx2">
                    <a:lumMod val="90000"/>
                    <a:lumOff val="10000"/>
                  </a:schemeClr>
                </a:solidFill>
              </a:rPr>
              <a:t>Financial </a:t>
            </a:r>
            <a:r>
              <a:rPr lang="en-US" altLang="en-US" sz="2600" b="1" dirty="0">
                <a:solidFill>
                  <a:schemeClr val="tx2">
                    <a:lumMod val="90000"/>
                    <a:lumOff val="10000"/>
                  </a:schemeClr>
                </a:solidFill>
              </a:rPr>
              <a:t>and other qualifications to become a bidder:</a:t>
            </a:r>
          </a:p>
          <a:p>
            <a:pPr marL="1252538" lvl="3" indent="-388938" algn="just">
              <a:lnSpc>
                <a:spcPct val="80000"/>
              </a:lnSpc>
              <a:spcBef>
                <a:spcPts val="600"/>
              </a:spcBef>
            </a:pPr>
            <a:r>
              <a:rPr lang="en-US" altLang="en-US" sz="2400" dirty="0">
                <a:solidFill>
                  <a:schemeClr val="tx2"/>
                </a:solidFill>
              </a:rPr>
              <a:t>If seeking an unsecured line of credit, which requires a rating by two of S&amp;P, Moody’s, or Fitch, certain financial information is required (e.g., 10-K, 10-Q, 8-K filings).</a:t>
            </a:r>
          </a:p>
          <a:p>
            <a:pPr marL="1252538" lvl="3" indent="-388938" algn="just">
              <a:lnSpc>
                <a:spcPct val="80000"/>
              </a:lnSpc>
              <a:spcBef>
                <a:spcPts val="600"/>
              </a:spcBef>
            </a:pPr>
            <a:r>
              <a:rPr lang="en-US" altLang="en-US" sz="2400" dirty="0">
                <a:solidFill>
                  <a:schemeClr val="tx2"/>
                </a:solidFill>
              </a:rPr>
              <a:t>If there are changes to the standard forms of the Pre-Bid Letter of Credit, Bidder must submit proposed changes for approval along with Part 1 Application</a:t>
            </a:r>
            <a:r>
              <a:rPr lang="en-US" altLang="en-US" sz="2400" dirty="0" smtClean="0">
                <a:solidFill>
                  <a:schemeClr val="tx2"/>
                </a:solidFill>
              </a:rPr>
              <a:t>.</a:t>
            </a:r>
          </a:p>
          <a:p>
            <a:pPr marL="863600" lvl="3" indent="0" algn="just">
              <a:lnSpc>
                <a:spcPct val="80000"/>
              </a:lnSpc>
              <a:spcBef>
                <a:spcPts val="600"/>
              </a:spcBef>
              <a:buNone/>
            </a:pPr>
            <a:endParaRPr lang="en-US" altLang="en-US" sz="2400" dirty="0">
              <a:solidFill>
                <a:schemeClr val="tx2"/>
              </a:solidFill>
            </a:endParaRPr>
          </a:p>
          <a:p>
            <a:pPr marL="0" lvl="1" indent="0" algn="just">
              <a:lnSpc>
                <a:spcPct val="80000"/>
              </a:lnSpc>
              <a:buNone/>
            </a:pPr>
            <a:r>
              <a:rPr lang="en-US" altLang="en-US" sz="3200" b="1" dirty="0">
                <a:solidFill>
                  <a:schemeClr val="tx2"/>
                </a:solidFill>
              </a:rPr>
              <a:t>Part 2 Application – Bid Submission (due Mar. 3)    </a:t>
            </a:r>
          </a:p>
          <a:p>
            <a:pPr marL="803275" lvl="2" indent="-457200" algn="just">
              <a:lnSpc>
                <a:spcPct val="80000"/>
              </a:lnSpc>
              <a:spcBef>
                <a:spcPts val="600"/>
              </a:spcBef>
              <a:buFont typeface="Wingdings" panose="05000000000000000000" pitchFamily="2" charset="2"/>
              <a:buChar char="§"/>
            </a:pPr>
            <a:r>
              <a:rPr lang="en-US" altLang="en-US" sz="2600" b="1" dirty="0" smtClean="0">
                <a:solidFill>
                  <a:schemeClr val="tx2">
                    <a:lumMod val="90000"/>
                    <a:lumOff val="10000"/>
                  </a:schemeClr>
                </a:solidFill>
              </a:rPr>
              <a:t>Provision of pre-bid security;</a:t>
            </a:r>
          </a:p>
          <a:p>
            <a:pPr marL="795338" lvl="3" indent="0" algn="just">
              <a:lnSpc>
                <a:spcPct val="80000"/>
              </a:lnSpc>
              <a:spcBef>
                <a:spcPts val="600"/>
              </a:spcBef>
              <a:buNone/>
            </a:pPr>
            <a:r>
              <a:rPr lang="en-US" altLang="en-US" sz="2400" dirty="0" smtClean="0">
                <a:solidFill>
                  <a:schemeClr val="tx2"/>
                </a:solidFill>
              </a:rPr>
              <a:t>     Mandatory </a:t>
            </a:r>
            <a:r>
              <a:rPr lang="en-US" altLang="en-US" sz="2400" dirty="0">
                <a:solidFill>
                  <a:schemeClr val="tx2"/>
                </a:solidFill>
              </a:rPr>
              <a:t>for all bidders, in form of </a:t>
            </a:r>
            <a:r>
              <a:rPr lang="en-US" altLang="en-US" sz="2400" dirty="0" smtClean="0">
                <a:solidFill>
                  <a:schemeClr val="tx2"/>
                </a:solidFill>
              </a:rPr>
              <a:t>cash or letter </a:t>
            </a:r>
            <a:r>
              <a:rPr lang="en-US" altLang="en-US" sz="2400" dirty="0">
                <a:solidFill>
                  <a:schemeClr val="tx2"/>
                </a:solidFill>
              </a:rPr>
              <a:t>of </a:t>
            </a:r>
            <a:r>
              <a:rPr lang="en-US" altLang="en-US" sz="2400" dirty="0" smtClean="0">
                <a:solidFill>
                  <a:schemeClr val="tx2"/>
                </a:solidFill>
              </a:rPr>
              <a:t>credit.</a:t>
            </a:r>
            <a:endParaRPr lang="en-US" altLang="en-US" sz="2400" dirty="0">
              <a:solidFill>
                <a:schemeClr val="tx2"/>
              </a:solidFill>
            </a:endParaRPr>
          </a:p>
          <a:p>
            <a:pPr marL="863600" lvl="2" indent="-457200" algn="just">
              <a:lnSpc>
                <a:spcPct val="80000"/>
              </a:lnSpc>
              <a:spcBef>
                <a:spcPts val="600"/>
              </a:spcBef>
              <a:buFont typeface="Wingdings" panose="05000000000000000000" pitchFamily="2" charset="2"/>
              <a:buChar char="§"/>
            </a:pPr>
            <a:r>
              <a:rPr lang="en-US" altLang="en-US" sz="2600" b="1" dirty="0">
                <a:solidFill>
                  <a:schemeClr val="tx2">
                    <a:lumMod val="90000"/>
                    <a:lumOff val="10000"/>
                  </a:schemeClr>
                </a:solidFill>
              </a:rPr>
              <a:t>Submission of bids.</a:t>
            </a:r>
          </a:p>
          <a:p>
            <a:pPr marL="508000" lvl="1" indent="-396875" algn="just"/>
            <a:endParaRPr lang="en-US" altLang="en-US" sz="2400" dirty="0">
              <a:solidFill>
                <a:schemeClr val="tx2"/>
              </a:solidFill>
            </a:endParaRPr>
          </a:p>
          <a:p>
            <a:pPr marL="866775" lvl="2" indent="-465138" algn="just">
              <a:lnSpc>
                <a:spcPct val="90000"/>
              </a:lnSpc>
              <a:spcAft>
                <a:spcPts val="600"/>
              </a:spcAft>
            </a:pPr>
            <a:endParaRPr lang="en-US" altLang="en-US" sz="2600"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Bidder qualification and Bid Submission</a:t>
            </a:r>
            <a:endParaRPr lang="en-US" dirty="0"/>
          </a:p>
        </p:txBody>
      </p:sp>
      <p:sp>
        <p:nvSpPr>
          <p:cNvPr id="8" name="Title 7"/>
          <p:cNvSpPr>
            <a:spLocks noGrp="1"/>
          </p:cNvSpPr>
          <p:nvPr>
            <p:ph type="title"/>
          </p:nvPr>
        </p:nvSpPr>
        <p:spPr>
          <a:xfrm>
            <a:off x="507999" y="389467"/>
            <a:ext cx="11164718" cy="736486"/>
          </a:xfrm>
        </p:spPr>
        <p:txBody>
          <a:bodyPr>
            <a:normAutofit/>
          </a:bodyPr>
          <a:lstStyle/>
          <a:p>
            <a:r>
              <a:rPr lang="en-US" sz="3600" b="1" dirty="0" smtClean="0"/>
              <a:t>Bidder Qualification and Bid Submission</a:t>
            </a:r>
            <a:endParaRPr lang="en-US" sz="3600" b="1" dirty="0"/>
          </a:p>
        </p:txBody>
      </p:sp>
      <p:sp>
        <p:nvSpPr>
          <p:cNvPr id="2" name="Footer Placeholder 1"/>
          <p:cNvSpPr>
            <a:spLocks noGrp="1"/>
          </p:cNvSpPr>
          <p:nvPr>
            <p:ph type="ftr" sz="quarter" idx="20"/>
          </p:nvPr>
        </p:nvSpPr>
        <p:spPr/>
        <p:txBody>
          <a:bodyPr/>
          <a:lstStyle/>
          <a:p>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14</a:t>
            </a:fld>
            <a:endParaRPr lang="en-US" dirty="0" smtClean="0"/>
          </a:p>
        </p:txBody>
      </p:sp>
    </p:spTree>
    <p:extLst>
      <p:ext uri="{BB962C8B-B14F-4D97-AF65-F5344CB8AC3E}">
        <p14:creationId xmlns:p14="http://schemas.microsoft.com/office/powerpoint/2010/main" val="3847948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51467"/>
            <a:ext cx="11446933" cy="7552266"/>
          </a:xfrm>
        </p:spPr>
        <p:txBody>
          <a:bodyPr/>
          <a:lstStyle/>
          <a:p>
            <a:pPr marL="111125" lvl="1" indent="0" algn="just">
              <a:lnSpc>
                <a:spcPct val="90000"/>
              </a:lnSpc>
              <a:buNone/>
            </a:pPr>
            <a:r>
              <a:rPr lang="en-US" altLang="en-US" sz="3200" b="1" dirty="0">
                <a:solidFill>
                  <a:schemeClr val="tx2"/>
                </a:solidFill>
              </a:rPr>
              <a:t>Prospective bidders must</a:t>
            </a:r>
            <a:r>
              <a:rPr lang="en-US" altLang="en-US" sz="3200" b="1" dirty="0" smtClean="0">
                <a:solidFill>
                  <a:schemeClr val="tx2"/>
                </a:solidFill>
              </a:rPr>
              <a:t>:</a:t>
            </a:r>
            <a:endParaRPr lang="en-US" altLang="en-US" sz="3200" b="1" dirty="0">
              <a:solidFill>
                <a:schemeClr val="tx2"/>
              </a:solidFill>
            </a:endParaRPr>
          </a:p>
          <a:p>
            <a:pPr marL="795338" lvl="2" indent="-508000" algn="just">
              <a:lnSpc>
                <a:spcPct val="90000"/>
              </a:lnSpc>
              <a:spcBef>
                <a:spcPts val="600"/>
              </a:spcBef>
              <a:buFont typeface="Wingdings" panose="05000000000000000000" pitchFamily="2" charset="2"/>
              <a:buChar char="§"/>
            </a:pPr>
            <a:r>
              <a:rPr lang="en-US" altLang="en-US" sz="2800" dirty="0" smtClean="0">
                <a:solidFill>
                  <a:schemeClr val="tx2"/>
                </a:solidFill>
              </a:rPr>
              <a:t>Provide contact information;</a:t>
            </a:r>
          </a:p>
          <a:p>
            <a:pPr marL="795338" lvl="2" indent="-508000" algn="just">
              <a:lnSpc>
                <a:spcPct val="90000"/>
              </a:lnSpc>
              <a:spcBef>
                <a:spcPts val="600"/>
              </a:spcBef>
              <a:buFont typeface="Wingdings" panose="05000000000000000000" pitchFamily="2" charset="2"/>
              <a:buChar char="§"/>
            </a:pPr>
            <a:r>
              <a:rPr lang="en-US" altLang="en-US" sz="2800" dirty="0" smtClean="0">
                <a:solidFill>
                  <a:schemeClr val="tx2"/>
                </a:solidFill>
              </a:rPr>
              <a:t>Designate </a:t>
            </a:r>
            <a:r>
              <a:rPr lang="en-US" altLang="en-US" sz="2800" dirty="0">
                <a:solidFill>
                  <a:schemeClr val="tx2"/>
                </a:solidFill>
              </a:rPr>
              <a:t>an officer of the bidder to sign application;</a:t>
            </a:r>
          </a:p>
          <a:p>
            <a:pPr marL="795338" lvl="2" indent="-508000" algn="just">
              <a:lnSpc>
                <a:spcPct val="90000"/>
              </a:lnSpc>
              <a:spcBef>
                <a:spcPts val="600"/>
              </a:spcBef>
              <a:buFont typeface="Wingdings" panose="05000000000000000000" pitchFamily="2" charset="2"/>
              <a:buChar char="§"/>
            </a:pPr>
            <a:r>
              <a:rPr lang="en-US" altLang="en-US" sz="2800" dirty="0">
                <a:solidFill>
                  <a:schemeClr val="tx2"/>
                </a:solidFill>
              </a:rPr>
              <a:t>Designate a representative and credit representative;</a:t>
            </a:r>
          </a:p>
          <a:p>
            <a:pPr marL="795338" lvl="2" indent="-508000" algn="just">
              <a:lnSpc>
                <a:spcPct val="90000"/>
              </a:lnSpc>
              <a:spcBef>
                <a:spcPts val="600"/>
              </a:spcBef>
              <a:buFont typeface="Wingdings" panose="05000000000000000000" pitchFamily="2" charset="2"/>
              <a:buChar char="§"/>
            </a:pPr>
            <a:r>
              <a:rPr lang="en-US" altLang="en-US" sz="2800" dirty="0">
                <a:solidFill>
                  <a:schemeClr val="tx2"/>
                </a:solidFill>
              </a:rPr>
              <a:t>Provide credit information;</a:t>
            </a:r>
          </a:p>
          <a:p>
            <a:pPr marL="795338" lvl="2" indent="-508000" algn="just">
              <a:lnSpc>
                <a:spcPct val="90000"/>
              </a:lnSpc>
              <a:spcBef>
                <a:spcPts val="600"/>
              </a:spcBef>
              <a:buFont typeface="Wingdings" panose="05000000000000000000" pitchFamily="2" charset="2"/>
              <a:buChar char="§"/>
            </a:pPr>
            <a:r>
              <a:rPr lang="en-US" altLang="en-US" sz="2800" dirty="0">
                <a:solidFill>
                  <a:schemeClr val="tx2"/>
                </a:solidFill>
              </a:rPr>
              <a:t>Provide any proposed modifications to standard Pre-Bid Letter of Credit;</a:t>
            </a:r>
          </a:p>
          <a:p>
            <a:pPr marL="795338" lvl="2" indent="-508000">
              <a:lnSpc>
                <a:spcPct val="90000"/>
              </a:lnSpc>
              <a:spcBef>
                <a:spcPts val="600"/>
              </a:spcBef>
              <a:buFont typeface="Wingdings" panose="05000000000000000000" pitchFamily="2" charset="2"/>
              <a:buChar char="§"/>
            </a:pPr>
            <a:r>
              <a:rPr lang="en-US" altLang="en-US" sz="2800" dirty="0">
                <a:solidFill>
                  <a:schemeClr val="tx2"/>
                </a:solidFill>
              </a:rPr>
              <a:t>Make certifications regarding independence, ability to perform, acceptance of terms of PSA, acceptance of RFP rules, and other conditions.</a:t>
            </a:r>
          </a:p>
          <a:p>
            <a:pPr marL="795338" lvl="1" indent="-508000" algn="just"/>
            <a:endParaRPr lang="en-US" altLang="en-US" sz="3200" dirty="0" smtClean="0">
              <a:solidFill>
                <a:schemeClr val="tx2"/>
              </a:solidFill>
            </a:endParaRPr>
          </a:p>
          <a:p>
            <a:pPr marL="795338" lvl="2" indent="-508000" algn="just">
              <a:lnSpc>
                <a:spcPct val="90000"/>
              </a:lnSpc>
              <a:spcAft>
                <a:spcPts val="600"/>
              </a:spcAft>
            </a:pPr>
            <a:endParaRPr lang="en-US" altLang="en-US" sz="3200"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Bidder qualification and Bid Submission</a:t>
            </a:r>
            <a:endParaRPr lang="en-US" dirty="0"/>
          </a:p>
        </p:txBody>
      </p:sp>
      <p:sp>
        <p:nvSpPr>
          <p:cNvPr id="8" name="Title 7"/>
          <p:cNvSpPr>
            <a:spLocks noGrp="1"/>
          </p:cNvSpPr>
          <p:nvPr>
            <p:ph type="title"/>
          </p:nvPr>
        </p:nvSpPr>
        <p:spPr>
          <a:xfrm>
            <a:off x="507999" y="389467"/>
            <a:ext cx="11164718" cy="736486"/>
          </a:xfrm>
        </p:spPr>
        <p:txBody>
          <a:bodyPr>
            <a:normAutofit/>
          </a:bodyPr>
          <a:lstStyle/>
          <a:p>
            <a:r>
              <a:rPr lang="en-US" sz="3600" b="1" dirty="0" smtClean="0"/>
              <a:t>Bidder Qualification</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15</a:t>
            </a:fld>
            <a:endParaRPr lang="en-US" dirty="0" smtClean="0"/>
          </a:p>
        </p:txBody>
      </p:sp>
    </p:spTree>
    <p:extLst>
      <p:ext uri="{BB962C8B-B14F-4D97-AF65-F5344CB8AC3E}">
        <p14:creationId xmlns:p14="http://schemas.microsoft.com/office/powerpoint/2010/main" val="340256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51467"/>
            <a:ext cx="11446933" cy="7552266"/>
          </a:xfrm>
        </p:spPr>
        <p:txBody>
          <a:bodyPr/>
          <a:lstStyle/>
          <a:p>
            <a:pPr marL="111125" lvl="1" indent="0">
              <a:lnSpc>
                <a:spcPct val="90000"/>
              </a:lnSpc>
              <a:buNone/>
            </a:pPr>
            <a:r>
              <a:rPr lang="en-US" altLang="en-US" sz="3200" b="1" dirty="0">
                <a:solidFill>
                  <a:schemeClr val="tx2"/>
                </a:solidFill>
              </a:rPr>
              <a:t>Bidders must:</a:t>
            </a:r>
          </a:p>
          <a:p>
            <a:pPr marL="863600" lvl="2" indent="-517525" algn="just">
              <a:lnSpc>
                <a:spcPct val="90000"/>
              </a:lnSpc>
              <a:spcBef>
                <a:spcPts val="1200"/>
              </a:spcBef>
              <a:buFont typeface="Wingdings" panose="05000000000000000000" pitchFamily="2" charset="2"/>
              <a:buChar char="§"/>
            </a:pPr>
            <a:r>
              <a:rPr lang="en-US" altLang="en-US" sz="2400" dirty="0">
                <a:solidFill>
                  <a:schemeClr val="tx2"/>
                </a:solidFill>
              </a:rPr>
              <a:t>Specify number of tranches that they are interested in;</a:t>
            </a:r>
          </a:p>
          <a:p>
            <a:pPr marL="863600" lvl="2" indent="-517525" algn="just">
              <a:lnSpc>
                <a:spcPct val="90000"/>
              </a:lnSpc>
              <a:spcBef>
                <a:spcPts val="1200"/>
              </a:spcBef>
              <a:buFont typeface="Wingdings" panose="05000000000000000000" pitchFamily="2" charset="2"/>
              <a:buChar char="§"/>
            </a:pPr>
            <a:r>
              <a:rPr lang="en-US" altLang="en-US" sz="2400" dirty="0">
                <a:solidFill>
                  <a:schemeClr val="tx2"/>
                </a:solidFill>
              </a:rPr>
              <a:t>Specify the bid </a:t>
            </a:r>
            <a:r>
              <a:rPr lang="en-US" altLang="en-US" sz="2400" dirty="0" smtClean="0">
                <a:solidFill>
                  <a:schemeClr val="tx2"/>
                </a:solidFill>
              </a:rPr>
              <a:t>price: </a:t>
            </a:r>
            <a:r>
              <a:rPr lang="en-US" altLang="en-US" sz="2400" dirty="0">
                <a:solidFill>
                  <a:schemeClr val="tx2"/>
                </a:solidFill>
              </a:rPr>
              <a:t>$</a:t>
            </a:r>
            <a:r>
              <a:rPr lang="en-US" altLang="en-US" sz="2400" dirty="0" err="1">
                <a:solidFill>
                  <a:schemeClr val="tx2"/>
                </a:solidFill>
              </a:rPr>
              <a:t>XX.xx</a:t>
            </a:r>
            <a:r>
              <a:rPr lang="en-US" altLang="en-US" sz="2400" dirty="0">
                <a:solidFill>
                  <a:schemeClr val="tx2"/>
                </a:solidFill>
              </a:rPr>
              <a:t> per SPAEC for all tranches offered;</a:t>
            </a:r>
          </a:p>
          <a:p>
            <a:pPr marL="863600" lvl="2" indent="-517525" algn="just">
              <a:lnSpc>
                <a:spcPct val="90000"/>
              </a:lnSpc>
              <a:spcBef>
                <a:spcPts val="1200"/>
              </a:spcBef>
              <a:buFont typeface="Wingdings" panose="05000000000000000000" pitchFamily="2" charset="2"/>
              <a:buChar char="§"/>
            </a:pPr>
            <a:r>
              <a:rPr lang="en-US" altLang="en-US" sz="2400" dirty="0">
                <a:solidFill>
                  <a:schemeClr val="tx2"/>
                </a:solidFill>
              </a:rPr>
              <a:t>Specify whether the bid is “all or nothing” (for up to the first 4 tranches);</a:t>
            </a:r>
          </a:p>
          <a:p>
            <a:pPr marL="863600" lvl="2" indent="-517525" algn="just">
              <a:lnSpc>
                <a:spcPct val="90000"/>
              </a:lnSpc>
              <a:spcBef>
                <a:spcPts val="1200"/>
              </a:spcBef>
              <a:buFont typeface="Wingdings" panose="05000000000000000000" pitchFamily="2" charset="2"/>
              <a:buChar char="§"/>
            </a:pPr>
            <a:r>
              <a:rPr lang="en-US" altLang="en-US" sz="2400" dirty="0">
                <a:solidFill>
                  <a:schemeClr val="tx2"/>
                </a:solidFill>
              </a:rPr>
              <a:t>Provide pre-bid security in the form of a Letter of Credit or cash equal to:</a:t>
            </a:r>
          </a:p>
          <a:p>
            <a:pPr marL="565150" lvl="3" indent="-219075" algn="just">
              <a:lnSpc>
                <a:spcPct val="90000"/>
              </a:lnSpc>
              <a:spcBef>
                <a:spcPts val="1200"/>
              </a:spcBef>
              <a:buNone/>
            </a:pPr>
            <a:r>
              <a:rPr lang="en-US" altLang="en-US" sz="2400" dirty="0" smtClean="0">
                <a:solidFill>
                  <a:schemeClr val="tx2"/>
                </a:solidFill>
              </a:rPr>
              <a:t>			(</a:t>
            </a:r>
            <a:r>
              <a:rPr lang="en-US" altLang="en-US" sz="2400" dirty="0">
                <a:solidFill>
                  <a:schemeClr val="tx2"/>
                </a:solidFill>
              </a:rPr>
              <a:t>number of tranches x 500) x (2 x bid price) x 10</a:t>
            </a:r>
            <a:r>
              <a:rPr lang="en-US" altLang="en-US" sz="2400" dirty="0" smtClean="0">
                <a:solidFill>
                  <a:schemeClr val="tx2"/>
                </a:solidFill>
              </a:rPr>
              <a:t>%;</a:t>
            </a:r>
            <a:endParaRPr lang="en-US" altLang="en-US" sz="2400" dirty="0">
              <a:solidFill>
                <a:schemeClr val="tx2"/>
              </a:solidFill>
            </a:endParaRPr>
          </a:p>
          <a:p>
            <a:pPr marL="863600" lvl="2" indent="-517525" algn="just">
              <a:lnSpc>
                <a:spcPct val="90000"/>
              </a:lnSpc>
              <a:spcBef>
                <a:spcPts val="1200"/>
              </a:spcBef>
              <a:buFont typeface="Wingdings" panose="05000000000000000000" pitchFamily="2" charset="2"/>
              <a:buChar char="§"/>
            </a:pPr>
            <a:r>
              <a:rPr lang="en-US" altLang="en-US" sz="2400" dirty="0">
                <a:solidFill>
                  <a:schemeClr val="tx2"/>
                </a:solidFill>
              </a:rPr>
              <a:t>Make various certifications regarding independence, confidentiality, compliance, etc</a:t>
            </a:r>
            <a:r>
              <a:rPr lang="en-US" altLang="en-US" sz="2400" dirty="0" smtClean="0">
                <a:solidFill>
                  <a:schemeClr val="tx2"/>
                </a:solidFill>
              </a:rPr>
              <a:t>.</a:t>
            </a:r>
          </a:p>
          <a:p>
            <a:pPr marL="795338" lvl="2" indent="-508000" algn="just">
              <a:lnSpc>
                <a:spcPct val="90000"/>
              </a:lnSpc>
              <a:spcAft>
                <a:spcPts val="600"/>
              </a:spcAft>
            </a:pPr>
            <a:endParaRPr lang="en-US" altLang="en-US" sz="3200"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Bidder qualification and Bid Submission</a:t>
            </a:r>
            <a:endParaRPr lang="en-US" dirty="0"/>
          </a:p>
        </p:txBody>
      </p:sp>
      <p:sp>
        <p:nvSpPr>
          <p:cNvPr id="8" name="Title 7"/>
          <p:cNvSpPr>
            <a:spLocks noGrp="1"/>
          </p:cNvSpPr>
          <p:nvPr>
            <p:ph type="title"/>
          </p:nvPr>
        </p:nvSpPr>
        <p:spPr>
          <a:xfrm>
            <a:off x="507999" y="389467"/>
            <a:ext cx="11164718" cy="736486"/>
          </a:xfrm>
        </p:spPr>
        <p:txBody>
          <a:bodyPr>
            <a:normAutofit/>
          </a:bodyPr>
          <a:lstStyle/>
          <a:p>
            <a:r>
              <a:rPr lang="en-US" sz="3600" b="1" dirty="0" smtClean="0"/>
              <a:t>Bid Submission</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16</a:t>
            </a:fld>
            <a:endParaRPr lang="en-US" dirty="0" smtClean="0"/>
          </a:p>
        </p:txBody>
      </p:sp>
    </p:spTree>
    <p:extLst>
      <p:ext uri="{BB962C8B-B14F-4D97-AF65-F5344CB8AC3E}">
        <p14:creationId xmlns:p14="http://schemas.microsoft.com/office/powerpoint/2010/main" val="305049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Bidder Evaluation</a:t>
            </a:r>
            <a:endParaRPr lang="en-US" dirty="0"/>
          </a:p>
        </p:txBody>
      </p:sp>
      <p:sp>
        <p:nvSpPr>
          <p:cNvPr id="14" name="Text Placeholder 13"/>
          <p:cNvSpPr>
            <a:spLocks noGrp="1"/>
          </p:cNvSpPr>
          <p:nvPr>
            <p:ph type="body" sz="quarter" idx="21"/>
          </p:nvPr>
        </p:nvSpPr>
        <p:spPr/>
        <p:txBody>
          <a:bodyPr/>
          <a:lstStyle/>
          <a:p>
            <a:r>
              <a:rPr lang="en-US" dirty="0" smtClean="0"/>
              <a:t>Bidder Information Session</a:t>
            </a:r>
            <a:endParaRPr lang="en-US" dirty="0"/>
          </a:p>
        </p:txBody>
      </p:sp>
    </p:spTree>
    <p:extLst>
      <p:ext uri="{BB962C8B-B14F-4D97-AF65-F5344CB8AC3E}">
        <p14:creationId xmlns:p14="http://schemas.microsoft.com/office/powerpoint/2010/main" val="3754492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8667" y="4853602"/>
            <a:ext cx="11548533" cy="1502748"/>
          </a:xfrm>
        </p:spPr>
        <p:txBody>
          <a:bodyPr/>
          <a:lstStyle/>
          <a:p>
            <a:pPr marL="0" indent="0" algn="just">
              <a:spcBef>
                <a:spcPct val="0"/>
              </a:spcBef>
              <a:buSzTx/>
              <a:buNone/>
            </a:pPr>
            <a:r>
              <a:rPr lang="en-US" altLang="en-US" b="1" dirty="0" smtClean="0"/>
              <a:t>Note</a:t>
            </a:r>
            <a:r>
              <a:rPr lang="en-US" altLang="en-US" b="1" dirty="0"/>
              <a:t>: </a:t>
            </a:r>
            <a:r>
              <a:rPr lang="en-US" altLang="en-US" dirty="0"/>
              <a:t>The “all-or-nothing” designation applies to 4 tranches or less.  If the “all-or-nothing” designation is used with a bid that specifies a maximum number of tranches in excess of 4 tranches, then that bid may be accepted for any number of tranches from 4 up to the maximum number. For example, an “all-or-nothing” bid </a:t>
            </a:r>
            <a:r>
              <a:rPr lang="en-US" altLang="en-US" dirty="0" smtClean="0"/>
              <a:t>for </a:t>
            </a:r>
            <a:r>
              <a:rPr lang="en-US" altLang="en-US" dirty="0"/>
              <a:t>6 tranches may be accepted for 4, 5, or 6 tranches.</a:t>
            </a:r>
          </a:p>
        </p:txBody>
      </p:sp>
      <p:sp>
        <p:nvSpPr>
          <p:cNvPr id="4" name="Text Placeholder 3"/>
          <p:cNvSpPr>
            <a:spLocks noGrp="1"/>
          </p:cNvSpPr>
          <p:nvPr>
            <p:ph type="body" sz="quarter" idx="19"/>
          </p:nvPr>
        </p:nvSpPr>
        <p:spPr/>
        <p:txBody>
          <a:bodyPr/>
          <a:lstStyle/>
          <a:p>
            <a:r>
              <a:rPr lang="en-US" altLang="en-US" dirty="0" smtClean="0"/>
              <a:t>Bidder Evaluation</a:t>
            </a:r>
            <a:endParaRPr lang="en-US" dirty="0"/>
          </a:p>
        </p:txBody>
      </p:sp>
      <p:sp>
        <p:nvSpPr>
          <p:cNvPr id="8" name="Title 7"/>
          <p:cNvSpPr>
            <a:spLocks noGrp="1"/>
          </p:cNvSpPr>
          <p:nvPr>
            <p:ph type="title"/>
          </p:nvPr>
        </p:nvSpPr>
        <p:spPr>
          <a:xfrm>
            <a:off x="507999" y="389467"/>
            <a:ext cx="11164718" cy="736486"/>
          </a:xfrm>
        </p:spPr>
        <p:txBody>
          <a:bodyPr>
            <a:normAutofit/>
          </a:bodyPr>
          <a:lstStyle/>
          <a:p>
            <a:r>
              <a:rPr lang="en-US" sz="3600" b="1" dirty="0" smtClean="0"/>
              <a:t>Potential Impact of All-or-Nothing Bids </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18</a:t>
            </a:fld>
            <a:endParaRPr lang="en-US" dirty="0" smtClean="0"/>
          </a:p>
        </p:txBody>
      </p:sp>
      <p:pic>
        <p:nvPicPr>
          <p:cNvPr id="5" name="Picture 4"/>
          <p:cNvPicPr>
            <a:picLocks noChangeAspect="1"/>
          </p:cNvPicPr>
          <p:nvPr/>
        </p:nvPicPr>
        <p:blipFill>
          <a:blip r:embed="rId2"/>
          <a:stretch>
            <a:fillRect/>
          </a:stretch>
        </p:blipFill>
        <p:spPr>
          <a:xfrm>
            <a:off x="1741018" y="1914524"/>
            <a:ext cx="8075447" cy="2677669"/>
          </a:xfrm>
          <a:prstGeom prst="rect">
            <a:avLst/>
          </a:prstGeom>
        </p:spPr>
      </p:pic>
      <p:sp>
        <p:nvSpPr>
          <p:cNvPr id="7" name="Rectangle 6"/>
          <p:cNvSpPr/>
          <p:nvPr/>
        </p:nvSpPr>
        <p:spPr>
          <a:xfrm>
            <a:off x="508000" y="1231668"/>
            <a:ext cx="5463740" cy="461665"/>
          </a:xfrm>
          <a:prstGeom prst="rect">
            <a:avLst/>
          </a:prstGeom>
        </p:spPr>
        <p:txBody>
          <a:bodyPr wrap="none">
            <a:spAutoFit/>
          </a:bodyPr>
          <a:lstStyle/>
          <a:p>
            <a:r>
              <a:rPr lang="en-US" sz="2400" b="1" dirty="0" smtClean="0">
                <a:solidFill>
                  <a:schemeClr val="accent1"/>
                </a:solidFill>
              </a:rPr>
              <a:t>Illustrative “All-or-Nothing” Bid Scenarios</a:t>
            </a:r>
            <a:endParaRPr lang="en-US" sz="2400" dirty="0">
              <a:solidFill>
                <a:schemeClr val="accent1"/>
              </a:solidFill>
            </a:endParaRPr>
          </a:p>
        </p:txBody>
      </p:sp>
    </p:spTree>
    <p:extLst>
      <p:ext uri="{BB962C8B-B14F-4D97-AF65-F5344CB8AC3E}">
        <p14:creationId xmlns:p14="http://schemas.microsoft.com/office/powerpoint/2010/main" val="3289120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81101"/>
            <a:ext cx="10447867" cy="4995862"/>
          </a:xfrm>
        </p:spPr>
        <p:txBody>
          <a:bodyPr/>
          <a:lstStyle/>
          <a:p>
            <a:r>
              <a:rPr lang="en-US" altLang="en-US" sz="2400" b="1" dirty="0">
                <a:solidFill>
                  <a:schemeClr val="tx2">
                    <a:lumMod val="90000"/>
                    <a:lumOff val="10000"/>
                  </a:schemeClr>
                </a:solidFill>
              </a:rPr>
              <a:t>In order to maintain the communication protocols established by the Commission, all participants in this bidder information session have been muted.</a:t>
            </a:r>
          </a:p>
          <a:p>
            <a:pPr marL="454025" lvl="1" indent="-342900" algn="just">
              <a:buFont typeface="Wingdings" panose="05000000000000000000" pitchFamily="2" charset="2"/>
              <a:buChar char="§"/>
            </a:pPr>
            <a:r>
              <a:rPr lang="en-US" altLang="en-US" sz="2400" dirty="0" smtClean="0">
                <a:solidFill>
                  <a:schemeClr val="tx2"/>
                </a:solidFill>
              </a:rPr>
              <a:t>Please </a:t>
            </a:r>
            <a:r>
              <a:rPr lang="en-US" altLang="en-US" sz="2400" dirty="0">
                <a:solidFill>
                  <a:schemeClr val="tx2"/>
                </a:solidFill>
              </a:rPr>
              <a:t>direct </a:t>
            </a:r>
            <a:r>
              <a:rPr lang="en-US" altLang="en-US" sz="2400" dirty="0" smtClean="0">
                <a:solidFill>
                  <a:schemeClr val="tx2"/>
                </a:solidFill>
              </a:rPr>
              <a:t>any </a:t>
            </a:r>
            <a:r>
              <a:rPr lang="en-US" altLang="en-US" sz="2400" dirty="0">
                <a:solidFill>
                  <a:schemeClr val="tx2"/>
                </a:solidFill>
              </a:rPr>
              <a:t>questions to </a:t>
            </a:r>
            <a:r>
              <a:rPr lang="en-US" altLang="en-US" sz="2400" dirty="0" smtClean="0">
                <a:solidFill>
                  <a:schemeClr val="tx2"/>
                </a:solidFill>
                <a:hlinkClick r:id="rId2"/>
              </a:rPr>
              <a:t>pa-spaec-rfp-2021@brattle.com</a:t>
            </a:r>
            <a:r>
              <a:rPr lang="en-US" altLang="en-US" sz="2400" dirty="0" smtClean="0">
                <a:solidFill>
                  <a:schemeClr val="tx2"/>
                </a:solidFill>
              </a:rPr>
              <a:t> after the  	 	 information session has ended.</a:t>
            </a:r>
            <a:endParaRPr lang="en-US" altLang="en-US" sz="2400" dirty="0">
              <a:solidFill>
                <a:schemeClr val="tx2"/>
              </a:solidFill>
            </a:endParaRPr>
          </a:p>
          <a:p>
            <a:pPr marL="454025" lvl="1" indent="-342900" algn="just">
              <a:buFont typeface="Wingdings" panose="05000000000000000000" pitchFamily="2" charset="2"/>
              <a:buChar char="§"/>
            </a:pPr>
            <a:r>
              <a:rPr lang="en-US" altLang="en-US" sz="2400" dirty="0" smtClean="0">
                <a:solidFill>
                  <a:schemeClr val="tx2"/>
                </a:solidFill>
              </a:rPr>
              <a:t>We </a:t>
            </a:r>
            <a:r>
              <a:rPr lang="en-US" altLang="en-US" sz="2400" dirty="0">
                <a:solidFill>
                  <a:schemeClr val="tx2"/>
                </a:solidFill>
              </a:rPr>
              <a:t>will respond to those questions through the FAQ process within a few days.</a:t>
            </a:r>
          </a:p>
          <a:p>
            <a:r>
              <a:rPr lang="en-US" altLang="en-US" sz="2400" b="1" dirty="0" smtClean="0">
                <a:solidFill>
                  <a:schemeClr val="tx2">
                    <a:lumMod val="90000"/>
                    <a:lumOff val="10000"/>
                  </a:schemeClr>
                </a:solidFill>
              </a:rPr>
              <a:t>The audio for today’s presentation will be transmitted through the Zoom webinar.  </a:t>
            </a:r>
            <a:r>
              <a:rPr lang="en-US" altLang="en-US" sz="2400" b="1" u="sng" dirty="0" smtClean="0">
                <a:solidFill>
                  <a:schemeClr val="tx2">
                    <a:lumMod val="90000"/>
                    <a:lumOff val="10000"/>
                  </a:schemeClr>
                </a:solidFill>
              </a:rPr>
              <a:t>If you cannot hear the presenters speaking as you are reading this slide</a:t>
            </a:r>
            <a:r>
              <a:rPr lang="en-US" altLang="en-US" sz="2400" b="1" dirty="0" smtClean="0">
                <a:solidFill>
                  <a:schemeClr val="tx2">
                    <a:lumMod val="90000"/>
                    <a:lumOff val="10000"/>
                  </a:schemeClr>
                </a:solidFill>
              </a:rPr>
              <a:t>, please do the following:</a:t>
            </a:r>
          </a:p>
          <a:p>
            <a:pPr marL="454025" lvl="1" indent="-342900" algn="just">
              <a:buFont typeface="Wingdings" panose="05000000000000000000" pitchFamily="2" charset="2"/>
              <a:buChar char="§"/>
            </a:pPr>
            <a:r>
              <a:rPr lang="en-US" altLang="en-US" sz="2400" dirty="0" smtClean="0">
                <a:solidFill>
                  <a:schemeClr val="tx2"/>
                </a:solidFill>
              </a:rPr>
              <a:t> Confirm that your computer speakers are turned on.</a:t>
            </a:r>
          </a:p>
          <a:p>
            <a:pPr marL="454025" lvl="1" indent="-342900">
              <a:buFont typeface="Wingdings" panose="05000000000000000000" pitchFamily="2" charset="2"/>
              <a:buChar char="§"/>
            </a:pPr>
            <a:r>
              <a:rPr lang="en-US" sz="2400" i="1" dirty="0" smtClean="0"/>
              <a:t>If </a:t>
            </a:r>
            <a:r>
              <a:rPr lang="en-US" sz="2400" i="1" dirty="0"/>
              <a:t>you have any technical </a:t>
            </a:r>
            <a:r>
              <a:rPr lang="en-US" sz="2400" i="1" dirty="0" smtClean="0"/>
              <a:t>difficulties, </a:t>
            </a:r>
            <a:r>
              <a:rPr lang="en-US" sz="2400" i="1" dirty="0"/>
              <a:t>please reach out to Mark Salib </a:t>
            </a:r>
            <a:r>
              <a:rPr lang="en-US" sz="2400" i="1" dirty="0" smtClean="0"/>
              <a:t>at </a:t>
            </a:r>
            <a:r>
              <a:rPr lang="en-US" sz="2400" i="1" u="sng" dirty="0" smtClean="0">
                <a:hlinkClick r:id="rId3"/>
              </a:rPr>
              <a:t>mark.salib@brattle.com</a:t>
            </a:r>
            <a:endParaRPr lang="en-US" sz="2400" dirty="0"/>
          </a:p>
        </p:txBody>
      </p:sp>
      <p:sp>
        <p:nvSpPr>
          <p:cNvPr id="4" name="Text Placeholder 3"/>
          <p:cNvSpPr>
            <a:spLocks noGrp="1"/>
          </p:cNvSpPr>
          <p:nvPr>
            <p:ph type="body" sz="quarter" idx="19"/>
          </p:nvPr>
        </p:nvSpPr>
        <p:spPr/>
        <p:txBody>
          <a:bodyPr/>
          <a:lstStyle/>
          <a:p>
            <a:r>
              <a:rPr lang="en-US" altLang="en-US" dirty="0"/>
              <a:t>Bidder Information Session</a:t>
            </a:r>
            <a:endParaRPr lang="en-US" dirty="0"/>
          </a:p>
        </p:txBody>
      </p:sp>
      <p:sp>
        <p:nvSpPr>
          <p:cNvPr id="8" name="Title 7"/>
          <p:cNvSpPr>
            <a:spLocks noGrp="1"/>
          </p:cNvSpPr>
          <p:nvPr>
            <p:ph type="title"/>
          </p:nvPr>
        </p:nvSpPr>
        <p:spPr/>
        <p:txBody>
          <a:bodyPr/>
          <a:lstStyle/>
          <a:p>
            <a:r>
              <a:rPr lang="en-US" dirty="0" smtClean="0"/>
              <a:t>Format of this Webinar</a:t>
            </a:r>
            <a:endParaRPr lang="en-US" dirty="0"/>
          </a:p>
        </p:txBody>
      </p:sp>
      <p:sp>
        <p:nvSpPr>
          <p:cNvPr id="2" name="Footer Placeholder 1"/>
          <p:cNvSpPr>
            <a:spLocks noGrp="1"/>
          </p:cNvSpPr>
          <p:nvPr>
            <p:ph type="ftr" sz="quarter" idx="20"/>
          </p:nvPr>
        </p:nvSpPr>
        <p:spPr/>
        <p:txBody>
          <a:bodyPr/>
          <a:lstStyle/>
          <a:p>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1</a:t>
            </a:fld>
            <a:endParaRPr lang="en-US" dirty="0" smtClean="0"/>
          </a:p>
        </p:txBody>
      </p:sp>
    </p:spTree>
    <p:extLst>
      <p:ext uri="{BB962C8B-B14F-4D97-AF65-F5344CB8AC3E}">
        <p14:creationId xmlns:p14="http://schemas.microsoft.com/office/powerpoint/2010/main" val="235609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Post-Bidding Process</a:t>
            </a:r>
            <a:endParaRPr lang="en-US" dirty="0"/>
          </a:p>
        </p:txBody>
      </p:sp>
      <p:sp>
        <p:nvSpPr>
          <p:cNvPr id="14" name="Text Placeholder 13"/>
          <p:cNvSpPr>
            <a:spLocks noGrp="1"/>
          </p:cNvSpPr>
          <p:nvPr>
            <p:ph type="body" sz="quarter" idx="21"/>
          </p:nvPr>
        </p:nvSpPr>
        <p:spPr/>
        <p:txBody>
          <a:bodyPr/>
          <a:lstStyle/>
          <a:p>
            <a:r>
              <a:rPr lang="en-US" dirty="0" smtClean="0"/>
              <a:t>Bidder Information Session</a:t>
            </a:r>
            <a:endParaRPr lang="en-US" dirty="0"/>
          </a:p>
        </p:txBody>
      </p:sp>
    </p:spTree>
    <p:extLst>
      <p:ext uri="{BB962C8B-B14F-4D97-AF65-F5344CB8AC3E}">
        <p14:creationId xmlns:p14="http://schemas.microsoft.com/office/powerpoint/2010/main" val="3431342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51467"/>
            <a:ext cx="11446933" cy="7552266"/>
          </a:xfrm>
        </p:spPr>
        <p:txBody>
          <a:bodyPr/>
          <a:lstStyle/>
          <a:p>
            <a:r>
              <a:rPr lang="en-US" altLang="en-US" sz="2800" b="1" dirty="0" smtClean="0">
                <a:solidFill>
                  <a:schemeClr val="tx2"/>
                </a:solidFill>
              </a:rPr>
              <a:t>March 5, 2021: </a:t>
            </a:r>
            <a:r>
              <a:rPr lang="en-US" altLang="en-US" sz="2800" dirty="0" smtClean="0">
                <a:solidFill>
                  <a:schemeClr val="tx2"/>
                </a:solidFill>
              </a:rPr>
              <a:t>IE reports results to the Commission within two business days. </a:t>
            </a:r>
          </a:p>
          <a:p>
            <a:r>
              <a:rPr lang="en-US" altLang="en-US" sz="2800" b="1" dirty="0" smtClean="0">
                <a:solidFill>
                  <a:schemeClr val="tx2"/>
                </a:solidFill>
              </a:rPr>
              <a:t>March 10, 2021: </a:t>
            </a:r>
            <a:r>
              <a:rPr lang="en-US" altLang="en-US" sz="2800" dirty="0" smtClean="0">
                <a:solidFill>
                  <a:schemeClr val="tx2"/>
                </a:solidFill>
              </a:rPr>
              <a:t>Commission makes decision. </a:t>
            </a:r>
          </a:p>
          <a:p>
            <a:r>
              <a:rPr lang="en-US" altLang="en-US" sz="2800" b="1" dirty="0" smtClean="0">
                <a:solidFill>
                  <a:schemeClr val="tx2"/>
                </a:solidFill>
              </a:rPr>
              <a:t>March 15, 2021: </a:t>
            </a:r>
            <a:r>
              <a:rPr lang="en-US" altLang="en-US" sz="2800" dirty="0" smtClean="0">
                <a:solidFill>
                  <a:schemeClr val="tx2"/>
                </a:solidFill>
              </a:rPr>
              <a:t>If IE reported results are approved by the Commission, </a:t>
            </a:r>
            <a:r>
              <a:rPr lang="en-US" altLang="en-US" sz="2800" dirty="0">
                <a:solidFill>
                  <a:schemeClr val="tx2"/>
                </a:solidFill>
              </a:rPr>
              <a:t>winning bidders </a:t>
            </a:r>
            <a:r>
              <a:rPr lang="en-US" altLang="en-US" sz="2800" dirty="0" smtClean="0">
                <a:solidFill>
                  <a:schemeClr val="tx2"/>
                </a:solidFill>
              </a:rPr>
              <a:t>must execute SPAECPSAs.</a:t>
            </a:r>
            <a:endParaRPr lang="en-US" altLang="en-US" sz="2800" dirty="0">
              <a:solidFill>
                <a:schemeClr val="tx2"/>
              </a:solidFill>
            </a:endParaRPr>
          </a:p>
        </p:txBody>
      </p:sp>
      <p:sp>
        <p:nvSpPr>
          <p:cNvPr id="4" name="Text Placeholder 3"/>
          <p:cNvSpPr>
            <a:spLocks noGrp="1"/>
          </p:cNvSpPr>
          <p:nvPr>
            <p:ph type="body" sz="quarter" idx="19"/>
          </p:nvPr>
        </p:nvSpPr>
        <p:spPr/>
        <p:txBody>
          <a:bodyPr/>
          <a:lstStyle/>
          <a:p>
            <a:r>
              <a:rPr lang="en-US" dirty="0" smtClean="0"/>
              <a:t>Post-Bidding Process</a:t>
            </a:r>
            <a:endParaRPr lang="en-US" dirty="0"/>
          </a:p>
        </p:txBody>
      </p:sp>
      <p:sp>
        <p:nvSpPr>
          <p:cNvPr id="8" name="Title 7"/>
          <p:cNvSpPr>
            <a:spLocks noGrp="1"/>
          </p:cNvSpPr>
          <p:nvPr>
            <p:ph type="title"/>
          </p:nvPr>
        </p:nvSpPr>
        <p:spPr>
          <a:xfrm>
            <a:off x="507999" y="389467"/>
            <a:ext cx="11164718" cy="736486"/>
          </a:xfrm>
        </p:spPr>
        <p:txBody>
          <a:bodyPr>
            <a:normAutofit/>
          </a:bodyPr>
          <a:lstStyle/>
          <a:p>
            <a:r>
              <a:rPr lang="en-US" sz="3600" b="1" dirty="0" smtClean="0"/>
              <a:t>Post-Bidding Schedule</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20</a:t>
            </a:fld>
            <a:endParaRPr lang="en-US" dirty="0" smtClean="0"/>
          </a:p>
        </p:txBody>
      </p:sp>
    </p:spTree>
    <p:extLst>
      <p:ext uri="{BB962C8B-B14F-4D97-AF65-F5344CB8AC3E}">
        <p14:creationId xmlns:p14="http://schemas.microsoft.com/office/powerpoint/2010/main" val="1414056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Purchase and Sale Agreement</a:t>
            </a:r>
            <a:endParaRPr lang="en-US" dirty="0"/>
          </a:p>
        </p:txBody>
      </p:sp>
      <p:sp>
        <p:nvSpPr>
          <p:cNvPr id="14" name="Text Placeholder 13"/>
          <p:cNvSpPr>
            <a:spLocks noGrp="1"/>
          </p:cNvSpPr>
          <p:nvPr>
            <p:ph type="body" sz="quarter" idx="21"/>
          </p:nvPr>
        </p:nvSpPr>
        <p:spPr/>
        <p:txBody>
          <a:bodyPr/>
          <a:lstStyle/>
          <a:p>
            <a:r>
              <a:rPr lang="en-US" dirty="0" smtClean="0"/>
              <a:t>Bidder Information Session</a:t>
            </a:r>
            <a:endParaRPr lang="en-US" dirty="0"/>
          </a:p>
        </p:txBody>
      </p:sp>
    </p:spTree>
    <p:extLst>
      <p:ext uri="{BB962C8B-B14F-4D97-AF65-F5344CB8AC3E}">
        <p14:creationId xmlns:p14="http://schemas.microsoft.com/office/powerpoint/2010/main" val="2355866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1" y="1170517"/>
            <a:ext cx="10261600" cy="7552266"/>
          </a:xfrm>
        </p:spPr>
        <p:txBody>
          <a:bodyPr/>
          <a:lstStyle/>
          <a:p>
            <a:pPr marL="977900" lvl="1" indent="-571500" algn="just">
              <a:lnSpc>
                <a:spcPct val="90000"/>
              </a:lnSpc>
              <a:spcBef>
                <a:spcPts val="1200"/>
              </a:spcBef>
              <a:spcAft>
                <a:spcPts val="1200"/>
              </a:spcAft>
              <a:buFont typeface="Wingdings" panose="05000000000000000000" pitchFamily="2" charset="2"/>
              <a:buChar char="§"/>
            </a:pPr>
            <a:r>
              <a:rPr lang="en-US" altLang="en-US" sz="3200" dirty="0" smtClean="0">
                <a:solidFill>
                  <a:schemeClr val="tx2"/>
                </a:solidFill>
              </a:rPr>
              <a:t>Must </a:t>
            </a:r>
            <a:r>
              <a:rPr lang="en-US" altLang="en-US" sz="3200" dirty="0">
                <a:solidFill>
                  <a:schemeClr val="tx2"/>
                </a:solidFill>
              </a:rPr>
              <a:t>open and maintain a PJM GATS account at their own </a:t>
            </a:r>
            <a:r>
              <a:rPr lang="en-US" altLang="en-US" sz="3200" dirty="0" smtClean="0">
                <a:solidFill>
                  <a:schemeClr val="tx2"/>
                </a:solidFill>
              </a:rPr>
              <a:t>expense.</a:t>
            </a:r>
            <a:endParaRPr lang="en-US" altLang="en-US" sz="3200" dirty="0">
              <a:solidFill>
                <a:schemeClr val="tx2"/>
              </a:solidFill>
            </a:endParaRPr>
          </a:p>
          <a:p>
            <a:pPr marL="977900" lvl="1" indent="-571500" algn="just">
              <a:lnSpc>
                <a:spcPct val="90000"/>
              </a:lnSpc>
              <a:spcBef>
                <a:spcPts val="1200"/>
              </a:spcBef>
              <a:spcAft>
                <a:spcPts val="1200"/>
              </a:spcAft>
              <a:buFont typeface="Wingdings" panose="05000000000000000000" pitchFamily="2" charset="2"/>
              <a:buChar char="§"/>
            </a:pPr>
            <a:r>
              <a:rPr lang="en-US" altLang="en-US" sz="3200" dirty="0" smtClean="0">
                <a:solidFill>
                  <a:schemeClr val="tx2"/>
                </a:solidFill>
              </a:rPr>
              <a:t> Bidders </a:t>
            </a:r>
            <a:r>
              <a:rPr lang="en-US" altLang="en-US" sz="3200" dirty="0">
                <a:solidFill>
                  <a:schemeClr val="tx2"/>
                </a:solidFill>
              </a:rPr>
              <a:t>required to deliver SPAECs quarterly (125 per quarter per tranche awarded</a:t>
            </a:r>
            <a:r>
              <a:rPr lang="en-US" altLang="en-US" sz="3200" dirty="0" smtClean="0">
                <a:solidFill>
                  <a:schemeClr val="tx2"/>
                </a:solidFill>
              </a:rPr>
              <a:t>).</a:t>
            </a:r>
            <a:endParaRPr lang="en-US" altLang="en-US" sz="3200" dirty="0">
              <a:solidFill>
                <a:schemeClr val="tx2"/>
              </a:solidFill>
            </a:endParaRPr>
          </a:p>
          <a:p>
            <a:pPr marL="977900" lvl="1" indent="-571500" algn="just">
              <a:lnSpc>
                <a:spcPct val="90000"/>
              </a:lnSpc>
              <a:spcBef>
                <a:spcPts val="1200"/>
              </a:spcBef>
              <a:spcAft>
                <a:spcPts val="1200"/>
              </a:spcAft>
              <a:buFont typeface="Wingdings" panose="05000000000000000000" pitchFamily="2" charset="2"/>
              <a:buChar char="§"/>
            </a:pPr>
            <a:r>
              <a:rPr lang="en-US" altLang="en-US" sz="3200" dirty="0">
                <a:solidFill>
                  <a:schemeClr val="tx2"/>
                </a:solidFill>
              </a:rPr>
              <a:t>Transfers to the applicable PJM GATS account must be completed no later than 45 days following the end of the </a:t>
            </a:r>
            <a:r>
              <a:rPr lang="en-US" altLang="en-US" sz="3200" dirty="0" smtClean="0">
                <a:solidFill>
                  <a:schemeClr val="tx2"/>
                </a:solidFill>
              </a:rPr>
              <a:t>quarter.</a:t>
            </a:r>
            <a:endParaRPr lang="en-US" altLang="en-US" sz="3200"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Purchase and Sale Agreement</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Supplier Delivery Obligations</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22</a:t>
            </a:fld>
            <a:endParaRPr lang="en-US" dirty="0" smtClean="0"/>
          </a:p>
        </p:txBody>
      </p:sp>
    </p:spTree>
    <p:extLst>
      <p:ext uri="{BB962C8B-B14F-4D97-AF65-F5344CB8AC3E}">
        <p14:creationId xmlns:p14="http://schemas.microsoft.com/office/powerpoint/2010/main" val="3334230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7999" y="1151467"/>
            <a:ext cx="11684001" cy="7552266"/>
          </a:xfrm>
        </p:spPr>
        <p:txBody>
          <a:bodyPr/>
          <a:lstStyle/>
          <a:p>
            <a:pPr algn="just">
              <a:lnSpc>
                <a:spcPct val="90000"/>
              </a:lnSpc>
            </a:pPr>
            <a:r>
              <a:rPr lang="en-US" altLang="en-US" sz="3200" b="1" dirty="0">
                <a:solidFill>
                  <a:schemeClr val="tx2"/>
                </a:solidFill>
              </a:rPr>
              <a:t>Payment terms</a:t>
            </a:r>
          </a:p>
          <a:p>
            <a:pPr marL="406400" lvl="1" indent="0" algn="just">
              <a:lnSpc>
                <a:spcPct val="90000"/>
              </a:lnSpc>
              <a:buNone/>
            </a:pPr>
            <a:r>
              <a:rPr lang="en-US" altLang="en-US" sz="3200" dirty="0">
                <a:solidFill>
                  <a:schemeClr val="tx2"/>
                </a:solidFill>
              </a:rPr>
              <a:t>Quarterly payment (within 30 days of invoice, 60 days of delivery)</a:t>
            </a:r>
          </a:p>
          <a:p>
            <a:pPr algn="just">
              <a:lnSpc>
                <a:spcPct val="90000"/>
              </a:lnSpc>
            </a:pPr>
            <a:r>
              <a:rPr lang="en-US" altLang="en-US" sz="3200" b="1" dirty="0">
                <a:solidFill>
                  <a:schemeClr val="tx2"/>
                </a:solidFill>
              </a:rPr>
              <a:t>Supplier </a:t>
            </a:r>
            <a:r>
              <a:rPr lang="en-US" altLang="en-US" sz="3200" b="1" dirty="0" smtClean="0">
                <a:solidFill>
                  <a:schemeClr val="tx2"/>
                </a:solidFill>
              </a:rPr>
              <a:t>Payment Obligations </a:t>
            </a:r>
            <a:r>
              <a:rPr lang="en-US" altLang="en-US" sz="3200" b="1" dirty="0">
                <a:solidFill>
                  <a:schemeClr val="tx2"/>
                </a:solidFill>
              </a:rPr>
              <a:t>in </a:t>
            </a:r>
            <a:r>
              <a:rPr lang="en-US" altLang="en-US" sz="3200" b="1" dirty="0" smtClean="0">
                <a:solidFill>
                  <a:schemeClr val="tx2"/>
                </a:solidFill>
              </a:rPr>
              <a:t>Event </a:t>
            </a:r>
            <a:r>
              <a:rPr lang="en-US" altLang="en-US" sz="3200" b="1" dirty="0">
                <a:solidFill>
                  <a:schemeClr val="tx2"/>
                </a:solidFill>
              </a:rPr>
              <a:t>of </a:t>
            </a:r>
            <a:r>
              <a:rPr lang="en-US" altLang="en-US" sz="3200" b="1" dirty="0" smtClean="0">
                <a:solidFill>
                  <a:schemeClr val="tx2"/>
                </a:solidFill>
              </a:rPr>
              <a:t>Default</a:t>
            </a:r>
            <a:endParaRPr lang="en-US" altLang="en-US" sz="3200" b="1" dirty="0">
              <a:solidFill>
                <a:schemeClr val="tx2"/>
              </a:solidFill>
            </a:endParaRPr>
          </a:p>
          <a:p>
            <a:pPr marL="406400" lvl="1" indent="0" algn="just">
              <a:lnSpc>
                <a:spcPct val="90000"/>
              </a:lnSpc>
              <a:buNone/>
            </a:pPr>
            <a:r>
              <a:rPr lang="en-US" altLang="en-US" sz="3200" dirty="0">
                <a:solidFill>
                  <a:schemeClr val="tx2"/>
                </a:solidFill>
              </a:rPr>
              <a:t>Supplier pays liquidated </a:t>
            </a:r>
            <a:r>
              <a:rPr lang="en-US" altLang="en-US" sz="3200" dirty="0" smtClean="0">
                <a:solidFill>
                  <a:schemeClr val="tx2"/>
                </a:solidFill>
              </a:rPr>
              <a:t>damages equal to:</a:t>
            </a:r>
            <a:endParaRPr lang="en-US" altLang="en-US" sz="3200" dirty="0">
              <a:solidFill>
                <a:schemeClr val="tx2"/>
              </a:solidFill>
            </a:endParaRPr>
          </a:p>
          <a:p>
            <a:pPr lvl="2">
              <a:lnSpc>
                <a:spcPct val="90000"/>
              </a:lnSpc>
              <a:buNone/>
            </a:pPr>
            <a:r>
              <a:rPr lang="en-US" altLang="en-US" sz="3200" dirty="0">
                <a:solidFill>
                  <a:schemeClr val="tx2"/>
                </a:solidFill>
              </a:rPr>
              <a:t> </a:t>
            </a:r>
            <a:r>
              <a:rPr lang="en-US" altLang="en-US" sz="3200" dirty="0" smtClean="0">
                <a:solidFill>
                  <a:schemeClr val="tx2"/>
                </a:solidFill>
              </a:rPr>
              <a:t>  = </a:t>
            </a:r>
            <a:r>
              <a:rPr lang="en-US" altLang="en-US" sz="2400" i="1" dirty="0">
                <a:solidFill>
                  <a:schemeClr val="tx2"/>
                </a:solidFill>
              </a:rPr>
              <a:t>[(SPAEC replacement price – SPAEC purchase </a:t>
            </a:r>
            <a:r>
              <a:rPr lang="en-US" altLang="en-US" sz="2400" i="1" dirty="0" smtClean="0">
                <a:solidFill>
                  <a:schemeClr val="tx2"/>
                </a:solidFill>
              </a:rPr>
              <a:t>price) </a:t>
            </a:r>
            <a:r>
              <a:rPr lang="en-US" altLang="en-US" sz="1800" i="1" dirty="0" smtClean="0">
                <a:solidFill>
                  <a:schemeClr val="tx2"/>
                </a:solidFill>
              </a:rPr>
              <a:t>x</a:t>
            </a:r>
            <a:r>
              <a:rPr lang="en-US" altLang="en-US" sz="2400" i="1" dirty="0" smtClean="0">
                <a:solidFill>
                  <a:schemeClr val="tx2"/>
                </a:solidFill>
              </a:rPr>
              <a:t> </a:t>
            </a:r>
            <a:r>
              <a:rPr lang="en-US" altLang="en-US" sz="2400" i="1" dirty="0">
                <a:solidFill>
                  <a:schemeClr val="tx2"/>
                </a:solidFill>
              </a:rPr>
              <a:t>quantity of SPAECs </a:t>
            </a:r>
            <a:r>
              <a:rPr lang="en-US" altLang="en-US" sz="2400" i="1" dirty="0" smtClean="0">
                <a:solidFill>
                  <a:schemeClr val="tx2"/>
                </a:solidFill>
              </a:rPr>
              <a:t>   																			not </a:t>
            </a:r>
            <a:r>
              <a:rPr lang="en-US" altLang="en-US" sz="2400" i="1" dirty="0">
                <a:solidFill>
                  <a:schemeClr val="tx2"/>
                </a:solidFill>
              </a:rPr>
              <a:t>delivered]</a:t>
            </a:r>
          </a:p>
          <a:p>
            <a:pPr lvl="2">
              <a:lnSpc>
                <a:spcPct val="90000"/>
              </a:lnSpc>
              <a:buNone/>
            </a:pPr>
            <a:r>
              <a:rPr lang="en-US" altLang="en-US" sz="2400" i="1" dirty="0" smtClean="0">
                <a:solidFill>
                  <a:schemeClr val="tx2"/>
                </a:solidFill>
              </a:rPr>
              <a:t>      + </a:t>
            </a:r>
            <a:r>
              <a:rPr lang="en-US" altLang="en-US" sz="2400" i="1" dirty="0">
                <a:solidFill>
                  <a:schemeClr val="tx2"/>
                </a:solidFill>
              </a:rPr>
              <a:t>fees</a:t>
            </a:r>
          </a:p>
          <a:p>
            <a:pPr lvl="2">
              <a:lnSpc>
                <a:spcPct val="90000"/>
              </a:lnSpc>
              <a:buNone/>
            </a:pPr>
            <a:r>
              <a:rPr lang="en-US" altLang="en-US" sz="2400" i="1" dirty="0" smtClean="0">
                <a:solidFill>
                  <a:schemeClr val="tx2"/>
                </a:solidFill>
              </a:rPr>
              <a:t>      + </a:t>
            </a:r>
            <a:r>
              <a:rPr lang="en-US" altLang="en-US" sz="2400" i="1" dirty="0">
                <a:solidFill>
                  <a:schemeClr val="tx2"/>
                </a:solidFill>
              </a:rPr>
              <a:t>any related alternative compliance payments made by the </a:t>
            </a:r>
            <a:r>
              <a:rPr lang="en-US" altLang="en-US" sz="2400" i="1" dirty="0" smtClean="0">
                <a:solidFill>
                  <a:schemeClr val="tx2"/>
                </a:solidFill>
              </a:rPr>
              <a:t>Company.</a:t>
            </a:r>
            <a:endParaRPr lang="en-US" altLang="en-US" sz="2400" i="1"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Purchase and Sale Agreement</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Payment Terms and Default</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23</a:t>
            </a:fld>
            <a:endParaRPr lang="en-US" dirty="0" smtClean="0"/>
          </a:p>
        </p:txBody>
      </p:sp>
    </p:spTree>
    <p:extLst>
      <p:ext uri="{BB962C8B-B14F-4D97-AF65-F5344CB8AC3E}">
        <p14:creationId xmlns:p14="http://schemas.microsoft.com/office/powerpoint/2010/main" val="860947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Credit Provisions</a:t>
            </a:r>
            <a:endParaRPr lang="en-US" dirty="0"/>
          </a:p>
        </p:txBody>
      </p:sp>
      <p:sp>
        <p:nvSpPr>
          <p:cNvPr id="14" name="Text Placeholder 13"/>
          <p:cNvSpPr>
            <a:spLocks noGrp="1"/>
          </p:cNvSpPr>
          <p:nvPr>
            <p:ph type="body" sz="quarter" idx="21"/>
          </p:nvPr>
        </p:nvSpPr>
        <p:spPr/>
        <p:txBody>
          <a:bodyPr/>
          <a:lstStyle/>
          <a:p>
            <a:r>
              <a:rPr lang="en-US" dirty="0" smtClean="0"/>
              <a:t>Bidder Information Session</a:t>
            </a:r>
            <a:endParaRPr lang="en-US" dirty="0"/>
          </a:p>
        </p:txBody>
      </p:sp>
    </p:spTree>
    <p:extLst>
      <p:ext uri="{BB962C8B-B14F-4D97-AF65-F5344CB8AC3E}">
        <p14:creationId xmlns:p14="http://schemas.microsoft.com/office/powerpoint/2010/main" val="3810312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55599" y="1142887"/>
            <a:ext cx="11317119" cy="7552266"/>
          </a:xfrm>
        </p:spPr>
        <p:txBody>
          <a:bodyPr/>
          <a:lstStyle/>
          <a:p>
            <a:pPr marL="119063" lvl="1" indent="0">
              <a:lnSpc>
                <a:spcPct val="90000"/>
              </a:lnSpc>
              <a:buNone/>
            </a:pPr>
            <a:r>
              <a:rPr lang="en-US" altLang="en-US" sz="2800" b="1" dirty="0">
                <a:solidFill>
                  <a:schemeClr val="tx2"/>
                </a:solidFill>
              </a:rPr>
              <a:t>Security posted during the term of the PSA will depend upon a creditworthiness evaluation. </a:t>
            </a:r>
          </a:p>
          <a:p>
            <a:pPr marL="1084263" lvl="2" indent="-576263">
              <a:lnSpc>
                <a:spcPct val="90000"/>
              </a:lnSpc>
              <a:spcBef>
                <a:spcPts val="600"/>
              </a:spcBef>
              <a:buFont typeface="Wingdings" panose="05000000000000000000" pitchFamily="2" charset="2"/>
              <a:buChar char="§"/>
            </a:pPr>
            <a:r>
              <a:rPr lang="en-US" altLang="en-US" sz="2400" dirty="0" smtClean="0">
                <a:solidFill>
                  <a:schemeClr val="tx2"/>
                </a:solidFill>
              </a:rPr>
              <a:t>Unsecured credit may be granted based on the Bidder’s or its Guarantor’s Tangible Net Worth and credit rating (see Article 5.1 of the PSA).</a:t>
            </a:r>
          </a:p>
          <a:p>
            <a:pPr marL="1084263" lvl="2" indent="-576263">
              <a:lnSpc>
                <a:spcPct val="90000"/>
              </a:lnSpc>
              <a:spcBef>
                <a:spcPts val="600"/>
              </a:spcBef>
              <a:buFont typeface="Wingdings" panose="05000000000000000000" pitchFamily="2" charset="2"/>
              <a:buChar char="§"/>
            </a:pPr>
            <a:r>
              <a:rPr lang="en-US" altLang="en-US" sz="2400" dirty="0" smtClean="0">
                <a:solidFill>
                  <a:schemeClr val="tx2"/>
                </a:solidFill>
              </a:rPr>
              <a:t>Exposure beyond unsecured credit (if any) must be met with cash and/or letter of credit (see Article 5.2 of the PSA).</a:t>
            </a:r>
          </a:p>
          <a:p>
            <a:pPr marL="119063" lvl="1" indent="0">
              <a:lnSpc>
                <a:spcPct val="90000"/>
              </a:lnSpc>
              <a:buNone/>
            </a:pPr>
            <a:r>
              <a:rPr lang="en-US" altLang="en-US" sz="2800" b="1" dirty="0" smtClean="0">
                <a:solidFill>
                  <a:schemeClr val="tx2"/>
                </a:solidFill>
              </a:rPr>
              <a:t>Credit </a:t>
            </a:r>
            <a:r>
              <a:rPr lang="en-US" altLang="en-US" sz="2800" b="1" dirty="0">
                <a:solidFill>
                  <a:schemeClr val="tx2"/>
                </a:solidFill>
              </a:rPr>
              <a:t>Exposure Amount equals the following:</a:t>
            </a:r>
          </a:p>
          <a:p>
            <a:pPr marL="1084263" lvl="2" indent="-576263">
              <a:lnSpc>
                <a:spcPct val="90000"/>
              </a:lnSpc>
              <a:spcBef>
                <a:spcPts val="600"/>
              </a:spcBef>
              <a:buFont typeface="Wingdings" panose="05000000000000000000" pitchFamily="2" charset="2"/>
              <a:buChar char="§"/>
            </a:pPr>
            <a:r>
              <a:rPr lang="en-US" altLang="en-US" sz="2400" dirty="0" smtClean="0">
                <a:solidFill>
                  <a:schemeClr val="tx2"/>
                </a:solidFill>
              </a:rPr>
              <a:t>(Number </a:t>
            </a:r>
            <a:r>
              <a:rPr lang="en-US" altLang="en-US" sz="2400" dirty="0">
                <a:solidFill>
                  <a:schemeClr val="tx2"/>
                </a:solidFill>
              </a:rPr>
              <a:t>of </a:t>
            </a:r>
            <a:r>
              <a:rPr lang="en-US" altLang="en-US" sz="2400" dirty="0" smtClean="0">
                <a:solidFill>
                  <a:schemeClr val="tx2"/>
                </a:solidFill>
              </a:rPr>
              <a:t>Tranches </a:t>
            </a:r>
            <a:r>
              <a:rPr lang="en-US" altLang="en-US" sz="2400" dirty="0">
                <a:solidFill>
                  <a:schemeClr val="tx2"/>
                </a:solidFill>
              </a:rPr>
              <a:t>x 500) x (2 x </a:t>
            </a:r>
            <a:r>
              <a:rPr lang="en-US" altLang="en-US" sz="2400" dirty="0" smtClean="0">
                <a:solidFill>
                  <a:schemeClr val="tx2"/>
                </a:solidFill>
              </a:rPr>
              <a:t>Bid Price</a:t>
            </a:r>
            <a:r>
              <a:rPr lang="en-US" altLang="en-US" sz="2400" dirty="0">
                <a:solidFill>
                  <a:schemeClr val="tx2"/>
                </a:solidFill>
              </a:rPr>
              <a:t>)</a:t>
            </a:r>
          </a:p>
          <a:p>
            <a:pPr marL="1084263" lvl="2" indent="-576263">
              <a:lnSpc>
                <a:spcPct val="90000"/>
              </a:lnSpc>
              <a:spcBef>
                <a:spcPts val="600"/>
              </a:spcBef>
              <a:buFont typeface="Wingdings" panose="05000000000000000000" pitchFamily="2" charset="2"/>
              <a:buChar char="§"/>
            </a:pPr>
            <a:r>
              <a:rPr lang="en-US" altLang="en-US" sz="2400" dirty="0">
                <a:solidFill>
                  <a:schemeClr val="tx2"/>
                </a:solidFill>
              </a:rPr>
              <a:t>Upon request, the Companies shall reduce the Credit Exposure Amount for SPAECs delivered. </a:t>
            </a:r>
          </a:p>
        </p:txBody>
      </p:sp>
      <p:sp>
        <p:nvSpPr>
          <p:cNvPr id="4" name="Text Placeholder 3"/>
          <p:cNvSpPr>
            <a:spLocks noGrp="1"/>
          </p:cNvSpPr>
          <p:nvPr>
            <p:ph type="body" sz="quarter" idx="19"/>
          </p:nvPr>
        </p:nvSpPr>
        <p:spPr/>
        <p:txBody>
          <a:bodyPr/>
          <a:lstStyle/>
          <a:p>
            <a:r>
              <a:rPr lang="en-US" altLang="en-US" dirty="0" smtClean="0"/>
              <a:t>Credit Provisions</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Key Elements</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25</a:t>
            </a:fld>
            <a:endParaRPr lang="en-US" dirty="0" smtClean="0"/>
          </a:p>
        </p:txBody>
      </p:sp>
    </p:spTree>
    <p:extLst>
      <p:ext uri="{BB962C8B-B14F-4D97-AF65-F5344CB8AC3E}">
        <p14:creationId xmlns:p14="http://schemas.microsoft.com/office/powerpoint/2010/main" val="2851149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55599" y="1142887"/>
            <a:ext cx="11317119" cy="7552266"/>
          </a:xfrm>
        </p:spPr>
        <p:txBody>
          <a:bodyPr/>
          <a:lstStyle/>
          <a:p>
            <a:pPr marL="633413" lvl="1" indent="-514350">
              <a:lnSpc>
                <a:spcPct val="90000"/>
              </a:lnSpc>
              <a:buFont typeface="+mj-lt"/>
              <a:buAutoNum type="arabicPeriod"/>
            </a:pPr>
            <a:r>
              <a:rPr lang="en-US" altLang="en-US" sz="2800" b="1" dirty="0" smtClean="0">
                <a:solidFill>
                  <a:schemeClr val="tx2"/>
                </a:solidFill>
              </a:rPr>
              <a:t>Seek </a:t>
            </a:r>
            <a:r>
              <a:rPr lang="en-US" altLang="en-US" sz="2800" b="1" dirty="0">
                <a:solidFill>
                  <a:schemeClr val="tx2"/>
                </a:solidFill>
              </a:rPr>
              <a:t>an unsecured line of credit by relying on Bidder’s own financial </a:t>
            </a:r>
            <a:r>
              <a:rPr lang="en-US" altLang="en-US" sz="2800" b="1" dirty="0" smtClean="0">
                <a:solidFill>
                  <a:schemeClr val="tx2"/>
                </a:solidFill>
              </a:rPr>
              <a:t>standing.</a:t>
            </a:r>
          </a:p>
          <a:p>
            <a:pPr marL="866775" lvl="2" indent="-457200">
              <a:lnSpc>
                <a:spcPct val="90000"/>
              </a:lnSpc>
              <a:buFont typeface="Wingdings" panose="05000000000000000000" pitchFamily="2" charset="2"/>
              <a:buChar char="§"/>
            </a:pPr>
            <a:r>
              <a:rPr lang="en-US" altLang="en-US" sz="2400" b="1" dirty="0" smtClean="0">
                <a:solidFill>
                  <a:schemeClr val="tx2"/>
                </a:solidFill>
              </a:rPr>
              <a:t>Part </a:t>
            </a:r>
            <a:r>
              <a:rPr lang="en-US" altLang="en-US" sz="2400" b="1" dirty="0">
                <a:solidFill>
                  <a:schemeClr val="tx2"/>
                </a:solidFill>
              </a:rPr>
              <a:t>1</a:t>
            </a:r>
            <a:r>
              <a:rPr lang="en-US" altLang="en-US" sz="2400" dirty="0">
                <a:solidFill>
                  <a:schemeClr val="tx2"/>
                </a:solidFill>
              </a:rPr>
              <a:t>: submit financial information relevant to receiving an </a:t>
            </a:r>
            <a:r>
              <a:rPr lang="en-US" altLang="en-US" sz="2400" dirty="0" smtClean="0">
                <a:solidFill>
                  <a:schemeClr val="tx2"/>
                </a:solidFill>
              </a:rPr>
              <a:t>Unsecured Credit </a:t>
            </a:r>
            <a:r>
              <a:rPr lang="en-US" altLang="en-US" sz="2400" dirty="0">
                <a:solidFill>
                  <a:schemeClr val="tx2"/>
                </a:solidFill>
              </a:rPr>
              <a:t>Limit (“UCL”), which requires that the Entity is rated by </a:t>
            </a:r>
            <a:r>
              <a:rPr lang="en-US" altLang="en-US" sz="2400" dirty="0" smtClean="0">
                <a:solidFill>
                  <a:schemeClr val="tx2"/>
                </a:solidFill>
              </a:rPr>
              <a:t>two of </a:t>
            </a:r>
            <a:r>
              <a:rPr lang="en-US" altLang="en-US" sz="2400" dirty="0">
                <a:solidFill>
                  <a:schemeClr val="tx2"/>
                </a:solidFill>
              </a:rPr>
              <a:t>S&amp;P, Moody’s, or </a:t>
            </a:r>
            <a:r>
              <a:rPr lang="en-US" altLang="en-US" sz="2400" dirty="0" smtClean="0">
                <a:solidFill>
                  <a:schemeClr val="tx2"/>
                </a:solidFill>
              </a:rPr>
              <a:t>Fitch.</a:t>
            </a:r>
          </a:p>
          <a:p>
            <a:pPr marL="576263" lvl="1" indent="-457200">
              <a:lnSpc>
                <a:spcPct val="90000"/>
              </a:lnSpc>
              <a:spcBef>
                <a:spcPts val="1200"/>
              </a:spcBef>
              <a:buAutoNum type="arabicPeriod"/>
            </a:pPr>
            <a:r>
              <a:rPr lang="en-US" altLang="en-US" sz="2800" b="1" dirty="0" smtClean="0">
                <a:solidFill>
                  <a:schemeClr val="tx2"/>
                </a:solidFill>
              </a:rPr>
              <a:t>Seek </a:t>
            </a:r>
            <a:r>
              <a:rPr lang="en-US" altLang="en-US" sz="2800" b="1" dirty="0">
                <a:solidFill>
                  <a:schemeClr val="tx2"/>
                </a:solidFill>
              </a:rPr>
              <a:t>an unsecured line of credit by relying on Guarantor’s financial </a:t>
            </a:r>
            <a:r>
              <a:rPr lang="en-US" altLang="en-US" sz="2800" b="1" dirty="0" smtClean="0">
                <a:solidFill>
                  <a:schemeClr val="tx2"/>
                </a:solidFill>
              </a:rPr>
              <a:t>standing</a:t>
            </a:r>
            <a:r>
              <a:rPr lang="en-US" altLang="en-US" sz="3200" b="1" dirty="0" smtClean="0">
                <a:solidFill>
                  <a:schemeClr val="tx2"/>
                </a:solidFill>
              </a:rPr>
              <a:t>.</a:t>
            </a:r>
          </a:p>
          <a:p>
            <a:pPr marL="866775" lvl="2" indent="-457200">
              <a:lnSpc>
                <a:spcPct val="90000"/>
              </a:lnSpc>
              <a:buFont typeface="Wingdings" panose="05000000000000000000" pitchFamily="2" charset="2"/>
              <a:buChar char="§"/>
            </a:pPr>
            <a:r>
              <a:rPr lang="en-US" altLang="en-US" sz="2400" b="1" dirty="0" smtClean="0">
                <a:solidFill>
                  <a:schemeClr val="tx2"/>
                </a:solidFill>
              </a:rPr>
              <a:t>Part </a:t>
            </a:r>
            <a:r>
              <a:rPr lang="en-US" altLang="en-US" sz="2400" b="1" dirty="0">
                <a:solidFill>
                  <a:schemeClr val="tx2"/>
                </a:solidFill>
              </a:rPr>
              <a:t>1</a:t>
            </a:r>
            <a:r>
              <a:rPr lang="en-US" altLang="en-US" sz="2400" dirty="0">
                <a:solidFill>
                  <a:schemeClr val="tx2"/>
                </a:solidFill>
              </a:rPr>
              <a:t>: submit financial information for the Guarantor relevant to     </a:t>
            </a:r>
            <a:r>
              <a:rPr lang="en-US" altLang="en-US" sz="2400" dirty="0" smtClean="0">
                <a:solidFill>
                  <a:schemeClr val="tx2"/>
                </a:solidFill>
              </a:rPr>
              <a:t>receiving </a:t>
            </a:r>
            <a:r>
              <a:rPr lang="en-US" altLang="en-US" sz="2400" dirty="0">
                <a:solidFill>
                  <a:schemeClr val="tx2"/>
                </a:solidFill>
              </a:rPr>
              <a:t>an UCL, which requires that the Guarantor is rated by </a:t>
            </a:r>
            <a:r>
              <a:rPr lang="en-US" altLang="en-US" sz="2400" dirty="0" smtClean="0">
                <a:solidFill>
                  <a:schemeClr val="tx2"/>
                </a:solidFill>
              </a:rPr>
              <a:t>two of </a:t>
            </a:r>
            <a:r>
              <a:rPr lang="en-US" altLang="en-US" sz="2400" dirty="0">
                <a:solidFill>
                  <a:schemeClr val="tx2"/>
                </a:solidFill>
              </a:rPr>
              <a:t>S&amp;P, Moody’s, or </a:t>
            </a:r>
            <a:r>
              <a:rPr lang="en-US" altLang="en-US" sz="2400" dirty="0" smtClean="0">
                <a:solidFill>
                  <a:schemeClr val="tx2"/>
                </a:solidFill>
              </a:rPr>
              <a:t>Fitch.</a:t>
            </a:r>
          </a:p>
          <a:p>
            <a:pPr marL="576263" lvl="1" indent="-457200">
              <a:lnSpc>
                <a:spcPct val="90000"/>
              </a:lnSpc>
              <a:spcBef>
                <a:spcPts val="1200"/>
              </a:spcBef>
              <a:buAutoNum type="arabicPeriod"/>
            </a:pPr>
            <a:r>
              <a:rPr lang="en-US" altLang="en-US" sz="2800" b="1" dirty="0" smtClean="0">
                <a:solidFill>
                  <a:schemeClr val="tx2"/>
                </a:solidFill>
              </a:rPr>
              <a:t>Elect </a:t>
            </a:r>
            <a:r>
              <a:rPr lang="en-US" altLang="en-US" sz="2800" b="1" dirty="0">
                <a:solidFill>
                  <a:schemeClr val="tx2"/>
                </a:solidFill>
              </a:rPr>
              <a:t>not to apply for an unsecured line of </a:t>
            </a:r>
            <a:r>
              <a:rPr lang="en-US" altLang="en-US" sz="2800" b="1" dirty="0" smtClean="0">
                <a:solidFill>
                  <a:schemeClr val="tx2"/>
                </a:solidFill>
              </a:rPr>
              <a:t>credit.</a:t>
            </a:r>
            <a:endParaRPr lang="en-US" altLang="en-US" sz="2800" b="1" dirty="0">
              <a:solidFill>
                <a:schemeClr val="tx2"/>
              </a:solidFill>
            </a:endParaRPr>
          </a:p>
          <a:p>
            <a:pPr marL="1084263" lvl="2" indent="-576263">
              <a:lnSpc>
                <a:spcPct val="90000"/>
              </a:lnSpc>
            </a:pPr>
            <a:endParaRPr lang="en-US" altLang="en-US" sz="2800" b="1"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Credit Provisions</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Creditworthiness: Three Options</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26</a:t>
            </a:fld>
            <a:endParaRPr lang="en-US" dirty="0" smtClean="0"/>
          </a:p>
        </p:txBody>
      </p:sp>
    </p:spTree>
    <p:extLst>
      <p:ext uri="{BB962C8B-B14F-4D97-AF65-F5344CB8AC3E}">
        <p14:creationId xmlns:p14="http://schemas.microsoft.com/office/powerpoint/2010/main" val="733092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r>
              <a:rPr lang="en-US" altLang="en-US" dirty="0" smtClean="0"/>
              <a:t>Credit Provisions</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Required Information for Unsecured Line of Credit</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27</a:t>
            </a:fld>
            <a:endParaRPr lang="en-US" dirty="0" smtClean="0"/>
          </a:p>
        </p:txBody>
      </p:sp>
      <p:sp>
        <p:nvSpPr>
          <p:cNvPr id="7" name="Rectangle 3"/>
          <p:cNvSpPr txBox="1">
            <a:spLocks noChangeArrowheads="1"/>
          </p:cNvSpPr>
          <p:nvPr/>
        </p:nvSpPr>
        <p:spPr>
          <a:xfrm>
            <a:off x="321733" y="1470970"/>
            <a:ext cx="10941579" cy="4860925"/>
          </a:xfrm>
          <a:prstGeom prst="rect">
            <a:avLst/>
          </a:prstGeom>
        </p:spPr>
        <p:txBody>
          <a:bodyPr/>
          <a:lst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8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0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0"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5475" lvl="1" indent="-514350" algn="just">
              <a:buFont typeface="+mj-lt"/>
              <a:buAutoNum type="arabicPeriod"/>
              <a:defRPr/>
            </a:pPr>
            <a:r>
              <a:rPr lang="en-US" sz="2800" b="1" u="sng" dirty="0">
                <a:solidFill>
                  <a:schemeClr val="tx2"/>
                </a:solidFill>
              </a:rPr>
              <a:t>Financial statements</a:t>
            </a:r>
            <a:r>
              <a:rPr lang="en-US" sz="2800" b="1" dirty="0">
                <a:solidFill>
                  <a:schemeClr val="tx2"/>
                </a:solidFill>
              </a:rPr>
              <a:t> </a:t>
            </a:r>
            <a:r>
              <a:rPr lang="en-US" sz="2800" dirty="0">
                <a:solidFill>
                  <a:schemeClr val="tx2"/>
                </a:solidFill>
              </a:rPr>
              <a:t>(SEC Form 10-K, 10-Q, 8-K, audited balance sheet, income, and cash flow statements</a:t>
            </a:r>
            <a:r>
              <a:rPr lang="en-US" sz="2800" dirty="0" smtClean="0">
                <a:solidFill>
                  <a:schemeClr val="tx2"/>
                </a:solidFill>
              </a:rPr>
              <a:t>);</a:t>
            </a:r>
            <a:endParaRPr lang="en-US" sz="2800" dirty="0">
              <a:solidFill>
                <a:schemeClr val="tx2"/>
              </a:solidFill>
            </a:endParaRPr>
          </a:p>
          <a:p>
            <a:pPr marL="625475" lvl="1" indent="-514350" algn="just">
              <a:buFont typeface="+mj-lt"/>
              <a:buAutoNum type="arabicPeriod"/>
              <a:defRPr/>
            </a:pPr>
            <a:r>
              <a:rPr lang="en-US" sz="2800" b="1" u="sng" dirty="0">
                <a:solidFill>
                  <a:schemeClr val="tx2"/>
                </a:solidFill>
              </a:rPr>
              <a:t>A statement of rulings or </a:t>
            </a:r>
            <a:r>
              <a:rPr lang="en-US" sz="2800" b="1" u="sng" dirty="0" smtClean="0">
                <a:solidFill>
                  <a:schemeClr val="tx2"/>
                </a:solidFill>
              </a:rPr>
              <a:t>judgements</a:t>
            </a:r>
            <a:r>
              <a:rPr lang="en-US" sz="2800" b="1" dirty="0" smtClean="0">
                <a:solidFill>
                  <a:schemeClr val="tx2"/>
                </a:solidFill>
              </a:rPr>
              <a:t> </a:t>
            </a:r>
            <a:r>
              <a:rPr lang="en-US" sz="2800" dirty="0">
                <a:solidFill>
                  <a:schemeClr val="tx2"/>
                </a:solidFill>
              </a:rPr>
              <a:t>relating to financial status that have had a material impact on financial </a:t>
            </a:r>
            <a:r>
              <a:rPr lang="en-US" sz="2800" dirty="0" smtClean="0">
                <a:solidFill>
                  <a:schemeClr val="tx2"/>
                </a:solidFill>
              </a:rPr>
              <a:t>status;</a:t>
            </a:r>
            <a:endParaRPr lang="en-US" sz="2800" dirty="0">
              <a:solidFill>
                <a:schemeClr val="tx2"/>
              </a:solidFill>
            </a:endParaRPr>
          </a:p>
          <a:p>
            <a:pPr marL="625475" lvl="1" indent="-514350" algn="just">
              <a:buFont typeface="+mj-lt"/>
              <a:buAutoNum type="arabicPeriod"/>
              <a:defRPr/>
            </a:pPr>
            <a:r>
              <a:rPr lang="en-US" sz="2800" b="1" u="sng" dirty="0">
                <a:solidFill>
                  <a:schemeClr val="tx2"/>
                </a:solidFill>
              </a:rPr>
              <a:t>A debt rating</a:t>
            </a:r>
            <a:r>
              <a:rPr lang="en-US" sz="2800" b="1" dirty="0">
                <a:solidFill>
                  <a:schemeClr val="tx2"/>
                </a:solidFill>
              </a:rPr>
              <a:t> </a:t>
            </a:r>
            <a:r>
              <a:rPr lang="en-US" sz="2800" dirty="0">
                <a:solidFill>
                  <a:schemeClr val="tx2"/>
                </a:solidFill>
              </a:rPr>
              <a:t>from at least two of the following rating agencies: S&amp;P, Fitch, or Moody’s (with supporting documentation</a:t>
            </a:r>
            <a:r>
              <a:rPr lang="en-US" sz="2800" dirty="0" smtClean="0">
                <a:solidFill>
                  <a:schemeClr val="tx2"/>
                </a:solidFill>
              </a:rPr>
              <a:t>);</a:t>
            </a:r>
            <a:endParaRPr lang="en-US" sz="2800" dirty="0">
              <a:solidFill>
                <a:schemeClr val="tx2"/>
              </a:solidFill>
            </a:endParaRPr>
          </a:p>
          <a:p>
            <a:pPr marL="625475" lvl="1" indent="-514350" algn="just">
              <a:buFont typeface="+mj-lt"/>
              <a:buAutoNum type="arabicPeriod"/>
              <a:defRPr/>
            </a:pPr>
            <a:r>
              <a:rPr lang="en-US" sz="2800" b="1" u="sng" dirty="0">
                <a:solidFill>
                  <a:schemeClr val="tx2"/>
                </a:solidFill>
              </a:rPr>
              <a:t>Contact information</a:t>
            </a:r>
            <a:r>
              <a:rPr lang="en-US" sz="2800" b="1" dirty="0">
                <a:solidFill>
                  <a:schemeClr val="tx2"/>
                </a:solidFill>
              </a:rPr>
              <a:t> </a:t>
            </a:r>
            <a:r>
              <a:rPr lang="en-US" sz="2800" dirty="0">
                <a:solidFill>
                  <a:schemeClr val="tx2"/>
                </a:solidFill>
              </a:rPr>
              <a:t>of a credit representative to answer questions on the documentation </a:t>
            </a:r>
            <a:r>
              <a:rPr lang="en-US" sz="2800" dirty="0" smtClean="0">
                <a:solidFill>
                  <a:schemeClr val="tx2"/>
                </a:solidFill>
              </a:rPr>
              <a:t>provided.</a:t>
            </a:r>
            <a:endParaRPr lang="en-US" sz="2800" dirty="0">
              <a:solidFill>
                <a:schemeClr val="tx2"/>
              </a:solidFill>
            </a:endParaRPr>
          </a:p>
        </p:txBody>
      </p:sp>
    </p:spTree>
    <p:extLst>
      <p:ext uri="{BB962C8B-B14F-4D97-AF65-F5344CB8AC3E}">
        <p14:creationId xmlns:p14="http://schemas.microsoft.com/office/powerpoint/2010/main" val="2979440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r>
              <a:rPr lang="en-US" altLang="en-US" dirty="0" smtClean="0"/>
              <a:t>Credit Provisions</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Pre-Bid Security (Submitted with Bid)</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28</a:t>
            </a:fld>
            <a:endParaRPr lang="en-US" dirty="0" smtClean="0"/>
          </a:p>
        </p:txBody>
      </p:sp>
      <p:sp>
        <p:nvSpPr>
          <p:cNvPr id="7" name="Rectangle 3"/>
          <p:cNvSpPr txBox="1">
            <a:spLocks noChangeArrowheads="1"/>
          </p:cNvSpPr>
          <p:nvPr/>
        </p:nvSpPr>
        <p:spPr>
          <a:xfrm>
            <a:off x="321733" y="1470970"/>
            <a:ext cx="10941579" cy="4860925"/>
          </a:xfrm>
          <a:prstGeom prst="rect">
            <a:avLst/>
          </a:prstGeom>
        </p:spPr>
        <p:txBody>
          <a:bodyPr/>
          <a:lst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8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0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0"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1125" lvl="1" indent="0">
              <a:lnSpc>
                <a:spcPct val="90000"/>
              </a:lnSpc>
              <a:buNone/>
            </a:pPr>
            <a:r>
              <a:rPr lang="en-US" altLang="en-US" sz="3000" dirty="0">
                <a:solidFill>
                  <a:schemeClr val="tx2"/>
                </a:solidFill>
              </a:rPr>
              <a:t>All Bidders must submit </a:t>
            </a:r>
            <a:r>
              <a:rPr lang="en-US" altLang="en-US" sz="3000" b="1" dirty="0">
                <a:solidFill>
                  <a:schemeClr val="tx2"/>
                </a:solidFill>
              </a:rPr>
              <a:t>Pre-Bid security </a:t>
            </a:r>
            <a:r>
              <a:rPr lang="en-US" altLang="en-US" sz="3000" dirty="0">
                <a:solidFill>
                  <a:schemeClr val="tx2"/>
                </a:solidFill>
              </a:rPr>
              <a:t>along with their bid in the form of cash or Letter of </a:t>
            </a:r>
            <a:r>
              <a:rPr lang="en-US" altLang="en-US" sz="3000" dirty="0" smtClean="0">
                <a:solidFill>
                  <a:schemeClr val="tx2"/>
                </a:solidFill>
              </a:rPr>
              <a:t>Credit.</a:t>
            </a:r>
          </a:p>
          <a:p>
            <a:pPr marL="795338" lvl="2" indent="-457200">
              <a:lnSpc>
                <a:spcPct val="90000"/>
              </a:lnSpc>
              <a:spcBef>
                <a:spcPts val="600"/>
              </a:spcBef>
              <a:spcAft>
                <a:spcPts val="600"/>
              </a:spcAft>
              <a:buFont typeface="Wingdings" panose="05000000000000000000" pitchFamily="2" charset="2"/>
              <a:buChar char="§"/>
            </a:pPr>
            <a:r>
              <a:rPr lang="en-US" altLang="en-US" sz="2800" dirty="0" smtClean="0">
                <a:solidFill>
                  <a:schemeClr val="tx2"/>
                </a:solidFill>
              </a:rPr>
              <a:t>The standard form of the Pre-Bid Letter of Credit is on the RFP website.</a:t>
            </a:r>
          </a:p>
          <a:p>
            <a:pPr marL="795338" lvl="2" indent="-457200">
              <a:lnSpc>
                <a:spcPct val="90000"/>
              </a:lnSpc>
              <a:spcBef>
                <a:spcPts val="600"/>
              </a:spcBef>
              <a:spcAft>
                <a:spcPts val="600"/>
              </a:spcAft>
              <a:buFont typeface="Wingdings" panose="05000000000000000000" pitchFamily="2" charset="2"/>
              <a:buChar char="§"/>
            </a:pPr>
            <a:r>
              <a:rPr lang="en-US" altLang="en-US" sz="2800" dirty="0" smtClean="0">
                <a:solidFill>
                  <a:schemeClr val="tx2"/>
                </a:solidFill>
              </a:rPr>
              <a:t>If </a:t>
            </a:r>
            <a:r>
              <a:rPr lang="en-US" altLang="en-US" sz="2800" dirty="0">
                <a:solidFill>
                  <a:schemeClr val="tx2"/>
                </a:solidFill>
              </a:rPr>
              <a:t>you wish to make any modifications to the standard form of the Pre-Bid Letter of Credit, you must submit these proposed changes along with your Part 1 </a:t>
            </a:r>
            <a:r>
              <a:rPr lang="en-US" altLang="en-US" sz="2800" dirty="0" smtClean="0">
                <a:solidFill>
                  <a:schemeClr val="tx2"/>
                </a:solidFill>
              </a:rPr>
              <a:t>Application.</a:t>
            </a:r>
            <a:endParaRPr lang="en-US" altLang="en-US" sz="2800" dirty="0" smtClean="0"/>
          </a:p>
          <a:p>
            <a:pPr marL="119062" lvl="1" indent="0">
              <a:lnSpc>
                <a:spcPct val="90000"/>
              </a:lnSpc>
              <a:buNone/>
            </a:pPr>
            <a:r>
              <a:rPr lang="en-US" altLang="en-US" sz="2800" dirty="0" smtClean="0"/>
              <a:t>Applicants who </a:t>
            </a:r>
            <a:r>
              <a:rPr lang="en-US" altLang="en-US" sz="2800" dirty="0"/>
              <a:t>submit with their Part 2 Application a Pre-Bid Letter of Credit with unapproved modifications run the risk of their bid not being accepted</a:t>
            </a:r>
            <a:r>
              <a:rPr lang="en-US" altLang="en-US" sz="2800" dirty="0" smtClean="0"/>
              <a:t>.</a:t>
            </a:r>
            <a:endParaRPr lang="en-US" altLang="en-US" sz="2800" dirty="0"/>
          </a:p>
        </p:txBody>
      </p:sp>
    </p:spTree>
    <p:extLst>
      <p:ext uri="{BB962C8B-B14F-4D97-AF65-F5344CB8AC3E}">
        <p14:creationId xmlns:p14="http://schemas.microsoft.com/office/powerpoint/2010/main" val="1350778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Grp="1" noChangeArrowheads="1"/>
          </p:cNvSpPr>
          <p:nvPr>
            <p:ph type="title"/>
          </p:nvPr>
        </p:nvSpPr>
        <p:spPr bwMode="auto">
          <a:xfrm>
            <a:off x="516416" y="1505019"/>
            <a:ext cx="11065984"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50000"/>
              </a:spcBef>
              <a:buClr>
                <a:srgbClr val="255D90"/>
              </a:buClr>
              <a:buSzPct val="65000"/>
              <a:buFont typeface="Monotype Sorts" pitchFamily="2" charset="2"/>
              <a:buChar char="n"/>
              <a:defRPr sz="2200" b="1">
                <a:solidFill>
                  <a:schemeClr val="tx1"/>
                </a:solidFill>
                <a:latin typeface="Arial" panose="020B0604020202020204" pitchFamily="34" charset="0"/>
              </a:defRPr>
            </a:lvl1pPr>
            <a:lvl2pPr marL="742950" indent="-285750">
              <a:spcBef>
                <a:spcPct val="30000"/>
              </a:spcBef>
              <a:buClr>
                <a:schemeClr val="accent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30000"/>
              </a:spcBef>
              <a:buClr>
                <a:schemeClr val="hlink"/>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30000"/>
              </a:spcBef>
              <a:buClr>
                <a:schemeClr val="folHlink"/>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30000"/>
              </a:spcBef>
              <a:buClr>
                <a:schemeClr val="accent1"/>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accent1"/>
              </a:buClr>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US" altLang="en-US" sz="2800" b="0" dirty="0">
                <a:solidFill>
                  <a:schemeClr val="bg1"/>
                </a:solidFill>
              </a:rPr>
              <a:t>The information contained in this presentation material is intended to provide generally descriptive and summary information.  Any conflict between the information contained in this material, or conveyed orally during the bidder information session, and the information provided as part of the Company’s application in Pennsylvania Public Utility Commission (“Commission”) Docket Nos. </a:t>
            </a:r>
            <a:r>
              <a:rPr lang="en-US" altLang="en-US" sz="2800" b="0" dirty="0">
                <a:solidFill>
                  <a:srgbClr val="FFFFFF"/>
                </a:solidFill>
              </a:rPr>
              <a:t>P-2017-2637855, P-2017-2637857, and P-2017-2637858 is unintentional </a:t>
            </a:r>
            <a:r>
              <a:rPr lang="en-US" altLang="en-US" sz="2800" b="0" dirty="0">
                <a:solidFill>
                  <a:schemeClr val="bg1"/>
                </a:solidFill>
              </a:rPr>
              <a:t>and the docketed material controls.  Certain information contained herein may be subject to change as the Request for Proposals process continues.</a:t>
            </a:r>
          </a:p>
        </p:txBody>
      </p:sp>
      <p:sp>
        <p:nvSpPr>
          <p:cNvPr id="4" name="Title 7"/>
          <p:cNvSpPr txBox="1">
            <a:spLocks/>
          </p:cNvSpPr>
          <p:nvPr/>
        </p:nvSpPr>
        <p:spPr>
          <a:xfrm>
            <a:off x="508000" y="304799"/>
            <a:ext cx="11164718" cy="1068223"/>
          </a:xfrm>
          <a:prstGeom prst="rect">
            <a:avLst/>
          </a:prstGeom>
        </p:spPr>
        <p:txBody>
          <a:bodyPr vert="horz" lIns="73152" tIns="45720" rIns="91440" bIns="91440" rtlCol="0"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sz="4400" dirty="0" smtClean="0"/>
              <a:t>Disclaimer</a:t>
            </a:r>
            <a:endParaRPr lang="en-US" sz="4400" dirty="0"/>
          </a:p>
        </p:txBody>
      </p:sp>
    </p:spTree>
    <p:extLst>
      <p:ext uri="{BB962C8B-B14F-4D97-AF65-F5344CB8AC3E}">
        <p14:creationId xmlns:p14="http://schemas.microsoft.com/office/powerpoint/2010/main" val="1336528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Website Format</a:t>
            </a:r>
            <a:endParaRPr lang="en-US" dirty="0"/>
          </a:p>
        </p:txBody>
      </p:sp>
      <p:sp>
        <p:nvSpPr>
          <p:cNvPr id="14" name="Text Placeholder 13"/>
          <p:cNvSpPr>
            <a:spLocks noGrp="1"/>
          </p:cNvSpPr>
          <p:nvPr>
            <p:ph type="body" sz="quarter" idx="21"/>
          </p:nvPr>
        </p:nvSpPr>
        <p:spPr/>
        <p:txBody>
          <a:bodyPr/>
          <a:lstStyle/>
          <a:p>
            <a:r>
              <a:rPr lang="en-US" dirty="0" smtClean="0"/>
              <a:t>Bidder Information Session</a:t>
            </a:r>
            <a:endParaRPr lang="en-US" dirty="0"/>
          </a:p>
        </p:txBody>
      </p:sp>
    </p:spTree>
    <p:extLst>
      <p:ext uri="{BB962C8B-B14F-4D97-AF65-F5344CB8AC3E}">
        <p14:creationId xmlns:p14="http://schemas.microsoft.com/office/powerpoint/2010/main" val="1403673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r>
              <a:rPr lang="en-US" altLang="en-US" dirty="0" smtClean="0"/>
              <a:t>Website Format</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Home Page</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30</a:t>
            </a:fld>
            <a:endParaRPr lang="en-US" dirty="0" smtClean="0"/>
          </a:p>
        </p:txBody>
      </p:sp>
      <p:sp>
        <p:nvSpPr>
          <p:cNvPr id="7" name="Rectangle 3"/>
          <p:cNvSpPr txBox="1">
            <a:spLocks noChangeArrowheads="1"/>
          </p:cNvSpPr>
          <p:nvPr/>
        </p:nvSpPr>
        <p:spPr>
          <a:xfrm>
            <a:off x="321733" y="1352437"/>
            <a:ext cx="10941579" cy="4860925"/>
          </a:xfrm>
          <a:prstGeom prst="rect">
            <a:avLst/>
          </a:prstGeom>
        </p:spPr>
        <p:txBody>
          <a:bodyPr/>
          <a:lst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8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0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0"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1125" lvl="1" indent="0">
              <a:lnSpc>
                <a:spcPct val="90000"/>
              </a:lnSpc>
              <a:buNone/>
            </a:pPr>
            <a:r>
              <a:rPr lang="en-US" altLang="en-US" sz="2800" dirty="0" smtClean="0">
                <a:hlinkClick r:id="rId2"/>
              </a:rPr>
              <a:t>www.firstenergycorp.com/PA2021SPAECRFP</a:t>
            </a:r>
            <a:endParaRPr lang="en-US" altLang="en-US" sz="2400" dirty="0"/>
          </a:p>
        </p:txBody>
      </p:sp>
      <p:pic>
        <p:nvPicPr>
          <p:cNvPr id="10" name="Picture 9"/>
          <p:cNvPicPr>
            <a:picLocks noChangeAspect="1"/>
          </p:cNvPicPr>
          <p:nvPr/>
        </p:nvPicPr>
        <p:blipFill>
          <a:blip r:embed="rId3"/>
          <a:stretch>
            <a:fillRect/>
          </a:stretch>
        </p:blipFill>
        <p:spPr>
          <a:xfrm>
            <a:off x="449577" y="1961540"/>
            <a:ext cx="11223141" cy="4475013"/>
          </a:xfrm>
          <a:prstGeom prst="rect">
            <a:avLst/>
          </a:prstGeom>
        </p:spPr>
      </p:pic>
    </p:spTree>
    <p:extLst>
      <p:ext uri="{BB962C8B-B14F-4D97-AF65-F5344CB8AC3E}">
        <p14:creationId xmlns:p14="http://schemas.microsoft.com/office/powerpoint/2010/main" val="411582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r>
              <a:rPr lang="en-US" altLang="en-US" dirty="0" smtClean="0"/>
              <a:t>Website Format</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Website Organization</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31</a:t>
            </a:fld>
            <a:endParaRPr lang="en-US" dirty="0" smtClean="0"/>
          </a:p>
        </p:txBody>
      </p:sp>
      <p:sp>
        <p:nvSpPr>
          <p:cNvPr id="10" name="Rectangle 3"/>
          <p:cNvSpPr txBox="1">
            <a:spLocks noChangeArrowheads="1"/>
          </p:cNvSpPr>
          <p:nvPr/>
        </p:nvSpPr>
        <p:spPr>
          <a:xfrm>
            <a:off x="321733" y="1470970"/>
            <a:ext cx="11159067" cy="4860925"/>
          </a:xfrm>
          <a:prstGeom prst="rect">
            <a:avLst/>
          </a:prstGeom>
        </p:spPr>
        <p:txBody>
          <a:bodyPr/>
          <a:lst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8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0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0"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90000"/>
              </a:lnSpc>
              <a:buFont typeface="Wingdings" panose="05000000000000000000" pitchFamily="2" charset="2"/>
              <a:buChar char="§"/>
            </a:pPr>
            <a:r>
              <a:rPr lang="en-US" altLang="en-US" sz="2800" b="1" dirty="0">
                <a:solidFill>
                  <a:schemeClr val="tx2"/>
                </a:solidFill>
              </a:rPr>
              <a:t>Announcements</a:t>
            </a:r>
            <a:r>
              <a:rPr lang="en-US" altLang="en-US" sz="2800" dirty="0">
                <a:solidFill>
                  <a:schemeClr val="tx2"/>
                </a:solidFill>
              </a:rPr>
              <a:t>: </a:t>
            </a:r>
            <a:r>
              <a:rPr lang="en-US" altLang="en-US" sz="2800" dirty="0" smtClean="0">
                <a:solidFill>
                  <a:schemeClr val="tx2"/>
                </a:solidFill>
              </a:rPr>
              <a:t>Periodic </a:t>
            </a:r>
            <a:r>
              <a:rPr lang="en-US" altLang="en-US" sz="2800" dirty="0">
                <a:solidFill>
                  <a:schemeClr val="tx2"/>
                </a:solidFill>
              </a:rPr>
              <a:t>announcements about the progress of the </a:t>
            </a:r>
            <a:r>
              <a:rPr lang="en-US" altLang="en-US" sz="2800" dirty="0" smtClean="0">
                <a:solidFill>
                  <a:schemeClr val="tx2"/>
                </a:solidFill>
              </a:rPr>
              <a:t>RFP.</a:t>
            </a:r>
            <a:endParaRPr lang="en-US" altLang="en-US" sz="2800" dirty="0">
              <a:solidFill>
                <a:schemeClr val="tx2"/>
              </a:solidFill>
            </a:endParaRPr>
          </a:p>
          <a:p>
            <a:pPr lvl="1">
              <a:lnSpc>
                <a:spcPct val="90000"/>
              </a:lnSpc>
              <a:buFont typeface="Wingdings" panose="05000000000000000000" pitchFamily="2" charset="2"/>
              <a:buChar char="§"/>
            </a:pPr>
            <a:r>
              <a:rPr lang="en-US" altLang="en-US" sz="2800" b="1" dirty="0">
                <a:solidFill>
                  <a:schemeClr val="tx2"/>
                </a:solidFill>
              </a:rPr>
              <a:t>Contact Us</a:t>
            </a:r>
            <a:r>
              <a:rPr lang="en-US" altLang="en-US" sz="2800" dirty="0">
                <a:solidFill>
                  <a:schemeClr val="tx2"/>
                </a:solidFill>
              </a:rPr>
              <a:t>: </a:t>
            </a:r>
            <a:r>
              <a:rPr lang="en-US" altLang="en-US" sz="2800" dirty="0" smtClean="0">
                <a:solidFill>
                  <a:schemeClr val="tx2"/>
                </a:solidFill>
              </a:rPr>
              <a:t>Instructs </a:t>
            </a:r>
            <a:r>
              <a:rPr lang="en-US" altLang="en-US" sz="2800" dirty="0">
                <a:solidFill>
                  <a:schemeClr val="tx2"/>
                </a:solidFill>
              </a:rPr>
              <a:t>potential bidders to email The Brattle Group with </a:t>
            </a:r>
            <a:r>
              <a:rPr lang="en-US" altLang="en-US" sz="2800" dirty="0" smtClean="0">
                <a:solidFill>
                  <a:schemeClr val="tx2"/>
                </a:solidFill>
              </a:rPr>
              <a:t>questions.</a:t>
            </a:r>
            <a:endParaRPr lang="en-US" altLang="en-US" sz="2800" dirty="0">
              <a:solidFill>
                <a:schemeClr val="tx2"/>
              </a:solidFill>
            </a:endParaRPr>
          </a:p>
          <a:p>
            <a:pPr lvl="1">
              <a:lnSpc>
                <a:spcPct val="90000"/>
              </a:lnSpc>
              <a:buFont typeface="Wingdings" panose="05000000000000000000" pitchFamily="2" charset="2"/>
              <a:buChar char="§"/>
            </a:pPr>
            <a:r>
              <a:rPr lang="en-US" altLang="en-US" sz="2800" b="1" dirty="0">
                <a:solidFill>
                  <a:schemeClr val="tx2"/>
                </a:solidFill>
              </a:rPr>
              <a:t>Supplier Documents: </a:t>
            </a:r>
            <a:r>
              <a:rPr lang="en-US" altLang="en-US" sz="2800" dirty="0">
                <a:solidFill>
                  <a:schemeClr val="tx2"/>
                </a:solidFill>
              </a:rPr>
              <a:t>L</a:t>
            </a:r>
            <a:r>
              <a:rPr lang="en-US" altLang="en-US" sz="2800" dirty="0" smtClean="0">
                <a:solidFill>
                  <a:schemeClr val="tx2"/>
                </a:solidFill>
              </a:rPr>
              <a:t>inks </a:t>
            </a:r>
            <a:r>
              <a:rPr lang="en-US" altLang="en-US" sz="2800" dirty="0">
                <a:solidFill>
                  <a:schemeClr val="tx2"/>
                </a:solidFill>
              </a:rPr>
              <a:t>to all of the documents necessary to participate in the RFP, including </a:t>
            </a:r>
            <a:r>
              <a:rPr lang="en-US" altLang="en-US" sz="2800" dirty="0" smtClean="0">
                <a:solidFill>
                  <a:schemeClr val="tx2"/>
                </a:solidFill>
              </a:rPr>
              <a:t>the </a:t>
            </a:r>
            <a:r>
              <a:rPr lang="en-US" altLang="en-US" sz="2800" dirty="0">
                <a:solidFill>
                  <a:schemeClr val="tx2"/>
                </a:solidFill>
              </a:rPr>
              <a:t>Rules, Part 1 and 2 Forms, </a:t>
            </a:r>
            <a:r>
              <a:rPr lang="en-US" altLang="en-US" sz="2800" dirty="0" smtClean="0">
                <a:solidFill>
                  <a:schemeClr val="tx2"/>
                </a:solidFill>
              </a:rPr>
              <a:t>Purchase and Sale Agreement, and </a:t>
            </a:r>
            <a:r>
              <a:rPr lang="en-US" altLang="en-US" sz="2800" dirty="0">
                <a:solidFill>
                  <a:schemeClr val="tx2"/>
                </a:solidFill>
              </a:rPr>
              <a:t>credit </a:t>
            </a:r>
            <a:r>
              <a:rPr lang="en-US" altLang="en-US" sz="2800" dirty="0" smtClean="0">
                <a:solidFill>
                  <a:schemeClr val="tx2"/>
                </a:solidFill>
              </a:rPr>
              <a:t>documents.</a:t>
            </a:r>
            <a:endParaRPr lang="en-US" altLang="en-US" sz="2800" dirty="0">
              <a:solidFill>
                <a:schemeClr val="tx2"/>
              </a:solidFill>
            </a:endParaRPr>
          </a:p>
          <a:p>
            <a:pPr lvl="1">
              <a:lnSpc>
                <a:spcPct val="90000"/>
              </a:lnSpc>
              <a:buFont typeface="Wingdings" panose="05000000000000000000" pitchFamily="2" charset="2"/>
              <a:buChar char="§"/>
            </a:pPr>
            <a:r>
              <a:rPr lang="en-US" altLang="en-US" sz="2800" b="1" dirty="0">
                <a:solidFill>
                  <a:schemeClr val="tx2"/>
                </a:solidFill>
              </a:rPr>
              <a:t>Calendar</a:t>
            </a:r>
            <a:r>
              <a:rPr lang="en-US" altLang="en-US" sz="2800" dirty="0">
                <a:solidFill>
                  <a:schemeClr val="tx2"/>
                </a:solidFill>
              </a:rPr>
              <a:t>: </a:t>
            </a:r>
            <a:r>
              <a:rPr lang="en-US" altLang="en-US" sz="2800" dirty="0" smtClean="0">
                <a:solidFill>
                  <a:schemeClr val="tx2"/>
                </a:solidFill>
              </a:rPr>
              <a:t>Lists </a:t>
            </a:r>
            <a:r>
              <a:rPr lang="en-US" altLang="en-US" sz="2800" dirty="0">
                <a:solidFill>
                  <a:schemeClr val="tx2"/>
                </a:solidFill>
              </a:rPr>
              <a:t>important events and dates for the </a:t>
            </a:r>
            <a:r>
              <a:rPr lang="en-US" altLang="en-US" sz="2800" dirty="0" smtClean="0">
                <a:solidFill>
                  <a:schemeClr val="tx2"/>
                </a:solidFill>
              </a:rPr>
              <a:t>RFP.</a:t>
            </a:r>
            <a:endParaRPr lang="en-US" altLang="en-US" sz="2800" dirty="0">
              <a:solidFill>
                <a:schemeClr val="tx2"/>
              </a:solidFill>
            </a:endParaRPr>
          </a:p>
          <a:p>
            <a:pPr lvl="1">
              <a:lnSpc>
                <a:spcPct val="90000"/>
              </a:lnSpc>
              <a:buFont typeface="Wingdings" panose="05000000000000000000" pitchFamily="2" charset="2"/>
              <a:buChar char="§"/>
            </a:pPr>
            <a:r>
              <a:rPr lang="en-US" altLang="en-US" sz="2800" b="1" dirty="0">
                <a:solidFill>
                  <a:schemeClr val="tx2"/>
                </a:solidFill>
              </a:rPr>
              <a:t>FAQs: </a:t>
            </a:r>
            <a:r>
              <a:rPr lang="en-US" altLang="en-US" sz="2800" dirty="0">
                <a:solidFill>
                  <a:schemeClr val="tx2"/>
                </a:solidFill>
              </a:rPr>
              <a:t>C</a:t>
            </a:r>
            <a:r>
              <a:rPr lang="en-US" altLang="en-US" sz="2800" dirty="0" smtClean="0">
                <a:solidFill>
                  <a:schemeClr val="tx2"/>
                </a:solidFill>
              </a:rPr>
              <a:t>ontains </a:t>
            </a:r>
            <a:r>
              <a:rPr lang="en-US" altLang="en-US" sz="2800" dirty="0">
                <a:solidFill>
                  <a:schemeClr val="tx2"/>
                </a:solidFill>
              </a:rPr>
              <a:t>answers to questions we have received throughout the RFP.  The FAQs are updated frequently, so it is often worth checking here before asking a </a:t>
            </a:r>
            <a:r>
              <a:rPr lang="en-US" altLang="en-US" sz="2800" dirty="0" smtClean="0">
                <a:solidFill>
                  <a:schemeClr val="tx2"/>
                </a:solidFill>
              </a:rPr>
              <a:t>question.</a:t>
            </a:r>
            <a:endParaRPr lang="en-US" altLang="en-US" sz="2800" dirty="0">
              <a:solidFill>
                <a:schemeClr val="tx2"/>
              </a:solidFill>
            </a:endParaRPr>
          </a:p>
          <a:p>
            <a:pPr lvl="1">
              <a:lnSpc>
                <a:spcPct val="90000"/>
              </a:lnSpc>
              <a:buFont typeface="Wingdings" panose="05000000000000000000" pitchFamily="2" charset="2"/>
              <a:buChar char="§"/>
            </a:pPr>
            <a:r>
              <a:rPr lang="en-US" altLang="en-US" sz="2800" b="1" dirty="0">
                <a:solidFill>
                  <a:schemeClr val="tx2"/>
                </a:solidFill>
              </a:rPr>
              <a:t>Links</a:t>
            </a:r>
            <a:r>
              <a:rPr lang="en-US" altLang="en-US" sz="2800" dirty="0">
                <a:solidFill>
                  <a:schemeClr val="tx2"/>
                </a:solidFill>
              </a:rPr>
              <a:t>: P</a:t>
            </a:r>
            <a:r>
              <a:rPr lang="en-US" altLang="en-US" sz="2800" dirty="0" smtClean="0">
                <a:solidFill>
                  <a:schemeClr val="tx2"/>
                </a:solidFill>
              </a:rPr>
              <a:t>rovides access to </a:t>
            </a:r>
            <a:r>
              <a:rPr lang="en-US" altLang="en-US" sz="2800" dirty="0">
                <a:solidFill>
                  <a:schemeClr val="tx2"/>
                </a:solidFill>
              </a:rPr>
              <a:t>other potentially helpful </a:t>
            </a:r>
            <a:r>
              <a:rPr lang="en-US" altLang="en-US" sz="2800" dirty="0" smtClean="0">
                <a:solidFill>
                  <a:schemeClr val="tx2"/>
                </a:solidFill>
              </a:rPr>
              <a:t>information.</a:t>
            </a:r>
            <a:endParaRPr lang="en-US" altLang="en-US" sz="2800" dirty="0">
              <a:solidFill>
                <a:schemeClr val="tx2"/>
              </a:solidFill>
            </a:endParaRPr>
          </a:p>
        </p:txBody>
      </p:sp>
    </p:spTree>
    <p:extLst>
      <p:ext uri="{BB962C8B-B14F-4D97-AF65-F5344CB8AC3E}">
        <p14:creationId xmlns:p14="http://schemas.microsoft.com/office/powerpoint/2010/main" val="2913498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r>
              <a:rPr lang="en-US" altLang="en-US" dirty="0" smtClean="0"/>
              <a:t>Website Format</a:t>
            </a:r>
            <a:endParaRPr lang="en-US" dirty="0"/>
          </a:p>
        </p:txBody>
      </p:sp>
      <p:sp>
        <p:nvSpPr>
          <p:cNvPr id="8" name="Title 7"/>
          <p:cNvSpPr>
            <a:spLocks noGrp="1"/>
          </p:cNvSpPr>
          <p:nvPr>
            <p:ph type="title"/>
          </p:nvPr>
        </p:nvSpPr>
        <p:spPr>
          <a:xfrm>
            <a:off x="508001" y="389467"/>
            <a:ext cx="11164718" cy="736486"/>
          </a:xfrm>
        </p:spPr>
        <p:txBody>
          <a:bodyPr>
            <a:normAutofit/>
          </a:bodyPr>
          <a:lstStyle/>
          <a:p>
            <a:r>
              <a:rPr lang="en-US" sz="3600" b="1" dirty="0" smtClean="0"/>
              <a:t>Supplier Documents Page Example</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32</a:t>
            </a:fld>
            <a:endParaRPr lang="en-US" dirty="0" smtClean="0"/>
          </a:p>
        </p:txBody>
      </p:sp>
      <p:pic>
        <p:nvPicPr>
          <p:cNvPr id="5" name="Picture 4"/>
          <p:cNvPicPr>
            <a:picLocks noChangeAspect="1"/>
          </p:cNvPicPr>
          <p:nvPr/>
        </p:nvPicPr>
        <p:blipFill>
          <a:blip r:embed="rId2"/>
          <a:stretch>
            <a:fillRect/>
          </a:stretch>
        </p:blipFill>
        <p:spPr>
          <a:xfrm>
            <a:off x="643765" y="1458981"/>
            <a:ext cx="10546118" cy="4480560"/>
          </a:xfrm>
          <a:prstGeom prst="rect">
            <a:avLst/>
          </a:prstGeom>
        </p:spPr>
      </p:pic>
    </p:spTree>
    <p:extLst>
      <p:ext uri="{BB962C8B-B14F-4D97-AF65-F5344CB8AC3E}">
        <p14:creationId xmlns:p14="http://schemas.microsoft.com/office/powerpoint/2010/main" val="725924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16416" y="592667"/>
            <a:ext cx="7306784" cy="2153295"/>
          </a:xfrm>
        </p:spPr>
        <p:txBody>
          <a:bodyPr>
            <a:normAutofit fontScale="90000"/>
          </a:bodyPr>
          <a:lstStyle/>
          <a:p>
            <a:r>
              <a:rPr lang="en-US" dirty="0" smtClean="0"/>
              <a:t>Q&amp;A’s</a:t>
            </a:r>
            <a:br>
              <a:rPr lang="en-US" dirty="0" smtClean="0"/>
            </a:br>
            <a:r>
              <a:rPr lang="en-US" b="0" dirty="0" smtClean="0"/>
              <a:t>Responses to Questions Will Be Posted to the Procurement Website</a:t>
            </a:r>
            <a:endParaRPr lang="en-US" b="0" dirty="0"/>
          </a:p>
        </p:txBody>
      </p:sp>
      <p:sp>
        <p:nvSpPr>
          <p:cNvPr id="14" name="Text Placeholder 13"/>
          <p:cNvSpPr>
            <a:spLocks noGrp="1"/>
          </p:cNvSpPr>
          <p:nvPr>
            <p:ph type="body" sz="quarter" idx="21"/>
          </p:nvPr>
        </p:nvSpPr>
        <p:spPr/>
        <p:txBody>
          <a:bodyPr>
            <a:normAutofit/>
          </a:bodyPr>
          <a:lstStyle/>
          <a:p>
            <a:r>
              <a:rPr lang="en-US" sz="2400" cap="none" dirty="0" smtClean="0"/>
              <a:t>Please Direct All Questions To:</a:t>
            </a:r>
          </a:p>
          <a:p>
            <a:pPr>
              <a:spcBef>
                <a:spcPts val="1200"/>
              </a:spcBef>
            </a:pPr>
            <a:r>
              <a:rPr lang="en-US" cap="none" dirty="0" smtClean="0"/>
              <a:t> </a:t>
            </a:r>
            <a:r>
              <a:rPr lang="en-US" altLang="en-US" sz="2800" cap="none" dirty="0" smtClean="0">
                <a:hlinkClick r:id="rId2"/>
              </a:rPr>
              <a:t>pa-spaec-rfp-2021@brattle.com</a:t>
            </a:r>
            <a:endParaRPr lang="en-US" cap="none" dirty="0"/>
          </a:p>
        </p:txBody>
      </p:sp>
    </p:spTree>
    <p:extLst>
      <p:ext uri="{BB962C8B-B14F-4D97-AF65-F5344CB8AC3E}">
        <p14:creationId xmlns:p14="http://schemas.microsoft.com/office/powerpoint/2010/main" val="1345517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81101"/>
            <a:ext cx="10447867" cy="4995862"/>
          </a:xfrm>
        </p:spPr>
        <p:txBody>
          <a:bodyPr/>
          <a:lstStyle/>
          <a:p>
            <a:pPr marL="568325" lvl="1" indent="-457200">
              <a:buFont typeface="Arial" panose="020B0604020202020204" pitchFamily="34" charset="0"/>
              <a:buChar char="•"/>
            </a:pPr>
            <a:r>
              <a:rPr lang="en-US" altLang="en-US" sz="2800" b="1" dirty="0">
                <a:solidFill>
                  <a:schemeClr val="accent2"/>
                </a:solidFill>
              </a:rPr>
              <a:t>Procurement Overview</a:t>
            </a:r>
          </a:p>
          <a:p>
            <a:pPr marL="568325" lvl="1" indent="-457200">
              <a:buFont typeface="Arial" panose="020B0604020202020204" pitchFamily="34" charset="0"/>
              <a:buChar char="•"/>
            </a:pPr>
            <a:r>
              <a:rPr lang="en-US" altLang="en-US" sz="2800" b="1" dirty="0">
                <a:solidFill>
                  <a:schemeClr val="accent2"/>
                </a:solidFill>
              </a:rPr>
              <a:t>Product to Be Procured</a:t>
            </a:r>
          </a:p>
          <a:p>
            <a:pPr marL="568325" lvl="1" indent="-457200">
              <a:buFont typeface="Arial" panose="020B0604020202020204" pitchFamily="34" charset="0"/>
              <a:buChar char="•"/>
            </a:pPr>
            <a:r>
              <a:rPr lang="en-US" altLang="en-US" sz="2800" b="1" dirty="0">
                <a:solidFill>
                  <a:schemeClr val="accent2"/>
                </a:solidFill>
              </a:rPr>
              <a:t>Bidder Qualification and Bid Submission</a:t>
            </a:r>
          </a:p>
          <a:p>
            <a:pPr marL="568325" lvl="1" indent="-457200">
              <a:buFont typeface="Arial" panose="020B0604020202020204" pitchFamily="34" charset="0"/>
              <a:buChar char="•"/>
            </a:pPr>
            <a:r>
              <a:rPr lang="en-US" altLang="en-US" sz="2800" b="1" dirty="0">
                <a:solidFill>
                  <a:schemeClr val="accent2"/>
                </a:solidFill>
              </a:rPr>
              <a:t>Bid Evaluation</a:t>
            </a:r>
          </a:p>
          <a:p>
            <a:pPr marL="568325" lvl="1" indent="-457200">
              <a:buFont typeface="Arial" panose="020B0604020202020204" pitchFamily="34" charset="0"/>
              <a:buChar char="•"/>
            </a:pPr>
            <a:r>
              <a:rPr lang="en-US" altLang="en-US" sz="2800" b="1" dirty="0">
                <a:solidFill>
                  <a:schemeClr val="accent2"/>
                </a:solidFill>
              </a:rPr>
              <a:t>Post-Bidding Process</a:t>
            </a:r>
          </a:p>
          <a:p>
            <a:pPr marL="568325" lvl="1" indent="-457200">
              <a:buFont typeface="Arial" panose="020B0604020202020204" pitchFamily="34" charset="0"/>
              <a:buChar char="•"/>
            </a:pPr>
            <a:r>
              <a:rPr lang="en-US" altLang="en-US" sz="2800" b="1" dirty="0">
                <a:solidFill>
                  <a:schemeClr val="accent2"/>
                </a:solidFill>
              </a:rPr>
              <a:t>Purchase and Sale Agreement</a:t>
            </a:r>
          </a:p>
          <a:p>
            <a:pPr marL="568325" lvl="1" indent="-457200">
              <a:buFont typeface="Arial" panose="020B0604020202020204" pitchFamily="34" charset="0"/>
              <a:buChar char="•"/>
            </a:pPr>
            <a:r>
              <a:rPr lang="en-US" altLang="en-US" sz="2800" b="1" dirty="0">
                <a:solidFill>
                  <a:schemeClr val="accent2"/>
                </a:solidFill>
              </a:rPr>
              <a:t>Credit Provisions</a:t>
            </a:r>
          </a:p>
          <a:p>
            <a:pPr marL="568325" lvl="1" indent="-457200">
              <a:buFont typeface="Arial" panose="020B0604020202020204" pitchFamily="34" charset="0"/>
              <a:buChar char="•"/>
            </a:pPr>
            <a:r>
              <a:rPr lang="en-US" altLang="en-US" sz="2800" b="1" dirty="0">
                <a:solidFill>
                  <a:schemeClr val="accent2"/>
                </a:solidFill>
              </a:rPr>
              <a:t>Website Format</a:t>
            </a:r>
          </a:p>
          <a:p>
            <a:pPr marL="568325" lvl="1" indent="-457200">
              <a:buFont typeface="Arial" panose="020B0604020202020204" pitchFamily="34" charset="0"/>
              <a:buChar char="•"/>
            </a:pPr>
            <a:r>
              <a:rPr lang="en-US" altLang="en-US" sz="2800" b="1" dirty="0">
                <a:solidFill>
                  <a:schemeClr val="accent2"/>
                </a:solidFill>
              </a:rPr>
              <a:t>Conclusion</a:t>
            </a:r>
          </a:p>
        </p:txBody>
      </p:sp>
      <p:sp>
        <p:nvSpPr>
          <p:cNvPr id="4" name="Text Placeholder 3"/>
          <p:cNvSpPr>
            <a:spLocks noGrp="1"/>
          </p:cNvSpPr>
          <p:nvPr>
            <p:ph type="body" sz="quarter" idx="19"/>
          </p:nvPr>
        </p:nvSpPr>
        <p:spPr/>
        <p:txBody>
          <a:bodyPr/>
          <a:lstStyle/>
          <a:p>
            <a:r>
              <a:rPr lang="en-US" altLang="en-US" dirty="0"/>
              <a:t>Bidder Information Session</a:t>
            </a:r>
            <a:endParaRPr lang="en-US" dirty="0"/>
          </a:p>
        </p:txBody>
      </p:sp>
      <p:sp>
        <p:nvSpPr>
          <p:cNvPr id="8" name="Title 7"/>
          <p:cNvSpPr>
            <a:spLocks noGrp="1"/>
          </p:cNvSpPr>
          <p:nvPr>
            <p:ph type="title"/>
          </p:nvPr>
        </p:nvSpPr>
        <p:spPr>
          <a:xfrm>
            <a:off x="550429" y="59362"/>
            <a:ext cx="9831821" cy="1181100"/>
          </a:xfrm>
        </p:spPr>
        <p:txBody>
          <a:bodyPr>
            <a:normAutofit/>
          </a:bodyPr>
          <a:lstStyle/>
          <a:p>
            <a:r>
              <a:rPr lang="en-US" altLang="en-US" sz="2800" b="1" dirty="0"/>
              <a:t>Solar Photovoltaic Alternative Energy Credits (“SPAECs”) Request for Proposals (“RFP”) Process</a:t>
            </a:r>
            <a:endParaRPr lang="en-US" sz="2800" b="1" dirty="0"/>
          </a:p>
        </p:txBody>
      </p:sp>
      <p:sp>
        <p:nvSpPr>
          <p:cNvPr id="2" name="Footer Placeholder 1"/>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3</a:t>
            </a:fld>
            <a:endParaRPr lang="en-US" dirty="0" smtClean="0"/>
          </a:p>
        </p:txBody>
      </p:sp>
    </p:spTree>
    <p:extLst>
      <p:ext uri="{BB962C8B-B14F-4D97-AF65-F5344CB8AC3E}">
        <p14:creationId xmlns:p14="http://schemas.microsoft.com/office/powerpoint/2010/main" val="75258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7999" y="1181101"/>
            <a:ext cx="10447867" cy="4995862"/>
          </a:xfrm>
        </p:spPr>
        <p:txBody>
          <a:bodyPr/>
          <a:lstStyle/>
          <a:p>
            <a:pPr marL="454025" lvl="1" indent="-342900" algn="just">
              <a:lnSpc>
                <a:spcPct val="90000"/>
              </a:lnSpc>
              <a:spcAft>
                <a:spcPts val="600"/>
              </a:spcAft>
              <a:buFont typeface="Wingdings" panose="05000000000000000000" pitchFamily="2" charset="2"/>
              <a:buChar char="§"/>
            </a:pPr>
            <a:r>
              <a:rPr lang="en-US" altLang="en-US" sz="2400" b="1" dirty="0" smtClean="0">
                <a:solidFill>
                  <a:schemeClr val="tx2"/>
                </a:solidFill>
              </a:rPr>
              <a:t>  The RFP process is a “sealed bid,” pay-as-bid procurement.</a:t>
            </a:r>
          </a:p>
          <a:p>
            <a:pPr marL="576263" lvl="1" indent="-465138" algn="just">
              <a:lnSpc>
                <a:spcPct val="90000"/>
              </a:lnSpc>
              <a:spcAft>
                <a:spcPts val="600"/>
              </a:spcAft>
              <a:buFont typeface="Wingdings" panose="05000000000000000000" pitchFamily="2" charset="2"/>
              <a:buChar char="§"/>
            </a:pPr>
            <a:r>
              <a:rPr lang="en-US" altLang="en-US" sz="2400" b="1" dirty="0" smtClean="0">
                <a:solidFill>
                  <a:schemeClr val="tx2"/>
                </a:solidFill>
              </a:rPr>
              <a:t>The product being procured are tranches of SPAECs, where a tranche is a commitment to supply 500 SPAECs annually for 2 years. </a:t>
            </a:r>
          </a:p>
          <a:p>
            <a:pPr marL="627062" lvl="3" indent="0" algn="just">
              <a:lnSpc>
                <a:spcPct val="90000"/>
              </a:lnSpc>
              <a:spcBef>
                <a:spcPts val="600"/>
              </a:spcBef>
              <a:spcAft>
                <a:spcPts val="600"/>
              </a:spcAft>
              <a:buNone/>
            </a:pPr>
            <a:r>
              <a:rPr lang="en-US" altLang="en-US" sz="2400" i="1" dirty="0" smtClean="0">
                <a:solidFill>
                  <a:schemeClr val="tx2"/>
                </a:solidFill>
              </a:rPr>
              <a:t>    A </a:t>
            </a:r>
            <a:r>
              <a:rPr lang="en-US" altLang="en-US" sz="2400" b="1" i="1" dirty="0" smtClean="0">
                <a:solidFill>
                  <a:schemeClr val="tx2"/>
                </a:solidFill>
              </a:rPr>
              <a:t>SPAEC</a:t>
            </a:r>
            <a:r>
              <a:rPr lang="en-US" altLang="en-US" sz="2400" i="1" dirty="0" smtClean="0">
                <a:solidFill>
                  <a:schemeClr val="tx2"/>
                </a:solidFill>
              </a:rPr>
              <a:t> </a:t>
            </a:r>
            <a:r>
              <a:rPr lang="en-US" altLang="en-US" sz="2400" i="1" dirty="0">
                <a:solidFill>
                  <a:schemeClr val="tx2"/>
                </a:solidFill>
              </a:rPr>
              <a:t>is the tradable certificate that represents one MWh of </a:t>
            </a:r>
            <a:r>
              <a:rPr lang="en-US" altLang="en-US" sz="2400" i="1" dirty="0" smtClean="0">
                <a:solidFill>
                  <a:schemeClr val="tx2"/>
                </a:solidFill>
              </a:rPr>
              <a:t>electricity	     	generated </a:t>
            </a:r>
            <a:r>
              <a:rPr lang="en-US" altLang="en-US" sz="2400" i="1" dirty="0">
                <a:solidFill>
                  <a:schemeClr val="tx2"/>
                </a:solidFill>
              </a:rPr>
              <a:t>from a qualifying solar photovoltaic resource</a:t>
            </a:r>
            <a:r>
              <a:rPr lang="en-US" altLang="en-US" sz="2400" i="1" dirty="0" smtClean="0">
                <a:solidFill>
                  <a:schemeClr val="tx2"/>
                </a:solidFill>
              </a:rPr>
              <a:t>.</a:t>
            </a:r>
            <a:endParaRPr lang="en-US" altLang="en-US" sz="2400" i="1" dirty="0">
              <a:solidFill>
                <a:schemeClr val="tx2"/>
              </a:solidFill>
            </a:endParaRPr>
          </a:p>
          <a:p>
            <a:pPr marL="576263" lvl="1" indent="-465138" algn="just">
              <a:lnSpc>
                <a:spcPct val="90000"/>
              </a:lnSpc>
              <a:spcAft>
                <a:spcPts val="600"/>
              </a:spcAft>
              <a:buFont typeface="Wingdings" panose="05000000000000000000" pitchFamily="2" charset="2"/>
              <a:buChar char="§"/>
            </a:pPr>
            <a:r>
              <a:rPr lang="en-US" altLang="en-US" sz="2400" b="1" dirty="0" smtClean="0">
                <a:solidFill>
                  <a:schemeClr val="tx2"/>
                </a:solidFill>
              </a:rPr>
              <a:t>In total, 274 </a:t>
            </a:r>
            <a:r>
              <a:rPr lang="en-US" altLang="en-US" sz="2400" b="1" dirty="0">
                <a:solidFill>
                  <a:schemeClr val="tx2"/>
                </a:solidFill>
              </a:rPr>
              <a:t>tranches are being procured, which represents a total purchase of </a:t>
            </a:r>
            <a:r>
              <a:rPr lang="en-US" altLang="en-US" sz="2400" b="1" dirty="0" smtClean="0">
                <a:solidFill>
                  <a:schemeClr val="tx2"/>
                </a:solidFill>
              </a:rPr>
              <a:t>137,000 </a:t>
            </a:r>
            <a:r>
              <a:rPr lang="en-US" altLang="en-US" sz="2400" b="1" dirty="0">
                <a:solidFill>
                  <a:schemeClr val="tx2"/>
                </a:solidFill>
              </a:rPr>
              <a:t>SPAECs </a:t>
            </a:r>
            <a:r>
              <a:rPr lang="en-US" altLang="en-US" sz="2400" b="1" dirty="0" smtClean="0">
                <a:solidFill>
                  <a:schemeClr val="tx2"/>
                </a:solidFill>
              </a:rPr>
              <a:t>per </a:t>
            </a:r>
            <a:r>
              <a:rPr lang="en-US" altLang="en-US" sz="2400" b="1" dirty="0">
                <a:solidFill>
                  <a:schemeClr val="tx2"/>
                </a:solidFill>
              </a:rPr>
              <a:t>Reporting Year for all </a:t>
            </a:r>
            <a:r>
              <a:rPr lang="en-US" altLang="en-US" sz="2400" b="1" dirty="0" smtClean="0">
                <a:solidFill>
                  <a:schemeClr val="tx2"/>
                </a:solidFill>
              </a:rPr>
              <a:t>Companies.</a:t>
            </a:r>
            <a:endParaRPr lang="en-US" altLang="en-US" sz="2400" b="1" dirty="0">
              <a:solidFill>
                <a:schemeClr val="tx2"/>
              </a:solidFill>
            </a:endParaRPr>
          </a:p>
          <a:p>
            <a:pPr marL="576263" lvl="1" indent="-465138">
              <a:lnSpc>
                <a:spcPct val="90000"/>
              </a:lnSpc>
              <a:spcAft>
                <a:spcPts val="600"/>
              </a:spcAft>
              <a:buFont typeface="Wingdings" panose="05000000000000000000" pitchFamily="2" charset="2"/>
              <a:buChar char="§"/>
            </a:pPr>
            <a:r>
              <a:rPr lang="en-US" altLang="en-US" sz="2400" b="1" dirty="0" smtClean="0">
                <a:solidFill>
                  <a:schemeClr val="tx2"/>
                </a:solidFill>
              </a:rPr>
              <a:t>The </a:t>
            </a:r>
            <a:r>
              <a:rPr lang="en-US" altLang="en-US" sz="2400" b="1" dirty="0">
                <a:solidFill>
                  <a:schemeClr val="tx2"/>
                </a:solidFill>
              </a:rPr>
              <a:t>delivery period is June 1, 2021 to May 31, </a:t>
            </a:r>
            <a:r>
              <a:rPr lang="en-US" altLang="en-US" sz="2400" b="1" dirty="0" smtClean="0">
                <a:solidFill>
                  <a:schemeClr val="tx2"/>
                </a:solidFill>
              </a:rPr>
              <a:t>2023 </a:t>
            </a:r>
            <a:r>
              <a:rPr lang="en-US" altLang="en-US" sz="2400" b="1" dirty="0">
                <a:solidFill>
                  <a:schemeClr val="tx2"/>
                </a:solidFill>
              </a:rPr>
              <a:t>(Reporting Years 2022 and 2023</a:t>
            </a:r>
            <a:r>
              <a:rPr lang="en-US" altLang="en-US" sz="2400" b="1" dirty="0" smtClean="0">
                <a:solidFill>
                  <a:schemeClr val="tx2"/>
                </a:solidFill>
              </a:rPr>
              <a:t>).</a:t>
            </a:r>
            <a:endParaRPr lang="en-US" altLang="en-US" sz="2400" b="1" dirty="0">
              <a:solidFill>
                <a:schemeClr val="tx2"/>
              </a:solidFill>
            </a:endParaRPr>
          </a:p>
          <a:p>
            <a:pPr marL="576263" lvl="1" indent="-465138" algn="just">
              <a:lnSpc>
                <a:spcPct val="90000"/>
              </a:lnSpc>
              <a:spcAft>
                <a:spcPts val="600"/>
              </a:spcAft>
              <a:buFont typeface="Wingdings" panose="05000000000000000000" pitchFamily="2" charset="2"/>
              <a:buChar char="§"/>
            </a:pPr>
            <a:r>
              <a:rPr lang="en-US" altLang="en-US" sz="2400" b="1" dirty="0">
                <a:solidFill>
                  <a:schemeClr val="tx2"/>
                </a:solidFill>
              </a:rPr>
              <a:t>The Brattle Group is the Independent Evaluator (“IE”) for the RFP </a:t>
            </a:r>
            <a:r>
              <a:rPr lang="en-US" altLang="en-US" sz="2400" b="1" dirty="0" smtClean="0">
                <a:solidFill>
                  <a:schemeClr val="tx2"/>
                </a:solidFill>
              </a:rPr>
              <a:t>process.</a:t>
            </a:r>
            <a:endParaRPr lang="en-US" altLang="en-US" sz="2400" b="1" dirty="0">
              <a:solidFill>
                <a:schemeClr val="tx2"/>
              </a:solidFill>
            </a:endParaRPr>
          </a:p>
        </p:txBody>
      </p:sp>
      <p:sp>
        <p:nvSpPr>
          <p:cNvPr id="4" name="Text Placeholder 3"/>
          <p:cNvSpPr>
            <a:spLocks noGrp="1"/>
          </p:cNvSpPr>
          <p:nvPr>
            <p:ph type="body" sz="quarter" idx="19"/>
          </p:nvPr>
        </p:nvSpPr>
        <p:spPr/>
        <p:txBody>
          <a:bodyPr/>
          <a:lstStyle/>
          <a:p>
            <a:r>
              <a:rPr lang="en-US" altLang="en-US" dirty="0" smtClean="0"/>
              <a:t>Procurement Overview</a:t>
            </a:r>
            <a:endParaRPr lang="en-US" dirty="0"/>
          </a:p>
        </p:txBody>
      </p:sp>
      <p:sp>
        <p:nvSpPr>
          <p:cNvPr id="8" name="Title 7"/>
          <p:cNvSpPr>
            <a:spLocks noGrp="1"/>
          </p:cNvSpPr>
          <p:nvPr>
            <p:ph type="title"/>
          </p:nvPr>
        </p:nvSpPr>
        <p:spPr>
          <a:xfrm>
            <a:off x="508000" y="-105947"/>
            <a:ext cx="11164718" cy="1181100"/>
          </a:xfrm>
        </p:spPr>
        <p:txBody>
          <a:bodyPr>
            <a:normAutofit/>
          </a:bodyPr>
          <a:lstStyle/>
          <a:p>
            <a:r>
              <a:rPr lang="en-US" altLang="en-US" sz="3600" b="1" dirty="0" smtClean="0"/>
              <a:t>Procurement Process</a:t>
            </a:r>
            <a:endParaRPr lang="en-US" sz="3600" b="1" dirty="0"/>
          </a:p>
        </p:txBody>
      </p:sp>
      <p:sp>
        <p:nvSpPr>
          <p:cNvPr id="2" name="Footer Placeholder 1"/>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4</a:t>
            </a:fld>
            <a:endParaRPr lang="en-US" dirty="0" smtClean="0"/>
          </a:p>
        </p:txBody>
      </p:sp>
    </p:spTree>
    <p:extLst>
      <p:ext uri="{BB962C8B-B14F-4D97-AF65-F5344CB8AC3E}">
        <p14:creationId xmlns:p14="http://schemas.microsoft.com/office/powerpoint/2010/main" val="127497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r>
              <a:rPr lang="en-US" altLang="en-US" dirty="0" smtClean="0"/>
              <a:t>Procurement Overview</a:t>
            </a:r>
            <a:endParaRPr lang="en-US" dirty="0"/>
          </a:p>
        </p:txBody>
      </p:sp>
      <p:sp>
        <p:nvSpPr>
          <p:cNvPr id="8" name="Title 7"/>
          <p:cNvSpPr>
            <a:spLocks noGrp="1"/>
          </p:cNvSpPr>
          <p:nvPr>
            <p:ph type="title"/>
          </p:nvPr>
        </p:nvSpPr>
        <p:spPr>
          <a:xfrm>
            <a:off x="508000" y="-105947"/>
            <a:ext cx="11164718" cy="1181100"/>
          </a:xfrm>
        </p:spPr>
        <p:txBody>
          <a:bodyPr>
            <a:normAutofit/>
          </a:bodyPr>
          <a:lstStyle/>
          <a:p>
            <a:r>
              <a:rPr lang="en-US" altLang="en-US" sz="3600" b="1" dirty="0" smtClean="0"/>
              <a:t>Timetable for Procurement</a:t>
            </a:r>
            <a:endParaRPr lang="en-US" sz="3600" b="1" dirty="0"/>
          </a:p>
        </p:txBody>
      </p:sp>
      <p:sp>
        <p:nvSpPr>
          <p:cNvPr id="2" name="Footer Placeholder 1"/>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5</a:t>
            </a:fld>
            <a:endParaRPr lang="en-US" dirty="0" smtClean="0"/>
          </a:p>
        </p:txBody>
      </p:sp>
      <p:sp>
        <p:nvSpPr>
          <p:cNvPr id="5" name="Text Placeholder 4"/>
          <p:cNvSpPr>
            <a:spLocks noGrp="1"/>
          </p:cNvSpPr>
          <p:nvPr>
            <p:ph type="body" sz="quarter" idx="16"/>
          </p:nvPr>
        </p:nvSpPr>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17811324"/>
              </p:ext>
            </p:extLst>
          </p:nvPr>
        </p:nvGraphicFramePr>
        <p:xfrm>
          <a:off x="736600" y="1847852"/>
          <a:ext cx="10430933" cy="4145397"/>
        </p:xfrm>
        <a:graphic>
          <a:graphicData uri="http://schemas.openxmlformats.org/drawingml/2006/table">
            <a:tbl>
              <a:tblPr/>
              <a:tblGrid>
                <a:gridCol w="7871956">
                  <a:extLst>
                    <a:ext uri="{9D8B030D-6E8A-4147-A177-3AD203B41FA5}">
                      <a16:colId xmlns:a16="http://schemas.microsoft.com/office/drawing/2014/main" val="957847029"/>
                    </a:ext>
                  </a:extLst>
                </a:gridCol>
                <a:gridCol w="2558977">
                  <a:extLst>
                    <a:ext uri="{9D8B030D-6E8A-4147-A177-3AD203B41FA5}">
                      <a16:colId xmlns:a16="http://schemas.microsoft.com/office/drawing/2014/main" val="2028705658"/>
                    </a:ext>
                  </a:extLst>
                </a:gridCol>
              </a:tblGrid>
              <a:tr h="586849">
                <a:tc>
                  <a:txBody>
                    <a:bodyPr/>
                    <a:lstStyle/>
                    <a:p>
                      <a:pPr marL="290513" marR="0" lvl="0" indent="-290513" algn="l"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bg1"/>
                          </a:solidFill>
                          <a:effectLst/>
                          <a:latin typeface="Arial" charset="0"/>
                          <a:ea typeface="Times New Roman" pitchFamily="18" charset="0"/>
                          <a:cs typeface="Tahoma" pitchFamily="34" charset="0"/>
                        </a:rPr>
                        <a:t>Event</a:t>
                      </a:r>
                      <a:endParaRPr kumimoji="0" lang="en-US" altLang="ja-JP" sz="2000" b="0" i="0" u="none" strike="noStrike" cap="none" normalizeH="0" baseline="0" dirty="0" smtClean="0">
                        <a:ln>
                          <a:noFill/>
                        </a:ln>
                        <a:solidFill>
                          <a:schemeClr val="bg1"/>
                        </a:solidFill>
                        <a:effectLst/>
                        <a:latin typeface="Arial" charset="0"/>
                        <a:ea typeface="Times New Roman" pitchFamily="18" charset="0"/>
                        <a:cs typeface="Tahoma" pitchFamily="34"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290513" marR="0" lvl="0" indent="-290513" algn="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bg1"/>
                          </a:solidFill>
                          <a:effectLst/>
                          <a:latin typeface="Arial" charset="0"/>
                          <a:ea typeface="Times New Roman" pitchFamily="18" charset="0"/>
                          <a:cs typeface="Tahoma" pitchFamily="34" charset="0"/>
                        </a:rPr>
                        <a:t>Date</a:t>
                      </a:r>
                      <a:endParaRPr kumimoji="0" lang="en-US" altLang="ja-JP" sz="2000" b="0" i="0" u="none" strike="noStrike" cap="none" normalizeH="0" baseline="0" dirty="0" smtClean="0">
                        <a:ln>
                          <a:noFill/>
                        </a:ln>
                        <a:solidFill>
                          <a:schemeClr val="bg1"/>
                        </a:solidFill>
                        <a:effectLst/>
                        <a:latin typeface="Arial" charset="0"/>
                        <a:ea typeface="Times New Roman" pitchFamily="18" charset="0"/>
                        <a:cs typeface="Tahoma" pitchFamily="34" charset="0"/>
                      </a:endParaRP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val="2494233370"/>
                  </a:ext>
                </a:extLst>
              </a:tr>
              <a:tr h="547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kern="1200" cap="none" normalizeH="0" baseline="0" dirty="0" smtClean="0">
                          <a:ln>
                            <a:noFill/>
                          </a:ln>
                          <a:solidFill>
                            <a:schemeClr val="tx1"/>
                          </a:solidFill>
                          <a:effectLst/>
                          <a:latin typeface="+mn-lt"/>
                          <a:ea typeface="Times New Roman" pitchFamily="18" charset="0"/>
                          <a:cs typeface="Tahoma" pitchFamily="34" charset="0"/>
                        </a:rPr>
                        <a:t>Part 1 Date (Bidders submit Part 1 Proposals)</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90513" marR="0" lvl="0" indent="-290513" algn="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tx1"/>
                          </a:solidFill>
                          <a:effectLst/>
                          <a:latin typeface="+mn-lt"/>
                          <a:ea typeface="Times New Roman" pitchFamily="18" charset="0"/>
                          <a:cs typeface="Tahoma" pitchFamily="34" charset="0"/>
                        </a:rPr>
                        <a:t>February 9, 2021</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2026477"/>
                  </a:ext>
                </a:extLst>
              </a:tr>
              <a:tr h="5418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kern="1200" cap="none" normalizeH="0" baseline="0" dirty="0" smtClean="0">
                          <a:ln>
                            <a:noFill/>
                          </a:ln>
                          <a:solidFill>
                            <a:schemeClr val="tx1"/>
                          </a:solidFill>
                          <a:effectLst/>
                          <a:latin typeface="+mn-lt"/>
                          <a:ea typeface="Times New Roman" pitchFamily="18" charset="0"/>
                          <a:cs typeface="Tahoma" pitchFamily="34" charset="0"/>
                        </a:rPr>
                        <a:t>Bidders are notified of qualification status for submission of Part 2 Proposals</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90513" marR="0" lvl="0" indent="-290513" algn="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tx1"/>
                          </a:solidFill>
                          <a:effectLst/>
                          <a:latin typeface="+mn-lt"/>
                          <a:ea typeface="Times New Roman" pitchFamily="18" charset="0"/>
                          <a:cs typeface="Tahoma" pitchFamily="34" charset="0"/>
                        </a:rPr>
                        <a:t>February 17, 2021</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556944400"/>
                  </a:ext>
                </a:extLst>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kern="1200" cap="none" normalizeH="0" baseline="0" dirty="0" smtClean="0">
                          <a:ln>
                            <a:noFill/>
                          </a:ln>
                          <a:solidFill>
                            <a:schemeClr val="tx1"/>
                          </a:solidFill>
                          <a:effectLst/>
                          <a:latin typeface="+mn-lt"/>
                          <a:ea typeface="Times New Roman" pitchFamily="18" charset="0"/>
                          <a:cs typeface="Tahoma" pitchFamily="34" charset="0"/>
                        </a:rPr>
                        <a:t>Part 2 Date (Bidders submit Part 2 Proposals including Bid and Pre-Bid Security) </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90513" marR="0" lvl="0" indent="-290513" algn="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tx1"/>
                          </a:solidFill>
                          <a:effectLst/>
                          <a:latin typeface="+mn-lt"/>
                          <a:ea typeface="Times New Roman" pitchFamily="18" charset="0"/>
                          <a:cs typeface="Tahoma" pitchFamily="34" charset="0"/>
                        </a:rPr>
                        <a:t>March 3, 2021</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268517125"/>
                  </a:ext>
                </a:extLst>
              </a:tr>
              <a:tr h="474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kern="1200" cap="none" normalizeH="0" baseline="0" dirty="0" smtClean="0">
                          <a:ln>
                            <a:noFill/>
                          </a:ln>
                          <a:solidFill>
                            <a:schemeClr val="tx1"/>
                          </a:solidFill>
                          <a:effectLst/>
                          <a:latin typeface="+mn-lt"/>
                          <a:ea typeface="Times New Roman" pitchFamily="18" charset="0"/>
                          <a:cs typeface="Tahoma" pitchFamily="34" charset="0"/>
                        </a:rPr>
                        <a:t>Independent Evaluator submits report to Commission</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90513" marR="0" lvl="0" indent="-290513" algn="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tx1"/>
                          </a:solidFill>
                          <a:effectLst/>
                          <a:latin typeface="+mn-lt"/>
                          <a:ea typeface="Times New Roman" pitchFamily="18" charset="0"/>
                          <a:cs typeface="Tahoma" pitchFamily="34" charset="0"/>
                        </a:rPr>
                        <a:t>March 5, 2021</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846842545"/>
                  </a:ext>
                </a:extLst>
              </a:tr>
              <a:tr h="547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kern="1200" cap="none" normalizeH="0" baseline="0" dirty="0" smtClean="0">
                          <a:ln>
                            <a:noFill/>
                          </a:ln>
                          <a:solidFill>
                            <a:schemeClr val="tx1"/>
                          </a:solidFill>
                          <a:effectLst/>
                          <a:latin typeface="+mn-lt"/>
                          <a:ea typeface="Times New Roman" pitchFamily="18" charset="0"/>
                          <a:cs typeface="Tahoma" pitchFamily="34" charset="0"/>
                        </a:rPr>
                        <a:t>Commission makes decision on results of RFP</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90513" marR="0" lvl="0" indent="-290513" algn="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tx1"/>
                          </a:solidFill>
                          <a:effectLst/>
                          <a:latin typeface="+mn-lt"/>
                          <a:ea typeface="Times New Roman" pitchFamily="18" charset="0"/>
                          <a:cs typeface="Tahoma" pitchFamily="34" charset="0"/>
                        </a:rPr>
                        <a:t>March 10, 2021</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819516505"/>
                  </a:ext>
                </a:extLst>
              </a:tr>
              <a:tr h="5868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chemeClr val="tx1"/>
                          </a:solidFill>
                          <a:effectLst/>
                          <a:latin typeface="+mn-lt"/>
                          <a:ea typeface="Times New Roman" pitchFamily="18" charset="0"/>
                          <a:cs typeface="Tahoma" pitchFamily="34" charset="0"/>
                        </a:rPr>
                        <a:t>Winning Bidders execute the SPAEC Purchase and Sale Agreement</a:t>
                      </a:r>
                    </a:p>
                  </a:txBody>
                  <a:tcPr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90513" marR="0" lvl="0" indent="-290513" algn="r"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tx1"/>
                          </a:solidFill>
                          <a:effectLst/>
                          <a:latin typeface="+mn-lt"/>
                          <a:ea typeface="Times New Roman" pitchFamily="18" charset="0"/>
                          <a:cs typeface="Tahoma" pitchFamily="34" charset="0"/>
                        </a:rPr>
                        <a:t>March 15, 2021</a:t>
                      </a: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80067606"/>
                  </a:ext>
                </a:extLst>
              </a:tr>
            </a:tbl>
          </a:graphicData>
        </a:graphic>
      </p:graphicFrame>
    </p:spTree>
    <p:extLst>
      <p:ext uri="{BB962C8B-B14F-4D97-AF65-F5344CB8AC3E}">
        <p14:creationId xmlns:p14="http://schemas.microsoft.com/office/powerpoint/2010/main" val="210633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7999" y="1181101"/>
            <a:ext cx="10447867" cy="4995862"/>
          </a:xfrm>
        </p:spPr>
        <p:txBody>
          <a:bodyPr/>
          <a:lstStyle/>
          <a:p>
            <a:pPr marL="111125" lvl="1" indent="0" algn="just">
              <a:lnSpc>
                <a:spcPct val="90000"/>
              </a:lnSpc>
              <a:spcAft>
                <a:spcPts val="600"/>
              </a:spcAft>
              <a:buNone/>
            </a:pPr>
            <a:r>
              <a:rPr lang="en-US" altLang="en-US" sz="3200" b="1" dirty="0" smtClean="0">
                <a:solidFill>
                  <a:schemeClr val="tx2"/>
                </a:solidFill>
              </a:rPr>
              <a:t>Bidders </a:t>
            </a:r>
            <a:r>
              <a:rPr lang="en-US" altLang="en-US" sz="3200" b="1" dirty="0">
                <a:solidFill>
                  <a:schemeClr val="tx2"/>
                </a:solidFill>
              </a:rPr>
              <a:t>in the RFP process </a:t>
            </a:r>
            <a:r>
              <a:rPr lang="en-US" altLang="en-US" sz="3200" b="1" dirty="0" smtClean="0">
                <a:solidFill>
                  <a:schemeClr val="tx2"/>
                </a:solidFill>
              </a:rPr>
              <a:t>undertake a </a:t>
            </a:r>
            <a:r>
              <a:rPr lang="en-US" altLang="en-US" sz="3200" b="1" dirty="0">
                <a:solidFill>
                  <a:schemeClr val="tx2"/>
                </a:solidFill>
              </a:rPr>
              <a:t>two-part application process that includes</a:t>
            </a:r>
            <a:r>
              <a:rPr lang="en-US" altLang="en-US" sz="3200" b="1" dirty="0" smtClean="0">
                <a:solidFill>
                  <a:schemeClr val="tx2"/>
                </a:solidFill>
              </a:rPr>
              <a:t>:</a:t>
            </a:r>
            <a:endParaRPr lang="en-US" altLang="en-US" sz="3600" b="1" dirty="0">
              <a:solidFill>
                <a:schemeClr val="tx2"/>
              </a:solidFill>
            </a:endParaRPr>
          </a:p>
          <a:p>
            <a:pPr marL="1201738" lvl="3" indent="-569913" algn="just">
              <a:lnSpc>
                <a:spcPct val="150000"/>
              </a:lnSpc>
            </a:pPr>
            <a:r>
              <a:rPr lang="en-US" altLang="en-US" sz="2800" dirty="0" smtClean="0">
                <a:solidFill>
                  <a:schemeClr val="tx2"/>
                </a:solidFill>
              </a:rPr>
              <a:t>Submission of qualifying application;</a:t>
            </a:r>
          </a:p>
          <a:p>
            <a:pPr marL="1201738" lvl="3" indent="-569913" algn="just">
              <a:lnSpc>
                <a:spcPct val="150000"/>
              </a:lnSpc>
            </a:pPr>
            <a:r>
              <a:rPr lang="en-US" altLang="en-US" sz="2800" dirty="0" smtClean="0">
                <a:solidFill>
                  <a:schemeClr val="tx2"/>
                </a:solidFill>
              </a:rPr>
              <a:t>Submission </a:t>
            </a:r>
            <a:r>
              <a:rPr lang="en-US" altLang="en-US" sz="2800" dirty="0">
                <a:solidFill>
                  <a:schemeClr val="tx2"/>
                </a:solidFill>
              </a:rPr>
              <a:t>of bids, along with pre-bid security (in the </a:t>
            </a:r>
            <a:r>
              <a:rPr lang="en-US" altLang="en-US" sz="2800" dirty="0" smtClean="0">
                <a:solidFill>
                  <a:schemeClr val="tx2"/>
                </a:solidFill>
              </a:rPr>
              <a:t>form </a:t>
            </a:r>
            <a:r>
              <a:rPr lang="en-US" altLang="en-US" sz="2800" dirty="0">
                <a:solidFill>
                  <a:schemeClr val="tx2"/>
                </a:solidFill>
              </a:rPr>
              <a:t>of </a:t>
            </a:r>
            <a:r>
              <a:rPr lang="en-US" altLang="en-US" sz="2800" dirty="0" smtClean="0">
                <a:solidFill>
                  <a:schemeClr val="tx2"/>
                </a:solidFill>
              </a:rPr>
              <a:t>cash or a </a:t>
            </a:r>
            <a:r>
              <a:rPr lang="en-US" altLang="en-US" sz="2800" dirty="0">
                <a:solidFill>
                  <a:schemeClr val="tx2"/>
                </a:solidFill>
              </a:rPr>
              <a:t>letter of </a:t>
            </a:r>
            <a:r>
              <a:rPr lang="en-US" altLang="en-US" sz="2800" dirty="0" smtClean="0">
                <a:solidFill>
                  <a:schemeClr val="tx2"/>
                </a:solidFill>
              </a:rPr>
              <a:t>credit).</a:t>
            </a:r>
            <a:endParaRPr lang="en-US" altLang="en-US" sz="2800" dirty="0">
              <a:solidFill>
                <a:schemeClr val="tx2"/>
              </a:solidFill>
            </a:endParaRPr>
          </a:p>
          <a:p>
            <a:pPr marL="576263" lvl="1" indent="-465138" algn="just">
              <a:lnSpc>
                <a:spcPct val="90000"/>
              </a:lnSpc>
              <a:spcAft>
                <a:spcPts val="600"/>
              </a:spcAft>
            </a:pPr>
            <a:endParaRPr lang="en-US" altLang="en-US" sz="2000" b="1" dirty="0">
              <a:solidFill>
                <a:schemeClr val="tx2"/>
              </a:solidFill>
            </a:endParaRPr>
          </a:p>
        </p:txBody>
      </p:sp>
      <p:sp>
        <p:nvSpPr>
          <p:cNvPr id="4" name="Text Placeholder 3"/>
          <p:cNvSpPr>
            <a:spLocks noGrp="1"/>
          </p:cNvSpPr>
          <p:nvPr>
            <p:ph type="body" sz="quarter" idx="19"/>
          </p:nvPr>
        </p:nvSpPr>
        <p:spPr/>
        <p:txBody>
          <a:bodyPr/>
          <a:lstStyle/>
          <a:p>
            <a:r>
              <a:rPr lang="en-US" dirty="0" smtClean="0"/>
              <a:t>Procurement Overview</a:t>
            </a:r>
            <a:endParaRPr lang="en-US" dirty="0"/>
          </a:p>
        </p:txBody>
      </p:sp>
      <p:sp>
        <p:nvSpPr>
          <p:cNvPr id="8" name="Title 7"/>
          <p:cNvSpPr>
            <a:spLocks noGrp="1"/>
          </p:cNvSpPr>
          <p:nvPr>
            <p:ph type="title"/>
          </p:nvPr>
        </p:nvSpPr>
        <p:spPr>
          <a:xfrm>
            <a:off x="508000" y="-105947"/>
            <a:ext cx="11164718" cy="1181100"/>
          </a:xfrm>
        </p:spPr>
        <p:txBody>
          <a:bodyPr>
            <a:normAutofit/>
          </a:bodyPr>
          <a:lstStyle/>
          <a:p>
            <a:r>
              <a:rPr lang="en-US" sz="3600" b="1" dirty="0" smtClean="0"/>
              <a:t>Two-Part Process: Bidder Qualification and Bidding</a:t>
            </a:r>
            <a:endParaRPr lang="en-US" sz="3600" b="1" dirty="0"/>
          </a:p>
        </p:txBody>
      </p:sp>
      <p:sp>
        <p:nvSpPr>
          <p:cNvPr id="2" name="Footer Placeholder 1"/>
          <p:cNvSpPr>
            <a:spLocks noGrp="1"/>
          </p:cNvSpPr>
          <p:nvPr>
            <p:ph type="ftr" sz="quarter" idx="20"/>
          </p:nvPr>
        </p:nvSpPr>
        <p:spPr/>
        <p:txBody>
          <a:bodyPr/>
          <a:lstStyle/>
          <a:p>
            <a:r>
              <a:rPr lang="en-US"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6</a:t>
            </a:fld>
            <a:endParaRPr lang="en-US" dirty="0" smtClean="0"/>
          </a:p>
        </p:txBody>
      </p:sp>
    </p:spTree>
    <p:extLst>
      <p:ext uri="{BB962C8B-B14F-4D97-AF65-F5344CB8AC3E}">
        <p14:creationId xmlns:p14="http://schemas.microsoft.com/office/powerpoint/2010/main" val="1731586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7999" y="1181101"/>
            <a:ext cx="11480801" cy="7522632"/>
          </a:xfrm>
        </p:spPr>
        <p:txBody>
          <a:bodyPr/>
          <a:lstStyle/>
          <a:p>
            <a:pPr marL="254000" lvl="1" indent="0" algn="just">
              <a:spcAft>
                <a:spcPts val="600"/>
              </a:spcAft>
              <a:buNone/>
            </a:pPr>
            <a:r>
              <a:rPr lang="en-US" altLang="en-US" sz="2400" b="1" dirty="0" smtClean="0">
                <a:solidFill>
                  <a:schemeClr val="tx2"/>
                </a:solidFill>
              </a:rPr>
              <a:t>Bids </a:t>
            </a:r>
            <a:r>
              <a:rPr lang="en-US" altLang="en-US" sz="2400" b="1" dirty="0">
                <a:solidFill>
                  <a:schemeClr val="tx2"/>
                </a:solidFill>
              </a:rPr>
              <a:t>state: </a:t>
            </a:r>
            <a:endParaRPr lang="en-US" altLang="en-US" sz="2400" b="1" dirty="0" smtClean="0">
              <a:solidFill>
                <a:schemeClr val="tx2"/>
              </a:solidFill>
            </a:endParaRPr>
          </a:p>
          <a:p>
            <a:pPr marL="1169987" lvl="3" indent="-342900" algn="just">
              <a:spcBef>
                <a:spcPts val="600"/>
              </a:spcBef>
              <a:spcAft>
                <a:spcPts val="600"/>
              </a:spcAft>
              <a:buFont typeface="Wingdings" panose="05000000000000000000" pitchFamily="2" charset="2"/>
              <a:buChar char="§"/>
            </a:pPr>
            <a:r>
              <a:rPr lang="en-US" altLang="en-US" sz="2400" dirty="0">
                <a:solidFill>
                  <a:schemeClr val="tx2"/>
                </a:solidFill>
              </a:rPr>
              <a:t>N</a:t>
            </a:r>
            <a:r>
              <a:rPr lang="en-US" altLang="en-US" sz="2400" dirty="0" smtClean="0">
                <a:solidFill>
                  <a:schemeClr val="tx2"/>
                </a:solidFill>
              </a:rPr>
              <a:t>umber </a:t>
            </a:r>
            <a:r>
              <a:rPr lang="en-US" altLang="en-US" sz="2400" dirty="0">
                <a:solidFill>
                  <a:schemeClr val="tx2"/>
                </a:solidFill>
              </a:rPr>
              <a:t>of tranches offered</a:t>
            </a:r>
            <a:r>
              <a:rPr lang="en-US" altLang="en-US" sz="2400" dirty="0" smtClean="0">
                <a:solidFill>
                  <a:schemeClr val="tx2"/>
                </a:solidFill>
              </a:rPr>
              <a:t>;</a:t>
            </a:r>
          </a:p>
          <a:p>
            <a:pPr marL="1169987" lvl="3" indent="-342900" algn="just">
              <a:spcBef>
                <a:spcPts val="600"/>
              </a:spcBef>
              <a:spcAft>
                <a:spcPts val="600"/>
              </a:spcAft>
              <a:buFont typeface="Wingdings" panose="05000000000000000000" pitchFamily="2" charset="2"/>
              <a:buChar char="§"/>
            </a:pPr>
            <a:r>
              <a:rPr lang="en-US" altLang="en-US" sz="2400" dirty="0" smtClean="0">
                <a:solidFill>
                  <a:schemeClr val="tx2"/>
                </a:solidFill>
              </a:rPr>
              <a:t>$</a:t>
            </a:r>
            <a:r>
              <a:rPr lang="en-US" altLang="en-US" sz="2400" dirty="0" err="1">
                <a:solidFill>
                  <a:schemeClr val="tx2"/>
                </a:solidFill>
              </a:rPr>
              <a:t>XX.xx</a:t>
            </a:r>
            <a:r>
              <a:rPr lang="en-US" altLang="en-US" sz="2400" dirty="0">
                <a:solidFill>
                  <a:schemeClr val="tx2"/>
                </a:solidFill>
              </a:rPr>
              <a:t> per </a:t>
            </a:r>
            <a:r>
              <a:rPr lang="en-US" altLang="en-US" sz="2400" dirty="0" smtClean="0">
                <a:solidFill>
                  <a:schemeClr val="tx2"/>
                </a:solidFill>
              </a:rPr>
              <a:t>SPAEC;</a:t>
            </a:r>
          </a:p>
          <a:p>
            <a:pPr marL="1169987" lvl="3" indent="-342900" algn="just">
              <a:spcBef>
                <a:spcPts val="600"/>
              </a:spcBef>
              <a:spcAft>
                <a:spcPts val="600"/>
              </a:spcAft>
              <a:buFont typeface="Wingdings" panose="05000000000000000000" pitchFamily="2" charset="2"/>
              <a:buChar char="§"/>
            </a:pPr>
            <a:r>
              <a:rPr lang="en-US" altLang="en-US" sz="2400" dirty="0" smtClean="0">
                <a:solidFill>
                  <a:schemeClr val="tx2"/>
                </a:solidFill>
              </a:rPr>
              <a:t>Whether </a:t>
            </a:r>
            <a:r>
              <a:rPr lang="en-US" altLang="en-US" sz="2400" dirty="0">
                <a:solidFill>
                  <a:schemeClr val="tx2"/>
                </a:solidFill>
              </a:rPr>
              <a:t>bid is “all-or-nothing</a:t>
            </a:r>
            <a:r>
              <a:rPr lang="en-US" altLang="en-US" sz="2400" dirty="0" smtClean="0">
                <a:solidFill>
                  <a:schemeClr val="tx2"/>
                </a:solidFill>
              </a:rPr>
              <a:t>” (only applies up to 4 tranches).</a:t>
            </a:r>
          </a:p>
          <a:p>
            <a:pPr marL="254000" lvl="1" indent="0" algn="just">
              <a:spcBef>
                <a:spcPts val="1200"/>
              </a:spcBef>
              <a:spcAft>
                <a:spcPts val="600"/>
              </a:spcAft>
              <a:buNone/>
            </a:pPr>
            <a:r>
              <a:rPr lang="en-US" altLang="en-US" sz="2400" b="1" dirty="0" smtClean="0">
                <a:solidFill>
                  <a:schemeClr val="tx2"/>
                </a:solidFill>
              </a:rPr>
              <a:t>All-or-nothing </a:t>
            </a:r>
            <a:r>
              <a:rPr lang="en-US" altLang="en-US" sz="2400" b="1" dirty="0">
                <a:solidFill>
                  <a:schemeClr val="tx2"/>
                </a:solidFill>
              </a:rPr>
              <a:t>bids mean that either all of the offered tranches have to be accepted, or none are accepted.</a:t>
            </a:r>
          </a:p>
          <a:p>
            <a:pPr marL="1128712" lvl="2" indent="-381000" algn="just">
              <a:spcBef>
                <a:spcPts val="600"/>
              </a:spcBef>
              <a:spcAft>
                <a:spcPts val="600"/>
              </a:spcAft>
              <a:buFont typeface="Wingdings" panose="05000000000000000000" pitchFamily="2" charset="2"/>
              <a:buChar char="§"/>
            </a:pPr>
            <a:r>
              <a:rPr lang="en-US" altLang="en-US" sz="2400" i="1" dirty="0">
                <a:solidFill>
                  <a:schemeClr val="tx2"/>
                </a:solidFill>
              </a:rPr>
              <a:t>The all-or-nothing designation can apply to no more than 4 tranches. </a:t>
            </a:r>
            <a:r>
              <a:rPr lang="en-US" altLang="en-US" sz="2400" i="1" dirty="0" smtClean="0">
                <a:solidFill>
                  <a:schemeClr val="tx2"/>
                </a:solidFill>
              </a:rPr>
              <a:t>If </a:t>
            </a:r>
            <a:r>
              <a:rPr lang="en-US" altLang="en-US" sz="2400" i="1" dirty="0">
                <a:solidFill>
                  <a:schemeClr val="tx2"/>
                </a:solidFill>
              </a:rPr>
              <a:t>an all-or-nothing bid is submitted for more than 4 tranches, any number of tranches from 4 up to the number of tranches offered may be accepted</a:t>
            </a:r>
            <a:r>
              <a:rPr lang="en-US" altLang="en-US" sz="2400" i="1" dirty="0" smtClean="0">
                <a:solidFill>
                  <a:schemeClr val="tx2"/>
                </a:solidFill>
              </a:rPr>
              <a:t>.</a:t>
            </a:r>
            <a:endParaRPr lang="en-US" altLang="en-US" sz="2400" i="1" dirty="0">
              <a:solidFill>
                <a:schemeClr val="tx2"/>
              </a:solidFill>
            </a:endParaRPr>
          </a:p>
          <a:p>
            <a:pPr marL="254000" lvl="1" indent="0" algn="just">
              <a:spcBef>
                <a:spcPts val="1200"/>
              </a:spcBef>
              <a:spcAft>
                <a:spcPts val="600"/>
              </a:spcAft>
              <a:buNone/>
            </a:pPr>
            <a:r>
              <a:rPr lang="en-US" altLang="en-US" sz="2400" b="1" dirty="0">
                <a:solidFill>
                  <a:schemeClr val="tx2"/>
                </a:solidFill>
              </a:rPr>
              <a:t>Tranche Cap: </a:t>
            </a:r>
            <a:r>
              <a:rPr lang="en-US" altLang="en-US" sz="2400" b="1" dirty="0" smtClean="0">
                <a:solidFill>
                  <a:schemeClr val="tx2"/>
                </a:solidFill>
              </a:rPr>
              <a:t>205 </a:t>
            </a:r>
            <a:r>
              <a:rPr lang="en-US" altLang="en-US" sz="2400" b="1" dirty="0">
                <a:solidFill>
                  <a:schemeClr val="tx2"/>
                </a:solidFill>
              </a:rPr>
              <a:t>tranches maximum per bidder</a:t>
            </a:r>
            <a:r>
              <a:rPr lang="en-US" altLang="en-US" sz="2400" b="1" dirty="0" smtClean="0">
                <a:solidFill>
                  <a:schemeClr val="tx2"/>
                </a:solidFill>
              </a:rPr>
              <a:t>.</a:t>
            </a:r>
          </a:p>
        </p:txBody>
      </p:sp>
      <p:sp>
        <p:nvSpPr>
          <p:cNvPr id="4" name="Text Placeholder 3"/>
          <p:cNvSpPr>
            <a:spLocks noGrp="1"/>
          </p:cNvSpPr>
          <p:nvPr>
            <p:ph type="body" sz="quarter" idx="19"/>
          </p:nvPr>
        </p:nvSpPr>
        <p:spPr>
          <a:xfrm>
            <a:off x="508000" y="1"/>
            <a:ext cx="6040438" cy="961656"/>
          </a:xfrm>
        </p:spPr>
        <p:txBody>
          <a:bodyPr/>
          <a:lstStyle/>
          <a:p>
            <a:r>
              <a:rPr lang="en-US" altLang="en-US" dirty="0"/>
              <a:t>Procurement Overview</a:t>
            </a:r>
            <a:endParaRPr lang="en-US" dirty="0"/>
          </a:p>
          <a:p>
            <a:endParaRPr lang="en-US" dirty="0"/>
          </a:p>
        </p:txBody>
      </p:sp>
      <p:sp>
        <p:nvSpPr>
          <p:cNvPr id="8" name="Title 7"/>
          <p:cNvSpPr>
            <a:spLocks noGrp="1"/>
          </p:cNvSpPr>
          <p:nvPr>
            <p:ph type="title"/>
          </p:nvPr>
        </p:nvSpPr>
        <p:spPr>
          <a:xfrm rot="10800000" flipV="1">
            <a:off x="508000" y="258618"/>
            <a:ext cx="11164718" cy="922483"/>
          </a:xfrm>
        </p:spPr>
        <p:txBody>
          <a:bodyPr>
            <a:normAutofit/>
          </a:bodyPr>
          <a:lstStyle/>
          <a:p>
            <a:r>
              <a:rPr lang="en-US" altLang="en-US" sz="3600" b="1" dirty="0" smtClean="0"/>
              <a:t>Bidding Process</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7</a:t>
            </a:fld>
            <a:endParaRPr lang="en-US" dirty="0" smtClean="0"/>
          </a:p>
        </p:txBody>
      </p:sp>
    </p:spTree>
    <p:extLst>
      <p:ext uri="{BB962C8B-B14F-4D97-AF65-F5344CB8AC3E}">
        <p14:creationId xmlns:p14="http://schemas.microsoft.com/office/powerpoint/2010/main" val="3123809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508000" y="1181101"/>
            <a:ext cx="10701868" cy="7522632"/>
          </a:xfrm>
        </p:spPr>
        <p:txBody>
          <a:bodyPr/>
          <a:lstStyle/>
          <a:p>
            <a:pPr marL="673100" lvl="1" indent="-419100" algn="just">
              <a:spcBef>
                <a:spcPts val="1200"/>
              </a:spcBef>
              <a:spcAft>
                <a:spcPts val="600"/>
              </a:spcAft>
              <a:buFont typeface="Wingdings" panose="05000000000000000000" pitchFamily="2" charset="2"/>
              <a:buChar char="§"/>
            </a:pPr>
            <a:r>
              <a:rPr lang="en-US" altLang="en-US" sz="2200" dirty="0" smtClean="0">
                <a:solidFill>
                  <a:schemeClr val="tx2"/>
                </a:solidFill>
              </a:rPr>
              <a:t>Although this is a joint procurement by Met-Ed, </a:t>
            </a:r>
            <a:r>
              <a:rPr lang="en-US" altLang="en-US" sz="2200" dirty="0" err="1" smtClean="0">
                <a:solidFill>
                  <a:schemeClr val="tx2"/>
                </a:solidFill>
              </a:rPr>
              <a:t>Penelec</a:t>
            </a:r>
            <a:r>
              <a:rPr lang="en-US" altLang="en-US" sz="2200" dirty="0" smtClean="0">
                <a:solidFill>
                  <a:schemeClr val="tx2"/>
                </a:solidFill>
              </a:rPr>
              <a:t>, and Penn Power, the </a:t>
            </a:r>
            <a:r>
              <a:rPr lang="en-US" altLang="en-US" sz="2200" b="1" dirty="0" smtClean="0">
                <a:solidFill>
                  <a:schemeClr val="tx2"/>
                </a:solidFill>
              </a:rPr>
              <a:t>winning bidders will be assigned to individual Companies</a:t>
            </a:r>
            <a:r>
              <a:rPr lang="en-US" altLang="en-US" sz="2200" dirty="0" smtClean="0">
                <a:solidFill>
                  <a:schemeClr val="tx2"/>
                </a:solidFill>
              </a:rPr>
              <a:t> for purposes of signing SPAEC PSAs and making SPAEC deliveries.</a:t>
            </a:r>
          </a:p>
          <a:p>
            <a:pPr marL="666750" lvl="1" indent="-412750" algn="just">
              <a:spcBef>
                <a:spcPts val="1200"/>
              </a:spcBef>
              <a:spcAft>
                <a:spcPts val="600"/>
              </a:spcAft>
              <a:buFont typeface="Wingdings" panose="05000000000000000000" pitchFamily="2" charset="2"/>
              <a:buChar char="§"/>
            </a:pPr>
            <a:r>
              <a:rPr lang="en-US" altLang="en-US" sz="2200" b="1" dirty="0">
                <a:solidFill>
                  <a:schemeClr val="tx2"/>
                </a:solidFill>
              </a:rPr>
              <a:t>Least-cost bidder(s) are </a:t>
            </a:r>
            <a:r>
              <a:rPr lang="en-US" altLang="en-US" sz="2200" b="1" dirty="0" smtClean="0">
                <a:solidFill>
                  <a:schemeClr val="tx2"/>
                </a:solidFill>
              </a:rPr>
              <a:t>the winning </a:t>
            </a:r>
            <a:r>
              <a:rPr lang="en-US" altLang="en-US" sz="2200" b="1" dirty="0">
                <a:solidFill>
                  <a:schemeClr val="tx2"/>
                </a:solidFill>
              </a:rPr>
              <a:t>bidders, subject to constraints imposed by “all-or-nothing” bids.</a:t>
            </a:r>
          </a:p>
          <a:p>
            <a:pPr marL="666750" lvl="1" indent="-412750" algn="just">
              <a:spcBef>
                <a:spcPts val="1200"/>
              </a:spcBef>
              <a:spcAft>
                <a:spcPts val="600"/>
              </a:spcAft>
              <a:buFont typeface="Wingdings" panose="05000000000000000000" pitchFamily="2" charset="2"/>
              <a:buChar char="§"/>
            </a:pPr>
            <a:r>
              <a:rPr lang="en-US" altLang="en-US" sz="2200" b="1" dirty="0">
                <a:solidFill>
                  <a:schemeClr val="tx2"/>
                </a:solidFill>
              </a:rPr>
              <a:t>IE has 2 business days from the bidding date to submit report to the Pennsylvania Public Utility Commission</a:t>
            </a:r>
            <a:r>
              <a:rPr lang="en-US" altLang="en-US" sz="2200" dirty="0">
                <a:solidFill>
                  <a:schemeClr val="tx2"/>
                </a:solidFill>
              </a:rPr>
              <a:t> (“Commission”) containing the results of the RFP Process.</a:t>
            </a:r>
          </a:p>
          <a:p>
            <a:pPr marL="666750" lvl="1" indent="-412750" algn="just">
              <a:spcBef>
                <a:spcPts val="1200"/>
              </a:spcBef>
              <a:spcAft>
                <a:spcPts val="600"/>
              </a:spcAft>
              <a:buFont typeface="Wingdings" panose="05000000000000000000" pitchFamily="2" charset="2"/>
              <a:buChar char="§"/>
            </a:pPr>
            <a:r>
              <a:rPr lang="en-US" altLang="en-US" sz="2200" b="1" dirty="0">
                <a:solidFill>
                  <a:schemeClr val="tx2"/>
                </a:solidFill>
              </a:rPr>
              <a:t>The Commission has 3 business days after receiving the IE’s report to decide on the results of the RFP.</a:t>
            </a:r>
          </a:p>
          <a:p>
            <a:pPr marL="666750" lvl="1" indent="-412750" algn="just">
              <a:spcBef>
                <a:spcPts val="1200"/>
              </a:spcBef>
              <a:spcAft>
                <a:spcPts val="600"/>
              </a:spcAft>
              <a:buFont typeface="Wingdings" panose="05000000000000000000" pitchFamily="2" charset="2"/>
              <a:buChar char="§"/>
            </a:pPr>
            <a:r>
              <a:rPr lang="en-US" altLang="en-US" sz="2200" dirty="0">
                <a:solidFill>
                  <a:schemeClr val="tx2"/>
                </a:solidFill>
              </a:rPr>
              <a:t>If approved, </a:t>
            </a:r>
            <a:r>
              <a:rPr lang="en-US" altLang="en-US" sz="2200" b="1" dirty="0">
                <a:solidFill>
                  <a:schemeClr val="tx2"/>
                </a:solidFill>
              </a:rPr>
              <a:t>winning bidders have 3 business days from the Commission’s decision to execute the SPAEC Purchase and Sale Agreement </a:t>
            </a:r>
            <a:r>
              <a:rPr lang="en-US" altLang="en-US" sz="2200" dirty="0">
                <a:solidFill>
                  <a:schemeClr val="tx2"/>
                </a:solidFill>
              </a:rPr>
              <a:t>(“SPAECPSA”).</a:t>
            </a:r>
          </a:p>
          <a:p>
            <a:pPr marL="963612" lvl="2" indent="-419100" algn="just">
              <a:spcAft>
                <a:spcPts val="600"/>
              </a:spcAft>
              <a:buFont typeface="Wingdings" panose="05000000000000000000" pitchFamily="2" charset="2"/>
              <a:buChar char="§"/>
            </a:pPr>
            <a:endParaRPr lang="en-US" altLang="en-US" sz="2200" b="1" dirty="0" smtClean="0">
              <a:solidFill>
                <a:schemeClr val="tx2"/>
              </a:solidFill>
            </a:endParaRPr>
          </a:p>
          <a:p>
            <a:pPr marL="576263" lvl="1" indent="-465138" algn="just">
              <a:lnSpc>
                <a:spcPct val="90000"/>
              </a:lnSpc>
              <a:spcAft>
                <a:spcPts val="600"/>
              </a:spcAft>
            </a:pPr>
            <a:endParaRPr lang="en-US" altLang="en-US" sz="2400" b="1" dirty="0">
              <a:solidFill>
                <a:schemeClr val="tx2"/>
              </a:solidFill>
            </a:endParaRPr>
          </a:p>
        </p:txBody>
      </p:sp>
      <p:sp>
        <p:nvSpPr>
          <p:cNvPr id="4" name="Text Placeholder 3"/>
          <p:cNvSpPr>
            <a:spLocks noGrp="1"/>
          </p:cNvSpPr>
          <p:nvPr>
            <p:ph type="body" sz="quarter" idx="19"/>
          </p:nvPr>
        </p:nvSpPr>
        <p:spPr>
          <a:xfrm>
            <a:off x="508000" y="7549"/>
            <a:ext cx="6040438" cy="954107"/>
          </a:xfrm>
        </p:spPr>
        <p:txBody>
          <a:bodyPr/>
          <a:lstStyle/>
          <a:p>
            <a:r>
              <a:rPr lang="en-US" altLang="en-US" dirty="0"/>
              <a:t>Procurement Overview</a:t>
            </a:r>
            <a:endParaRPr lang="en-US" dirty="0"/>
          </a:p>
          <a:p>
            <a:endParaRPr lang="en-US" dirty="0"/>
          </a:p>
        </p:txBody>
      </p:sp>
      <p:sp>
        <p:nvSpPr>
          <p:cNvPr id="8" name="Title 7"/>
          <p:cNvSpPr>
            <a:spLocks noGrp="1"/>
          </p:cNvSpPr>
          <p:nvPr>
            <p:ph type="title"/>
          </p:nvPr>
        </p:nvSpPr>
        <p:spPr>
          <a:xfrm>
            <a:off x="508000" y="-105947"/>
            <a:ext cx="11164718" cy="1181100"/>
          </a:xfrm>
        </p:spPr>
        <p:txBody>
          <a:bodyPr>
            <a:normAutofit/>
          </a:bodyPr>
          <a:lstStyle/>
          <a:p>
            <a:r>
              <a:rPr lang="en-US" sz="3600" b="1" dirty="0" smtClean="0"/>
              <a:t>Winning Bids and Post-Bidding Process</a:t>
            </a:r>
            <a:endParaRPr lang="en-US" sz="3600" b="1" dirty="0"/>
          </a:p>
        </p:txBody>
      </p:sp>
      <p:sp>
        <p:nvSpPr>
          <p:cNvPr id="2" name="Footer Placeholder 1"/>
          <p:cNvSpPr>
            <a:spLocks noGrp="1"/>
          </p:cNvSpPr>
          <p:nvPr>
            <p:ph type="ftr" sz="quarter" idx="20"/>
          </p:nvPr>
        </p:nvSpPr>
        <p:spPr/>
        <p:txBody>
          <a:bodyPr/>
          <a:lstStyle/>
          <a:p>
            <a:r>
              <a:rPr lang="en-US" dirty="0" smtClean="0"/>
              <a:t>Privileged and Confidential. Prepared at the Request of Counsel. </a:t>
            </a:r>
            <a:endParaRPr lang="en-US" dirty="0"/>
          </a:p>
        </p:txBody>
      </p:sp>
      <p:sp>
        <p:nvSpPr>
          <p:cNvPr id="6" name="Slide Number Placeholder 5"/>
          <p:cNvSpPr>
            <a:spLocks noGrp="1"/>
          </p:cNvSpPr>
          <p:nvPr>
            <p:ph type="sldNum" sz="quarter" idx="21"/>
          </p:nvPr>
        </p:nvSpPr>
        <p:spPr/>
        <p:txBody>
          <a:bodyPr/>
          <a:lstStyle/>
          <a:p>
            <a:r>
              <a:rPr lang="en-US" smtClean="0"/>
              <a:t>Brattle.com | </a:t>
            </a:r>
            <a:fld id="{C95ECF09-ED6D-489D-87B4-9DBCD4D54A41}" type="slidenum">
              <a:rPr lang="en-US" smtClean="0"/>
              <a:pPr/>
              <a:t>8</a:t>
            </a:fld>
            <a:endParaRPr lang="en-US" dirty="0" smtClean="0"/>
          </a:p>
        </p:txBody>
      </p:sp>
    </p:spTree>
    <p:extLst>
      <p:ext uri="{BB962C8B-B14F-4D97-AF65-F5344CB8AC3E}">
        <p14:creationId xmlns:p14="http://schemas.microsoft.com/office/powerpoint/2010/main" val="151776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ttle-2020">
  <a:themeElements>
    <a:clrScheme name="Brattle 2020">
      <a:dk1>
        <a:srgbClr val="000000"/>
      </a:dk1>
      <a:lt1>
        <a:srgbClr val="FFFFFF"/>
      </a:lt1>
      <a:dk2>
        <a:srgbClr val="002B54"/>
      </a:dk2>
      <a:lt2>
        <a:srgbClr val="7C818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0FF38412-DF69-4B64-9250-C99F18D56077}" vid="{602630CB-1EA8-4BA9-A66C-DA36E5B9FE4B}"/>
    </a:ext>
  </a:extLst>
</a:theme>
</file>

<file path=ppt/theme/theme2.xml><?xml version="1.0" encoding="utf-8"?>
<a:theme xmlns:a="http://schemas.openxmlformats.org/drawingml/2006/main" name="Office Theme">
  <a:themeElements>
    <a:clrScheme name="Brattle 2020">
      <a:dk1>
        <a:srgbClr val="000000"/>
      </a:dk1>
      <a:lt1>
        <a:srgbClr val="FFFFFF"/>
      </a:lt1>
      <a:dk2>
        <a:srgbClr val="002B54"/>
      </a:dk2>
      <a:lt2>
        <a:srgbClr val="7C818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Brattle 2020">
      <a:dk1>
        <a:srgbClr val="000000"/>
      </a:dk1>
      <a:lt1>
        <a:srgbClr val="FFFFFF"/>
      </a:lt1>
      <a:dk2>
        <a:srgbClr val="002B54"/>
      </a:dk2>
      <a:lt2>
        <a:srgbClr val="7C818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DA685BA5940A4B80F3C6FCC08C70DA" ma:contentTypeVersion="1" ma:contentTypeDescription="Create a new document." ma:contentTypeScope="" ma:versionID="f3df8770780eb7bdb2d5799ce5c42083">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eb591c1d2f779b10c3f5557219260ae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50EE98-6B6A-42BD-88DE-BF2621018507}">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sharepoint/v3"/>
    <ds:schemaRef ds:uri="6fa77199-34ed-4585-a419-0ab55bbca786"/>
    <ds:schemaRef ds:uri="http://www.w3.org/XML/1998/namespace"/>
  </ds:schemaRefs>
</ds:datastoreItem>
</file>

<file path=customXml/itemProps2.xml><?xml version="1.0" encoding="utf-8"?>
<ds:datastoreItem xmlns:ds="http://schemas.openxmlformats.org/officeDocument/2006/customXml" ds:itemID="{446401C6-DB56-4EE2-896E-D15E8ABEA9BC}">
  <ds:schemaRefs>
    <ds:schemaRef ds:uri="http://schemas.microsoft.com/sharepoint/v3/contenttype/forms"/>
  </ds:schemaRefs>
</ds:datastoreItem>
</file>

<file path=customXml/itemProps3.xml><?xml version="1.0" encoding="utf-8"?>
<ds:datastoreItem xmlns:ds="http://schemas.openxmlformats.org/officeDocument/2006/customXml" ds:itemID="{A57FE8A5-3890-46CE-AEBD-DEFB1D008D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652</TotalTime>
  <Words>2577</Words>
  <Application>Microsoft Office PowerPoint</Application>
  <PresentationFormat>Widescreen</PresentationFormat>
  <Paragraphs>259</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Symbol</vt:lpstr>
      <vt:lpstr>Tahoma</vt:lpstr>
      <vt:lpstr>Times New Roman</vt:lpstr>
      <vt:lpstr>Wingdings</vt:lpstr>
      <vt:lpstr>Wingdings 2</vt:lpstr>
      <vt:lpstr>Wingdings 3</vt:lpstr>
      <vt:lpstr>Brattle-2020</vt:lpstr>
      <vt:lpstr>Request for Proposals for Solar Photovoltaic Alternative Energy Credits</vt:lpstr>
      <vt:lpstr>Format of this Webinar</vt:lpstr>
      <vt:lpstr>The information contained in this presentation material is intended to provide generally descriptive and summary information.  Any conflict between the information contained in this material, or conveyed orally during the bidder information session, and the information provided as part of the Company’s application in Pennsylvania Public Utility Commission (“Commission”) Docket Nos. P-2017-2637855, P-2017-2637857, and P-2017-2637858 is unintentional and the docketed material controls.  Certain information contained herein may be subject to change as the Request for Proposals process continues.</vt:lpstr>
      <vt:lpstr>Solar Photovoltaic Alternative Energy Credits (“SPAECs”) Request for Proposals (“RFP”) Process</vt:lpstr>
      <vt:lpstr>Procurement Process</vt:lpstr>
      <vt:lpstr>Timetable for Procurement</vt:lpstr>
      <vt:lpstr>Two-Part Process: Bidder Qualification and Bidding</vt:lpstr>
      <vt:lpstr>Bidding Process</vt:lpstr>
      <vt:lpstr>Winning Bids and Post-Bidding Process</vt:lpstr>
      <vt:lpstr>Product to Be Procured</vt:lpstr>
      <vt:lpstr>SPAEC Tranches and Quantity</vt:lpstr>
      <vt:lpstr>Supplier Obligations</vt:lpstr>
      <vt:lpstr>Eligible SPAECs</vt:lpstr>
      <vt:lpstr>Bidder Qualification and Bid Submission</vt:lpstr>
      <vt:lpstr>Bidder Qualification and Bid Submission</vt:lpstr>
      <vt:lpstr>Bidder Qualification</vt:lpstr>
      <vt:lpstr>Bid Submission</vt:lpstr>
      <vt:lpstr>Bidder Evaluation</vt:lpstr>
      <vt:lpstr>Potential Impact of All-or-Nothing Bids </vt:lpstr>
      <vt:lpstr>Post-Bidding Process</vt:lpstr>
      <vt:lpstr>Post-Bidding Schedule</vt:lpstr>
      <vt:lpstr>Purchase and Sale Agreement</vt:lpstr>
      <vt:lpstr>Supplier Delivery Obligations</vt:lpstr>
      <vt:lpstr>Payment Terms and Default</vt:lpstr>
      <vt:lpstr>Credit Provisions</vt:lpstr>
      <vt:lpstr>Key Elements</vt:lpstr>
      <vt:lpstr>Creditworthiness: Three Options</vt:lpstr>
      <vt:lpstr>Required Information for Unsecured Line of Credit</vt:lpstr>
      <vt:lpstr>Pre-Bid Security (Submitted with Bid)</vt:lpstr>
      <vt:lpstr>Website Format</vt:lpstr>
      <vt:lpstr>Home Page</vt:lpstr>
      <vt:lpstr>Website Organization</vt:lpstr>
      <vt:lpstr>Supplier Documents Page Example</vt:lpstr>
      <vt:lpstr>Q&amp;A’s Responses to Questions Will Be Posted to the Procurement Website</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for Proposals for Solar Photovoltaic Alternative Energy Credits</dc:title>
  <dc:creator>Leamon, Sophie</dc:creator>
  <cp:lastModifiedBy>Sophie Leamon@brattle.net</cp:lastModifiedBy>
  <cp:revision>36</cp:revision>
  <dcterms:created xsi:type="dcterms:W3CDTF">2021-01-13T14:52:19Z</dcterms:created>
  <dcterms:modified xsi:type="dcterms:W3CDTF">2021-01-28T19:00:42Z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0x010100F6DA685BA5940A4B80F3C6FCC08C70DA</vt:lpwstr>
  </property>
</Properties>
</file>