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7" r:id="rId2"/>
    <p:sldId id="316" r:id="rId3"/>
    <p:sldId id="322" r:id="rId4"/>
    <p:sldId id="288" r:id="rId5"/>
    <p:sldId id="257" r:id="rId6"/>
    <p:sldId id="459" r:id="rId7"/>
    <p:sldId id="460" r:id="rId8"/>
    <p:sldId id="468" r:id="rId9"/>
    <p:sldId id="469" r:id="rId10"/>
    <p:sldId id="259" r:id="rId11"/>
    <p:sldId id="466" r:id="rId12"/>
    <p:sldId id="467" r:id="rId13"/>
    <p:sldId id="260" r:id="rId14"/>
    <p:sldId id="261" r:id="rId15"/>
    <p:sldId id="262" r:id="rId16"/>
    <p:sldId id="289" r:id="rId17"/>
    <p:sldId id="318" r:id="rId18"/>
    <p:sldId id="319" r:id="rId19"/>
    <p:sldId id="317" r:id="rId20"/>
    <p:sldId id="320" r:id="rId21"/>
    <p:sldId id="263" r:id="rId22"/>
    <p:sldId id="470" r:id="rId2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88">
          <p15:clr>
            <a:srgbClr val="A4A3A4"/>
          </p15:clr>
        </p15:guide>
        <p15:guide id="3" orient="horz" pos="4045">
          <p15:clr>
            <a:srgbClr val="A4A3A4"/>
          </p15:clr>
        </p15:guide>
        <p15:guide id="4" orient="horz" pos="3789">
          <p15:clr>
            <a:srgbClr val="A4A3A4"/>
          </p15:clr>
        </p15:guide>
        <p15:guide id="5" pos="2880">
          <p15:clr>
            <a:srgbClr val="A4A3A4"/>
          </p15:clr>
        </p15:guide>
        <p15:guide id="6" pos="720">
          <p15:clr>
            <a:srgbClr val="A4A3A4"/>
          </p15:clr>
        </p15:guide>
        <p15:guide id="7" pos="3602">
          <p15:clr>
            <a:srgbClr val="A4A3A4"/>
          </p15:clr>
        </p15:guide>
        <p15:guide id="8" pos="1448">
          <p15:clr>
            <a:srgbClr val="A4A3A4"/>
          </p15:clr>
        </p15:guide>
        <p15:guide id="9" pos="2159">
          <p15:clr>
            <a:srgbClr val="A4A3A4"/>
          </p15:clr>
        </p15:guide>
        <p15:guide id="10" pos="4324">
          <p15:clr>
            <a:srgbClr val="A4A3A4"/>
          </p15:clr>
        </p15:guide>
        <p15:guide id="11" pos="5045">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llem, Charles V." initials="FCV" lastIdx="13" clrIdx="0">
    <p:extLst>
      <p:ext uri="{19B8F6BF-5375-455C-9EA6-DF929625EA0E}">
        <p15:presenceInfo xmlns:p15="http://schemas.microsoft.com/office/powerpoint/2012/main" userId="S-1-5-21-602162358-790525478-682003330-58091" providerId="AD"/>
      </p:ext>
    </p:extLst>
  </p:cmAuthor>
  <p:cmAuthor id="2" name="Fullem, Charles V." initials="FCV [2]" lastIdx="1" clrIdx="1">
    <p:extLst>
      <p:ext uri="{19B8F6BF-5375-455C-9EA6-DF929625EA0E}">
        <p15:presenceInfo xmlns:p15="http://schemas.microsoft.com/office/powerpoint/2012/main" userId="S::19055@fenetwork.com::bcd93d65-8023-47c9-8a8f-5deb692326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C8D3E"/>
    <a:srgbClr val="A1CEEE"/>
    <a:srgbClr val="E68900"/>
    <a:srgbClr val="CC3300"/>
    <a:srgbClr val="3083BD"/>
    <a:srgbClr val="7ABC32"/>
    <a:srgbClr val="E2B700"/>
    <a:srgbClr val="FFCC00"/>
    <a:srgbClr val="FFA8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77675" autoAdjust="0"/>
  </p:normalViewPr>
  <p:slideViewPr>
    <p:cSldViewPr snapToGrid="0">
      <p:cViewPr varScale="1">
        <p:scale>
          <a:sx n="130" d="100"/>
          <a:sy n="130" d="100"/>
        </p:scale>
        <p:origin x="1074" y="126"/>
      </p:cViewPr>
      <p:guideLst>
        <p:guide orient="horz" pos="2160"/>
        <p:guide orient="horz" pos="488"/>
        <p:guide orient="horz" pos="4045"/>
        <p:guide orient="horz" pos="3789"/>
        <p:guide pos="2880"/>
        <p:guide pos="720"/>
        <p:guide pos="3602"/>
        <p:guide pos="1448"/>
        <p:guide pos="2159"/>
        <p:guide pos="4324"/>
        <p:guide pos="504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4" d="100"/>
          <a:sy n="54" d="100"/>
        </p:scale>
        <p:origin x="-1830" y="-8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517ED-79DE-4FCF-AEF7-0A5FD4C0151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73873E3-CE77-49D9-92BC-93B5E59E5306}">
      <dgm:prSet phldrT="[Text]"/>
      <dgm:spPr>
        <a:solidFill>
          <a:schemeClr val="accent1">
            <a:lumMod val="60000"/>
            <a:lumOff val="40000"/>
          </a:schemeClr>
        </a:solidFill>
      </dgm:spPr>
      <dgm:t>
        <a:bodyPr/>
        <a:lstStyle/>
        <a:p>
          <a:r>
            <a:rPr lang="en-US" dirty="0"/>
            <a:t>867 MU</a:t>
          </a:r>
        </a:p>
      </dgm:t>
    </dgm:pt>
    <dgm:pt modelId="{983D8E07-62A6-4249-892F-F7A455AEF32F}" type="parTrans" cxnId="{25875EB1-02DB-488D-908C-58DEBCEC258E}">
      <dgm:prSet/>
      <dgm:spPr/>
      <dgm:t>
        <a:bodyPr/>
        <a:lstStyle/>
        <a:p>
          <a:endParaRPr lang="en-US"/>
        </a:p>
      </dgm:t>
    </dgm:pt>
    <dgm:pt modelId="{25244E95-5683-4E82-83BA-425016A6205F}" type="sibTrans" cxnId="{25875EB1-02DB-488D-908C-58DEBCEC258E}">
      <dgm:prSet/>
      <dgm:spPr/>
      <dgm:t>
        <a:bodyPr/>
        <a:lstStyle/>
        <a:p>
          <a:endParaRPr lang="en-US"/>
        </a:p>
      </dgm:t>
    </dgm:pt>
    <dgm:pt modelId="{A06DEA1C-7347-4A36-9638-28200AB8F3B9}">
      <dgm:prSet phldrT="[Text]" custT="1"/>
      <dgm:spPr/>
      <dgm:t>
        <a:bodyPr/>
        <a:lstStyle/>
        <a:p>
          <a:r>
            <a:rPr lang="en-US" sz="900" u="sng" dirty="0"/>
            <a:t>Net metered customer that bills </a:t>
          </a:r>
          <a:r>
            <a:rPr lang="en-US" sz="900" b="1" u="sng" dirty="0"/>
            <a:t>after</a:t>
          </a:r>
          <a:r>
            <a:rPr lang="en-US" sz="900" u="sng" dirty="0"/>
            <a:t> 8/16/19</a:t>
          </a:r>
        </a:p>
      </dgm:t>
    </dgm:pt>
    <dgm:pt modelId="{07491787-A20A-4C5F-AB0A-927C14823F12}" type="parTrans" cxnId="{66A1394B-3573-4BE2-BF9D-D301DB808BEF}">
      <dgm:prSet/>
      <dgm:spPr/>
      <dgm:t>
        <a:bodyPr/>
        <a:lstStyle/>
        <a:p>
          <a:endParaRPr lang="en-US"/>
        </a:p>
      </dgm:t>
    </dgm:pt>
    <dgm:pt modelId="{21000A50-BCAD-47E4-AD9D-2380E4129DC2}" type="sibTrans" cxnId="{66A1394B-3573-4BE2-BF9D-D301DB808BEF}">
      <dgm:prSet/>
      <dgm:spPr/>
      <dgm:t>
        <a:bodyPr/>
        <a:lstStyle/>
        <a:p>
          <a:endParaRPr lang="en-US"/>
        </a:p>
      </dgm:t>
    </dgm:pt>
    <dgm:pt modelId="{5D6D443A-115F-49A8-9A4B-2B91C463360C}">
      <dgm:prSet phldrT="[Text]"/>
      <dgm:spPr>
        <a:solidFill>
          <a:schemeClr val="bg2"/>
        </a:solidFill>
      </dgm:spPr>
      <dgm:t>
        <a:bodyPr/>
        <a:lstStyle/>
        <a:p>
          <a:r>
            <a:rPr lang="en-US" dirty="0"/>
            <a:t>867 IU</a:t>
          </a:r>
        </a:p>
      </dgm:t>
    </dgm:pt>
    <dgm:pt modelId="{21013A1D-4735-401D-9979-020CDF49CCAB}" type="parTrans" cxnId="{010DED60-1132-4D8B-AFD8-1756DD3B15F9}">
      <dgm:prSet/>
      <dgm:spPr/>
      <dgm:t>
        <a:bodyPr/>
        <a:lstStyle/>
        <a:p>
          <a:endParaRPr lang="en-US"/>
        </a:p>
      </dgm:t>
    </dgm:pt>
    <dgm:pt modelId="{66D9D4EA-9332-4B3E-8F78-C47D208206BF}" type="sibTrans" cxnId="{010DED60-1132-4D8B-AFD8-1756DD3B15F9}">
      <dgm:prSet/>
      <dgm:spPr/>
      <dgm:t>
        <a:bodyPr/>
        <a:lstStyle/>
        <a:p>
          <a:endParaRPr lang="en-US"/>
        </a:p>
      </dgm:t>
    </dgm:pt>
    <dgm:pt modelId="{052BA3B4-F48B-4134-8559-C27D8F628D29}">
      <dgm:prSet phldrT="[Text]" custT="1"/>
      <dgm:spPr/>
      <dgm:t>
        <a:bodyPr/>
        <a:lstStyle/>
        <a:p>
          <a:r>
            <a:rPr lang="en-US" sz="1200" dirty="0"/>
            <a:t>Any request sent after 8/16/19:</a:t>
          </a:r>
        </a:p>
      </dgm:t>
    </dgm:pt>
    <dgm:pt modelId="{FC0E3D35-9F7F-4FEC-B807-A92F0826AA3D}" type="parTrans" cxnId="{802F3901-6CED-4D98-BCE3-20E25AECC2E9}">
      <dgm:prSet/>
      <dgm:spPr/>
      <dgm:t>
        <a:bodyPr/>
        <a:lstStyle/>
        <a:p>
          <a:endParaRPr lang="en-US"/>
        </a:p>
      </dgm:t>
    </dgm:pt>
    <dgm:pt modelId="{C4A7AA72-CD02-4DAD-BFCE-C585A92AE8BB}" type="sibTrans" cxnId="{802F3901-6CED-4D98-BCE3-20E25AECC2E9}">
      <dgm:prSet/>
      <dgm:spPr/>
      <dgm:t>
        <a:bodyPr/>
        <a:lstStyle/>
        <a:p>
          <a:endParaRPr lang="en-US"/>
        </a:p>
      </dgm:t>
    </dgm:pt>
    <dgm:pt modelId="{DF04F380-1E6E-4A20-BC7D-85A9C10319C3}">
      <dgm:prSet phldrT="[Text]"/>
      <dgm:spPr>
        <a:solidFill>
          <a:srgbClr val="5C8D3E"/>
        </a:solidFill>
      </dgm:spPr>
      <dgm:t>
        <a:bodyPr/>
        <a:lstStyle/>
        <a:p>
          <a:r>
            <a:rPr lang="en-US" dirty="0"/>
            <a:t>867 HIU</a:t>
          </a:r>
        </a:p>
      </dgm:t>
    </dgm:pt>
    <dgm:pt modelId="{5E779479-DF6D-46A6-998A-AB15A140AA8B}" type="parTrans" cxnId="{C3B7E1FB-2BD9-4E7E-8E3E-AC02A8CBEC7D}">
      <dgm:prSet/>
      <dgm:spPr/>
      <dgm:t>
        <a:bodyPr/>
        <a:lstStyle/>
        <a:p>
          <a:endParaRPr lang="en-US"/>
        </a:p>
      </dgm:t>
    </dgm:pt>
    <dgm:pt modelId="{1EE7BA97-0430-4ED3-AF97-02E7834D0433}" type="sibTrans" cxnId="{C3B7E1FB-2BD9-4E7E-8E3E-AC02A8CBEC7D}">
      <dgm:prSet/>
      <dgm:spPr/>
      <dgm:t>
        <a:bodyPr/>
        <a:lstStyle/>
        <a:p>
          <a:endParaRPr lang="en-US"/>
        </a:p>
      </dgm:t>
    </dgm:pt>
    <dgm:pt modelId="{A23DC7F6-A8D3-4EA4-A6CC-BD274D65D71D}">
      <dgm:prSet phldrT="[Text]" custT="1"/>
      <dgm:spPr/>
      <dgm:t>
        <a:bodyPr/>
        <a:lstStyle/>
        <a:p>
          <a:r>
            <a:rPr lang="en-US" sz="1200" dirty="0"/>
            <a:t>Changes will not take place until the customer has 12 months of bill certified interval data</a:t>
          </a:r>
        </a:p>
      </dgm:t>
    </dgm:pt>
    <dgm:pt modelId="{27CB329B-BA1A-4776-88B7-A64F01C6448E}" type="parTrans" cxnId="{827C03E9-F17C-48AE-87B5-6E22354AF717}">
      <dgm:prSet/>
      <dgm:spPr/>
      <dgm:t>
        <a:bodyPr/>
        <a:lstStyle/>
        <a:p>
          <a:endParaRPr lang="en-US"/>
        </a:p>
      </dgm:t>
    </dgm:pt>
    <dgm:pt modelId="{F727F8C2-4930-4E6D-B420-C7696EBEA14B}" type="sibTrans" cxnId="{827C03E9-F17C-48AE-87B5-6E22354AF717}">
      <dgm:prSet/>
      <dgm:spPr/>
      <dgm:t>
        <a:bodyPr/>
        <a:lstStyle/>
        <a:p>
          <a:endParaRPr lang="en-US"/>
        </a:p>
      </dgm:t>
    </dgm:pt>
    <dgm:pt modelId="{5D99367D-1163-4B7F-A1A9-237BEFFB316B}">
      <dgm:prSet phldrT="[Text]"/>
      <dgm:spPr>
        <a:solidFill>
          <a:schemeClr val="accent2">
            <a:lumMod val="75000"/>
          </a:schemeClr>
        </a:solidFill>
      </dgm:spPr>
      <dgm:t>
        <a:bodyPr/>
        <a:lstStyle/>
        <a:p>
          <a:r>
            <a:rPr lang="en-US" dirty="0"/>
            <a:t>867 HU</a:t>
          </a:r>
        </a:p>
      </dgm:t>
    </dgm:pt>
    <dgm:pt modelId="{003B4E32-E594-49CC-8309-58FBB30BF7CD}" type="parTrans" cxnId="{23DED660-C34E-4CCB-896D-9B752F0C3CD8}">
      <dgm:prSet/>
      <dgm:spPr/>
      <dgm:t>
        <a:bodyPr/>
        <a:lstStyle/>
        <a:p>
          <a:endParaRPr lang="en-US"/>
        </a:p>
      </dgm:t>
    </dgm:pt>
    <dgm:pt modelId="{17C2FEE0-FB95-4D2B-AFD2-AD7866275E72}" type="sibTrans" cxnId="{23DED660-C34E-4CCB-896D-9B752F0C3CD8}">
      <dgm:prSet/>
      <dgm:spPr/>
      <dgm:t>
        <a:bodyPr/>
        <a:lstStyle/>
        <a:p>
          <a:endParaRPr lang="en-US"/>
        </a:p>
      </dgm:t>
    </dgm:pt>
    <dgm:pt modelId="{7D9C675F-C268-4C26-B0B6-59DEF3970D93}">
      <dgm:prSet phldrT="[Text]" custT="1"/>
      <dgm:spPr/>
      <dgm:t>
        <a:bodyPr/>
        <a:lstStyle/>
        <a:p>
          <a:r>
            <a:rPr lang="en-US" sz="1200" dirty="0"/>
            <a:t>Changes will take place on any bill with a service period start date commencing 8/16/19</a:t>
          </a:r>
        </a:p>
      </dgm:t>
    </dgm:pt>
    <dgm:pt modelId="{B358A048-8698-428A-AE31-8D1571B60CCC}" type="parTrans" cxnId="{565CF797-927B-4174-93AE-5630ACEC811A}">
      <dgm:prSet/>
      <dgm:spPr/>
      <dgm:t>
        <a:bodyPr/>
        <a:lstStyle/>
        <a:p>
          <a:endParaRPr lang="en-US"/>
        </a:p>
      </dgm:t>
    </dgm:pt>
    <dgm:pt modelId="{90CCF762-A76A-4360-9D55-8E54F37AE8BF}" type="sibTrans" cxnId="{565CF797-927B-4174-93AE-5630ACEC811A}">
      <dgm:prSet/>
      <dgm:spPr/>
      <dgm:t>
        <a:bodyPr/>
        <a:lstStyle/>
        <a:p>
          <a:endParaRPr lang="en-US"/>
        </a:p>
      </dgm:t>
    </dgm:pt>
    <dgm:pt modelId="{09D6A000-2293-446A-9879-96465193B1B2}">
      <dgm:prSet phldrT="[Text]" custT="1"/>
      <dgm:spPr/>
      <dgm:t>
        <a:bodyPr/>
        <a:lstStyle/>
        <a:p>
          <a:r>
            <a:rPr lang="en-US" sz="900" b="1" dirty="0"/>
            <a:t>PTD*SU loop</a:t>
          </a:r>
          <a:r>
            <a:rPr lang="en-US" sz="900" dirty="0"/>
            <a:t> will have the new changes with the REF*6W lines in the PTD*PM loops to report Delivered &amp; Received usage</a:t>
          </a:r>
        </a:p>
      </dgm:t>
    </dgm:pt>
    <dgm:pt modelId="{0A63D23B-5237-4E0B-B458-916781F43158}" type="parTrans" cxnId="{195A4844-C946-450B-B6F6-4D0FB8A8430E}">
      <dgm:prSet/>
      <dgm:spPr/>
      <dgm:t>
        <a:bodyPr/>
        <a:lstStyle/>
        <a:p>
          <a:endParaRPr lang="en-US"/>
        </a:p>
      </dgm:t>
    </dgm:pt>
    <dgm:pt modelId="{8940416D-DBE3-4D1D-A4B9-8A8A4FCEBF9B}" type="sibTrans" cxnId="{195A4844-C946-450B-B6F6-4D0FB8A8430E}">
      <dgm:prSet/>
      <dgm:spPr/>
      <dgm:t>
        <a:bodyPr/>
        <a:lstStyle/>
        <a:p>
          <a:endParaRPr lang="en-US"/>
        </a:p>
      </dgm:t>
    </dgm:pt>
    <dgm:pt modelId="{5100A1C2-1621-4D8A-B699-F6C9E069F502}">
      <dgm:prSet phldrT="[Text]" custT="1"/>
      <dgm:spPr/>
      <dgm:t>
        <a:bodyPr/>
        <a:lstStyle/>
        <a:p>
          <a:r>
            <a:rPr lang="en-US" sz="900" b="1" dirty="0"/>
            <a:t>PTD*BB loop</a:t>
          </a:r>
          <a:r>
            <a:rPr lang="en-US" sz="900" dirty="0"/>
            <a:t> will report the Delivered usage instead of net usage as approved in Change Control 150</a:t>
          </a:r>
        </a:p>
      </dgm:t>
    </dgm:pt>
    <dgm:pt modelId="{51607C1D-4C65-4B76-887A-BA22FFC7A714}" type="parTrans" cxnId="{037A33D0-9F9B-4949-B2B9-CF65EEA7ECD6}">
      <dgm:prSet/>
      <dgm:spPr/>
      <dgm:t>
        <a:bodyPr/>
        <a:lstStyle/>
        <a:p>
          <a:endParaRPr lang="en-US"/>
        </a:p>
      </dgm:t>
    </dgm:pt>
    <dgm:pt modelId="{843E1A2D-E748-4A99-8EDB-53F3F773DA3F}" type="sibTrans" cxnId="{037A33D0-9F9B-4949-B2B9-CF65EEA7ECD6}">
      <dgm:prSet/>
      <dgm:spPr/>
      <dgm:t>
        <a:bodyPr/>
        <a:lstStyle/>
        <a:p>
          <a:endParaRPr lang="en-US"/>
        </a:p>
      </dgm:t>
    </dgm:pt>
    <dgm:pt modelId="{EFF67333-84C6-4464-B569-60DFE6DF5635}">
      <dgm:prSet phldrT="[Text]" custT="1"/>
      <dgm:spPr/>
      <dgm:t>
        <a:bodyPr/>
        <a:lstStyle/>
        <a:p>
          <a:r>
            <a:rPr lang="en-US" sz="1200" dirty="0"/>
            <a:t>(First cycle to be billed with a service period start commencing 8/16/19 is expected </a:t>
          </a:r>
          <a:r>
            <a:rPr lang="en-US" sz="1200" b="1" dirty="0"/>
            <a:t>on or after 9/18/19</a:t>
          </a:r>
          <a:r>
            <a:rPr lang="en-US" sz="1200" dirty="0"/>
            <a:t>)</a:t>
          </a:r>
        </a:p>
      </dgm:t>
    </dgm:pt>
    <dgm:pt modelId="{AD8FABBA-E2B0-4F65-B83F-100D93876379}" type="parTrans" cxnId="{69C7D9DA-8988-40DB-8BA7-292C26251A92}">
      <dgm:prSet/>
      <dgm:spPr/>
      <dgm:t>
        <a:bodyPr/>
        <a:lstStyle/>
        <a:p>
          <a:endParaRPr lang="en-US"/>
        </a:p>
      </dgm:t>
    </dgm:pt>
    <dgm:pt modelId="{BB870882-E26D-4644-8C70-D4A95D8DD633}" type="sibTrans" cxnId="{69C7D9DA-8988-40DB-8BA7-292C26251A92}">
      <dgm:prSet/>
      <dgm:spPr/>
      <dgm:t>
        <a:bodyPr/>
        <a:lstStyle/>
        <a:p>
          <a:endParaRPr lang="en-US"/>
        </a:p>
      </dgm:t>
    </dgm:pt>
    <dgm:pt modelId="{2A5F8BDC-E6A7-4D39-9B4C-6E178D0EC80F}">
      <dgm:prSet phldrT="[Text]" custT="1"/>
      <dgm:spPr/>
      <dgm:t>
        <a:bodyPr/>
        <a:lstStyle/>
        <a:p>
          <a:r>
            <a:rPr lang="en-US" sz="1200" dirty="0"/>
            <a:t> </a:t>
          </a:r>
          <a:r>
            <a:rPr lang="en-US" sz="1200" b="1" dirty="0"/>
            <a:t>PTD*SU loops</a:t>
          </a:r>
          <a:r>
            <a:rPr lang="en-US" sz="1200" dirty="0"/>
            <a:t> will have the new changes for kWh with the REF*6W lines to report the delivered and received usage instead of net usage as approved in Change Control 151</a:t>
          </a:r>
        </a:p>
      </dgm:t>
    </dgm:pt>
    <dgm:pt modelId="{4C121DDF-7039-4A32-981B-5D9DB2C8DFD1}" type="parTrans" cxnId="{2332C789-1DAA-4618-A1BD-FA2DA68355A0}">
      <dgm:prSet/>
      <dgm:spPr/>
      <dgm:t>
        <a:bodyPr/>
        <a:lstStyle/>
        <a:p>
          <a:endParaRPr lang="en-US"/>
        </a:p>
      </dgm:t>
    </dgm:pt>
    <dgm:pt modelId="{F127A374-859B-4A5D-BF46-0A7AC0D969B6}" type="sibTrans" cxnId="{2332C789-1DAA-4618-A1BD-FA2DA68355A0}">
      <dgm:prSet/>
      <dgm:spPr/>
      <dgm:t>
        <a:bodyPr/>
        <a:lstStyle/>
        <a:p>
          <a:endParaRPr lang="en-US"/>
        </a:p>
      </dgm:t>
    </dgm:pt>
    <dgm:pt modelId="{8D84E9FD-E5B3-4456-A962-728F7010239A}">
      <dgm:prSet phldrT="[Text]" custT="1"/>
      <dgm:spPr/>
      <dgm:t>
        <a:bodyPr/>
        <a:lstStyle/>
        <a:p>
          <a:r>
            <a:rPr lang="en-US" sz="1200" dirty="0"/>
            <a:t>Changes will not take place for a customer that moves into a bill certified premise that only has interval meter data available</a:t>
          </a:r>
        </a:p>
      </dgm:t>
    </dgm:pt>
    <dgm:pt modelId="{BE36B351-ECCB-4C31-9012-4A94266766E3}" type="parTrans" cxnId="{D304CFE5-8AE1-45C8-A29F-53758560CF95}">
      <dgm:prSet/>
      <dgm:spPr/>
      <dgm:t>
        <a:bodyPr/>
        <a:lstStyle/>
        <a:p>
          <a:endParaRPr lang="en-US"/>
        </a:p>
      </dgm:t>
    </dgm:pt>
    <dgm:pt modelId="{48E0FD44-07D6-4EB8-8D28-867C709F9D96}" type="sibTrans" cxnId="{D304CFE5-8AE1-45C8-A29F-53758560CF95}">
      <dgm:prSet/>
      <dgm:spPr/>
      <dgm:t>
        <a:bodyPr/>
        <a:lstStyle/>
        <a:p>
          <a:endParaRPr lang="en-US"/>
        </a:p>
      </dgm:t>
    </dgm:pt>
    <dgm:pt modelId="{87C6EC34-3F96-4565-A59D-F49120FCEFA0}">
      <dgm:prSet phldrT="[Text]" custT="1"/>
      <dgm:spPr/>
      <dgm:t>
        <a:bodyPr/>
        <a:lstStyle/>
        <a:p>
          <a:r>
            <a:rPr lang="en-US" sz="900" u="sng" dirty="0"/>
            <a:t>Net metered customer that bills service period start date </a:t>
          </a:r>
          <a:r>
            <a:rPr lang="en-US" sz="900" b="1" u="sng" dirty="0"/>
            <a:t>prior to</a:t>
          </a:r>
          <a:r>
            <a:rPr lang="en-US" sz="900" u="sng" dirty="0"/>
            <a:t> 8/16/19</a:t>
          </a:r>
          <a:endParaRPr lang="en-US" sz="900" dirty="0"/>
        </a:p>
      </dgm:t>
    </dgm:pt>
    <dgm:pt modelId="{99E5E0C5-5D29-45E7-9E25-D5A3B5C36993}" type="parTrans" cxnId="{CF899C78-E63D-4DCF-9D74-C7583E2AC674}">
      <dgm:prSet/>
      <dgm:spPr/>
      <dgm:t>
        <a:bodyPr/>
        <a:lstStyle/>
        <a:p>
          <a:endParaRPr lang="en-US"/>
        </a:p>
      </dgm:t>
    </dgm:pt>
    <dgm:pt modelId="{EB496835-2600-480A-A937-3AA3C97C4C7A}" type="sibTrans" cxnId="{CF899C78-E63D-4DCF-9D74-C7583E2AC674}">
      <dgm:prSet/>
      <dgm:spPr/>
      <dgm:t>
        <a:bodyPr/>
        <a:lstStyle/>
        <a:p>
          <a:endParaRPr lang="en-US"/>
        </a:p>
      </dgm:t>
    </dgm:pt>
    <dgm:pt modelId="{2BCB9120-D008-4D21-9ACA-E8B5A853560E}">
      <dgm:prSet custT="1"/>
      <dgm:spPr/>
      <dgm:t>
        <a:bodyPr/>
        <a:lstStyle/>
        <a:p>
          <a:r>
            <a:rPr lang="en-US" sz="900" dirty="0"/>
            <a:t>the utility will continue to bill on “net” for any customer that has a bill period with a service period start date prior to 8/16/19</a:t>
          </a:r>
        </a:p>
      </dgm:t>
    </dgm:pt>
    <dgm:pt modelId="{29FF1FC9-C5A3-4FDB-8CC1-FCAA0FD91050}" type="parTrans" cxnId="{7A1A368D-CA06-43F8-B31D-1B400F4F09CC}">
      <dgm:prSet/>
      <dgm:spPr/>
      <dgm:t>
        <a:bodyPr/>
        <a:lstStyle/>
        <a:p>
          <a:endParaRPr lang="en-US"/>
        </a:p>
      </dgm:t>
    </dgm:pt>
    <dgm:pt modelId="{430F7BC2-56A4-4DBC-84E8-5D0EC40D17EC}" type="sibTrans" cxnId="{7A1A368D-CA06-43F8-B31D-1B400F4F09CC}">
      <dgm:prSet/>
      <dgm:spPr/>
      <dgm:t>
        <a:bodyPr/>
        <a:lstStyle/>
        <a:p>
          <a:endParaRPr lang="en-US"/>
        </a:p>
      </dgm:t>
    </dgm:pt>
    <dgm:pt modelId="{EC78384C-3D5B-4A10-A164-B0A288543477}">
      <dgm:prSet custT="1"/>
      <dgm:spPr/>
      <dgm:t>
        <a:bodyPr/>
        <a:lstStyle/>
        <a:p>
          <a:r>
            <a:rPr lang="en-US" sz="900" b="1" dirty="0"/>
            <a:t>Rate Ready </a:t>
          </a:r>
          <a:r>
            <a:rPr lang="en-US" sz="900" dirty="0"/>
            <a:t>will bill on net until the first cycle with a service period start date commencing 8/16/19</a:t>
          </a:r>
        </a:p>
      </dgm:t>
    </dgm:pt>
    <dgm:pt modelId="{CC4EA001-B71A-4AB3-AD9C-12CF444CF6B4}" type="sibTrans" cxnId="{EE18B4CC-48A4-4547-B995-7326A3400372}">
      <dgm:prSet/>
      <dgm:spPr/>
      <dgm:t>
        <a:bodyPr/>
        <a:lstStyle/>
        <a:p>
          <a:endParaRPr lang="en-US"/>
        </a:p>
      </dgm:t>
    </dgm:pt>
    <dgm:pt modelId="{A07EF2D9-6DD7-4536-9683-4FF1EC7E296D}" type="parTrans" cxnId="{EE18B4CC-48A4-4547-B995-7326A3400372}">
      <dgm:prSet/>
      <dgm:spPr/>
      <dgm:t>
        <a:bodyPr/>
        <a:lstStyle/>
        <a:p>
          <a:endParaRPr lang="en-US"/>
        </a:p>
      </dgm:t>
    </dgm:pt>
    <dgm:pt modelId="{CD94FBCB-23B9-4AA8-BE66-0AB8183451EC}">
      <dgm:prSet custT="1"/>
      <dgm:spPr/>
      <dgm:t>
        <a:bodyPr/>
        <a:lstStyle/>
        <a:p>
          <a:r>
            <a:rPr lang="en-US" sz="900" b="1" dirty="0"/>
            <a:t>Bill Ready</a:t>
          </a:r>
          <a:r>
            <a:rPr lang="en-US" sz="900" dirty="0"/>
            <a:t> / </a:t>
          </a:r>
          <a:r>
            <a:rPr lang="en-US" sz="900" b="1" dirty="0"/>
            <a:t>Dual Bill</a:t>
          </a:r>
          <a:r>
            <a:rPr lang="en-US" sz="900" dirty="0"/>
            <a:t> will have the 867 changes applied and the EGS needs to bill as appropriate</a:t>
          </a:r>
        </a:p>
      </dgm:t>
    </dgm:pt>
    <dgm:pt modelId="{A219D426-B2B2-4F5A-87FA-485B6D6FFCB9}" type="sibTrans" cxnId="{23CEF507-6252-4418-9B71-619A054C7B2D}">
      <dgm:prSet/>
      <dgm:spPr/>
      <dgm:t>
        <a:bodyPr/>
        <a:lstStyle/>
        <a:p>
          <a:endParaRPr lang="en-US"/>
        </a:p>
      </dgm:t>
    </dgm:pt>
    <dgm:pt modelId="{BE84160A-6594-486F-B6F3-C37B8700FA8E}" type="parTrans" cxnId="{23CEF507-6252-4418-9B71-619A054C7B2D}">
      <dgm:prSet/>
      <dgm:spPr/>
      <dgm:t>
        <a:bodyPr/>
        <a:lstStyle/>
        <a:p>
          <a:endParaRPr lang="en-US"/>
        </a:p>
      </dgm:t>
    </dgm:pt>
    <dgm:pt modelId="{FA5791B7-3D53-4C55-B4BE-237FDA7C4D07}">
      <dgm:prSet custT="1"/>
      <dgm:spPr/>
      <dgm:t>
        <a:bodyPr/>
        <a:lstStyle/>
        <a:p>
          <a:endParaRPr lang="en-US" sz="900" dirty="0"/>
        </a:p>
      </dgm:t>
    </dgm:pt>
    <dgm:pt modelId="{A77418FE-FEDC-47A4-8B88-A67E8B02E48E}" type="parTrans" cxnId="{DAD0DEBC-EE94-4EFB-9C19-D9F71DDF1BE5}">
      <dgm:prSet/>
      <dgm:spPr/>
      <dgm:t>
        <a:bodyPr/>
        <a:lstStyle/>
        <a:p>
          <a:endParaRPr lang="en-US"/>
        </a:p>
      </dgm:t>
    </dgm:pt>
    <dgm:pt modelId="{3E36917A-ACDA-4036-A421-5CE79C75CC83}" type="sibTrans" cxnId="{DAD0DEBC-EE94-4EFB-9C19-D9F71DDF1BE5}">
      <dgm:prSet/>
      <dgm:spPr/>
      <dgm:t>
        <a:bodyPr/>
        <a:lstStyle/>
        <a:p>
          <a:endParaRPr lang="en-US"/>
        </a:p>
      </dgm:t>
    </dgm:pt>
    <dgm:pt modelId="{6D41C381-88FA-49EB-BCB1-5828BA93E320}">
      <dgm:prSet phldrT="[Text]" custT="1"/>
      <dgm:spPr/>
      <dgm:t>
        <a:bodyPr/>
        <a:lstStyle/>
        <a:p>
          <a:endParaRPr lang="en-US" sz="900" dirty="0"/>
        </a:p>
      </dgm:t>
    </dgm:pt>
    <dgm:pt modelId="{A53DA2A6-28FF-404B-85DD-E166FCAF09C7}" type="parTrans" cxnId="{CFDF9C4F-AB60-458F-8384-39F647464768}">
      <dgm:prSet/>
      <dgm:spPr/>
      <dgm:t>
        <a:bodyPr/>
        <a:lstStyle/>
        <a:p>
          <a:endParaRPr lang="en-US"/>
        </a:p>
      </dgm:t>
    </dgm:pt>
    <dgm:pt modelId="{EF4703CF-C323-470C-BB7B-A8121605B01E}" type="sibTrans" cxnId="{CFDF9C4F-AB60-458F-8384-39F647464768}">
      <dgm:prSet/>
      <dgm:spPr/>
      <dgm:t>
        <a:bodyPr/>
        <a:lstStyle/>
        <a:p>
          <a:endParaRPr lang="en-US"/>
        </a:p>
      </dgm:t>
    </dgm:pt>
    <dgm:pt modelId="{485AD946-5FCA-47F9-8F75-70DACA3E5DA4}" type="pres">
      <dgm:prSet presAssocID="{C81517ED-79DE-4FCF-AEF7-0A5FD4C0151D}" presName="linearFlow" presStyleCnt="0">
        <dgm:presLayoutVars>
          <dgm:dir/>
          <dgm:animLvl val="lvl"/>
          <dgm:resizeHandles val="exact"/>
        </dgm:presLayoutVars>
      </dgm:prSet>
      <dgm:spPr/>
    </dgm:pt>
    <dgm:pt modelId="{B6483027-17C4-472E-B19E-041726D3C0A5}" type="pres">
      <dgm:prSet presAssocID="{173873E3-CE77-49D9-92BC-93B5E59E5306}" presName="composite" presStyleCnt="0"/>
      <dgm:spPr/>
    </dgm:pt>
    <dgm:pt modelId="{7C2BC45D-8037-4659-902C-B9F3C59E7920}" type="pres">
      <dgm:prSet presAssocID="{173873E3-CE77-49D9-92BC-93B5E59E5306}" presName="parentText" presStyleLbl="alignNode1" presStyleIdx="0" presStyleCnt="4">
        <dgm:presLayoutVars>
          <dgm:chMax val="1"/>
          <dgm:bulletEnabled val="1"/>
        </dgm:presLayoutVars>
      </dgm:prSet>
      <dgm:spPr/>
    </dgm:pt>
    <dgm:pt modelId="{C7184B05-F2B3-48F5-B097-6E0899E80183}" type="pres">
      <dgm:prSet presAssocID="{173873E3-CE77-49D9-92BC-93B5E59E5306}" presName="descendantText" presStyleLbl="alignAcc1" presStyleIdx="0" presStyleCnt="4" custScaleY="156658" custLinFactNeighborX="-265" custLinFactNeighborY="781">
        <dgm:presLayoutVars>
          <dgm:bulletEnabled val="1"/>
        </dgm:presLayoutVars>
      </dgm:prSet>
      <dgm:spPr/>
    </dgm:pt>
    <dgm:pt modelId="{5A7DBE46-1D4D-4743-9E7B-7F012ACD7404}" type="pres">
      <dgm:prSet presAssocID="{25244E95-5683-4E82-83BA-425016A6205F}" presName="sp" presStyleCnt="0"/>
      <dgm:spPr/>
    </dgm:pt>
    <dgm:pt modelId="{B6D33F6F-48ED-45DD-8AF9-DD322D1295B6}" type="pres">
      <dgm:prSet presAssocID="{5D6D443A-115F-49A8-9A4B-2B91C463360C}" presName="composite" presStyleCnt="0"/>
      <dgm:spPr/>
    </dgm:pt>
    <dgm:pt modelId="{E9EE465F-05FC-4EB0-B23B-2BD431A95E53}" type="pres">
      <dgm:prSet presAssocID="{5D6D443A-115F-49A8-9A4B-2B91C463360C}" presName="parentText" presStyleLbl="alignNode1" presStyleIdx="1" presStyleCnt="4">
        <dgm:presLayoutVars>
          <dgm:chMax val="1"/>
          <dgm:bulletEnabled val="1"/>
        </dgm:presLayoutVars>
      </dgm:prSet>
      <dgm:spPr/>
    </dgm:pt>
    <dgm:pt modelId="{B0663EE1-482F-4A28-8A84-A2CA5842B67C}" type="pres">
      <dgm:prSet presAssocID="{5D6D443A-115F-49A8-9A4B-2B91C463360C}" presName="descendantText" presStyleLbl="alignAcc1" presStyleIdx="1" presStyleCnt="4" custLinFactNeighborX="-265" custLinFactNeighborY="1833">
        <dgm:presLayoutVars>
          <dgm:bulletEnabled val="1"/>
        </dgm:presLayoutVars>
      </dgm:prSet>
      <dgm:spPr/>
    </dgm:pt>
    <dgm:pt modelId="{88D30D9F-D390-44B5-A4D9-0030468C19AE}" type="pres">
      <dgm:prSet presAssocID="{66D9D4EA-9332-4B3E-8F78-C47D208206BF}" presName="sp" presStyleCnt="0"/>
      <dgm:spPr/>
    </dgm:pt>
    <dgm:pt modelId="{0D2A682C-6CFD-4673-BB0C-64DFD56EB045}" type="pres">
      <dgm:prSet presAssocID="{5D99367D-1163-4B7F-A1A9-237BEFFB316B}" presName="composite" presStyleCnt="0"/>
      <dgm:spPr/>
    </dgm:pt>
    <dgm:pt modelId="{CD540292-694E-4426-86BA-1E425B8F6578}" type="pres">
      <dgm:prSet presAssocID="{5D99367D-1163-4B7F-A1A9-237BEFFB316B}" presName="parentText" presStyleLbl="alignNode1" presStyleIdx="2" presStyleCnt="4">
        <dgm:presLayoutVars>
          <dgm:chMax val="1"/>
          <dgm:bulletEnabled val="1"/>
        </dgm:presLayoutVars>
      </dgm:prSet>
      <dgm:spPr/>
    </dgm:pt>
    <dgm:pt modelId="{3EFBE94A-52A1-4DBE-ACE7-64B4C8BFE370}" type="pres">
      <dgm:prSet presAssocID="{5D99367D-1163-4B7F-A1A9-237BEFFB316B}" presName="descendantText" presStyleLbl="alignAcc1" presStyleIdx="2" presStyleCnt="4">
        <dgm:presLayoutVars>
          <dgm:bulletEnabled val="1"/>
        </dgm:presLayoutVars>
      </dgm:prSet>
      <dgm:spPr/>
    </dgm:pt>
    <dgm:pt modelId="{453779FA-CD52-44F3-AC27-A880A99CE7D6}" type="pres">
      <dgm:prSet presAssocID="{17C2FEE0-FB95-4D2B-AFD2-AD7866275E72}" presName="sp" presStyleCnt="0"/>
      <dgm:spPr/>
    </dgm:pt>
    <dgm:pt modelId="{DFDAB805-6F67-40B7-88AF-2936D0921ED8}" type="pres">
      <dgm:prSet presAssocID="{DF04F380-1E6E-4A20-BC7D-85A9C10319C3}" presName="composite" presStyleCnt="0"/>
      <dgm:spPr/>
    </dgm:pt>
    <dgm:pt modelId="{77FBA095-DA72-4C98-BE39-F4B5CE96DAFD}" type="pres">
      <dgm:prSet presAssocID="{DF04F380-1E6E-4A20-BC7D-85A9C10319C3}" presName="parentText" presStyleLbl="alignNode1" presStyleIdx="3" presStyleCnt="4">
        <dgm:presLayoutVars>
          <dgm:chMax val="1"/>
          <dgm:bulletEnabled val="1"/>
        </dgm:presLayoutVars>
      </dgm:prSet>
      <dgm:spPr/>
    </dgm:pt>
    <dgm:pt modelId="{67F47A3F-21E1-4961-A3F8-2A34E2B73752}" type="pres">
      <dgm:prSet presAssocID="{DF04F380-1E6E-4A20-BC7D-85A9C10319C3}" presName="descendantText" presStyleLbl="alignAcc1" presStyleIdx="3" presStyleCnt="4">
        <dgm:presLayoutVars>
          <dgm:bulletEnabled val="1"/>
        </dgm:presLayoutVars>
      </dgm:prSet>
      <dgm:spPr/>
    </dgm:pt>
  </dgm:ptLst>
  <dgm:cxnLst>
    <dgm:cxn modelId="{7EC93200-5DA9-4EDA-9460-3FD80D7B3713}" type="presOf" srcId="{EC78384C-3D5B-4A10-A164-B0A288543477}" destId="{C7184B05-F2B3-48F5-B097-6E0899E80183}" srcOrd="0" destOrd="7" presId="urn:microsoft.com/office/officeart/2005/8/layout/chevron2"/>
    <dgm:cxn modelId="{802F3901-6CED-4D98-BCE3-20E25AECC2E9}" srcId="{5D99367D-1163-4B7F-A1A9-237BEFFB316B}" destId="{052BA3B4-F48B-4134-8559-C27D8F628D29}" srcOrd="0" destOrd="0" parTransId="{FC0E3D35-9F7F-4FEC-B807-A92F0826AA3D}" sibTransId="{C4A7AA72-CD02-4DAD-BFCE-C585A92AE8BB}"/>
    <dgm:cxn modelId="{23CEF507-6252-4418-9B71-619A054C7B2D}" srcId="{87C6EC34-3F96-4565-A59D-F49120FCEFA0}" destId="{CD94FBCB-23B9-4AA8-BE66-0AB8183451EC}" srcOrd="3" destOrd="0" parTransId="{BE84160A-6594-486F-B6F3-C37B8700FA8E}" sibTransId="{A219D426-B2B2-4F5A-87FA-485B6D6FFCB9}"/>
    <dgm:cxn modelId="{BF92C509-BDD9-4AB8-AEF8-5D4228782E6D}" type="presOf" srcId="{FA5791B7-3D53-4C55-B4BE-237FDA7C4D07}" destId="{C7184B05-F2B3-48F5-B097-6E0899E80183}" srcOrd="0" destOrd="6" presId="urn:microsoft.com/office/officeart/2005/8/layout/chevron2"/>
    <dgm:cxn modelId="{8B9BB022-A99B-417C-99DD-68016AE4211B}" type="presOf" srcId="{5D6D443A-115F-49A8-9A4B-2B91C463360C}" destId="{E9EE465F-05FC-4EB0-B23B-2BD431A95E53}" srcOrd="0" destOrd="0" presId="urn:microsoft.com/office/officeart/2005/8/layout/chevron2"/>
    <dgm:cxn modelId="{71E58523-91AA-4AAB-B4F5-2D14345A2A7F}" type="presOf" srcId="{DF04F380-1E6E-4A20-BC7D-85A9C10319C3}" destId="{77FBA095-DA72-4C98-BE39-F4B5CE96DAFD}" srcOrd="0" destOrd="0" presId="urn:microsoft.com/office/officeart/2005/8/layout/chevron2"/>
    <dgm:cxn modelId="{C263D833-47D8-4ACE-A33A-593930B7CD1F}" type="presOf" srcId="{052BA3B4-F48B-4134-8559-C27D8F628D29}" destId="{3EFBE94A-52A1-4DBE-ACE7-64B4C8BFE370}" srcOrd="0" destOrd="0" presId="urn:microsoft.com/office/officeart/2005/8/layout/chevron2"/>
    <dgm:cxn modelId="{D329FC38-9933-4EFB-92C6-205B4A1946F1}" type="presOf" srcId="{09D6A000-2293-446A-9879-96465193B1B2}" destId="{C7184B05-F2B3-48F5-B097-6E0899E80183}" srcOrd="0" destOrd="1" presId="urn:microsoft.com/office/officeart/2005/8/layout/chevron2"/>
    <dgm:cxn modelId="{3170F93B-5405-4240-B0C2-FF670FBCF0F0}" type="presOf" srcId="{6D41C381-88FA-49EB-BCB1-5828BA93E320}" destId="{C7184B05-F2B3-48F5-B097-6E0899E80183}" srcOrd="0" destOrd="3" presId="urn:microsoft.com/office/officeart/2005/8/layout/chevron2"/>
    <dgm:cxn modelId="{23DED660-C34E-4CCB-896D-9B752F0C3CD8}" srcId="{C81517ED-79DE-4FCF-AEF7-0A5FD4C0151D}" destId="{5D99367D-1163-4B7F-A1A9-237BEFFB316B}" srcOrd="2" destOrd="0" parTransId="{003B4E32-E594-49CC-8309-58FBB30BF7CD}" sibTransId="{17C2FEE0-FB95-4D2B-AFD2-AD7866275E72}"/>
    <dgm:cxn modelId="{010DED60-1132-4D8B-AFD8-1756DD3B15F9}" srcId="{C81517ED-79DE-4FCF-AEF7-0A5FD4C0151D}" destId="{5D6D443A-115F-49A8-9A4B-2B91C463360C}" srcOrd="1" destOrd="0" parTransId="{21013A1D-4735-401D-9979-020CDF49CCAB}" sibTransId="{66D9D4EA-9332-4B3E-8F78-C47D208206BF}"/>
    <dgm:cxn modelId="{195A4844-C946-450B-B6F6-4D0FB8A8430E}" srcId="{A06DEA1C-7347-4A36-9638-28200AB8F3B9}" destId="{09D6A000-2293-446A-9879-96465193B1B2}" srcOrd="0" destOrd="0" parTransId="{0A63D23B-5237-4E0B-B458-916781F43158}" sibTransId="{8940416D-DBE3-4D1D-A4B9-8A8A4FCEBF9B}"/>
    <dgm:cxn modelId="{C7C2A149-83B4-46E7-ABD3-01BEDE61DC00}" type="presOf" srcId="{8D84E9FD-E5B3-4456-A962-728F7010239A}" destId="{67F47A3F-21E1-4961-A3F8-2A34E2B73752}" srcOrd="0" destOrd="1" presId="urn:microsoft.com/office/officeart/2005/8/layout/chevron2"/>
    <dgm:cxn modelId="{66A1394B-3573-4BE2-BF9D-D301DB808BEF}" srcId="{173873E3-CE77-49D9-92BC-93B5E59E5306}" destId="{A06DEA1C-7347-4A36-9638-28200AB8F3B9}" srcOrd="0" destOrd="0" parTransId="{07491787-A20A-4C5F-AB0A-927C14823F12}" sibTransId="{21000A50-BCAD-47E4-AD9D-2380E4129DC2}"/>
    <dgm:cxn modelId="{EFD2D76C-6B82-4BE8-B1B7-7A3C3CA87379}" type="presOf" srcId="{A23DC7F6-A8D3-4EA4-A6CC-BD274D65D71D}" destId="{67F47A3F-21E1-4961-A3F8-2A34E2B73752}" srcOrd="0" destOrd="0" presId="urn:microsoft.com/office/officeart/2005/8/layout/chevron2"/>
    <dgm:cxn modelId="{CFDF9C4F-AB60-458F-8384-39F647464768}" srcId="{A06DEA1C-7347-4A36-9638-28200AB8F3B9}" destId="{6D41C381-88FA-49EB-BCB1-5828BA93E320}" srcOrd="2" destOrd="0" parTransId="{A53DA2A6-28FF-404B-85DD-E166FCAF09C7}" sibTransId="{EF4703CF-C323-470C-BB7B-A8121605B01E}"/>
    <dgm:cxn modelId="{9EF35C74-04D6-410C-953C-1AF042A725AC}" type="presOf" srcId="{2A5F8BDC-E6A7-4D39-9B4C-6E178D0EC80F}" destId="{3EFBE94A-52A1-4DBE-ACE7-64B4C8BFE370}" srcOrd="0" destOrd="1" presId="urn:microsoft.com/office/officeart/2005/8/layout/chevron2"/>
    <dgm:cxn modelId="{53274578-18A5-431C-B7BB-0F76CE847A70}" type="presOf" srcId="{87C6EC34-3F96-4565-A59D-F49120FCEFA0}" destId="{C7184B05-F2B3-48F5-B097-6E0899E80183}" srcOrd="0" destOrd="4" presId="urn:microsoft.com/office/officeart/2005/8/layout/chevron2"/>
    <dgm:cxn modelId="{CF899C78-E63D-4DCF-9D74-C7583E2AC674}" srcId="{173873E3-CE77-49D9-92BC-93B5E59E5306}" destId="{87C6EC34-3F96-4565-A59D-F49120FCEFA0}" srcOrd="1" destOrd="0" parTransId="{99E5E0C5-5D29-45E7-9E25-D5A3B5C36993}" sibTransId="{EB496835-2600-480A-A937-3AA3C97C4C7A}"/>
    <dgm:cxn modelId="{2332C789-1DAA-4618-A1BD-FA2DA68355A0}" srcId="{052BA3B4-F48B-4134-8559-C27D8F628D29}" destId="{2A5F8BDC-E6A7-4D39-9B4C-6E178D0EC80F}" srcOrd="0" destOrd="0" parTransId="{4C121DDF-7039-4A32-981B-5D9DB2C8DFD1}" sibTransId="{F127A374-859B-4A5D-BF46-0A7AC0D969B6}"/>
    <dgm:cxn modelId="{8150E48C-4B14-43CB-8CAA-22931B20A882}" type="presOf" srcId="{C81517ED-79DE-4FCF-AEF7-0A5FD4C0151D}" destId="{485AD946-5FCA-47F9-8F75-70DACA3E5DA4}" srcOrd="0" destOrd="0" presId="urn:microsoft.com/office/officeart/2005/8/layout/chevron2"/>
    <dgm:cxn modelId="{7A1A368D-CA06-43F8-B31D-1B400F4F09CC}" srcId="{87C6EC34-3F96-4565-A59D-F49120FCEFA0}" destId="{2BCB9120-D008-4D21-9ACA-E8B5A853560E}" srcOrd="0" destOrd="0" parTransId="{29FF1FC9-C5A3-4FDB-8CC1-FCAA0FD91050}" sibTransId="{430F7BC2-56A4-4DBC-84E8-5D0EC40D17EC}"/>
    <dgm:cxn modelId="{565CF797-927B-4174-93AE-5630ACEC811A}" srcId="{5D6D443A-115F-49A8-9A4B-2B91C463360C}" destId="{7D9C675F-C268-4C26-B0B6-59DEF3970D93}" srcOrd="0" destOrd="0" parTransId="{B358A048-8698-428A-AE31-8D1571B60CCC}" sibTransId="{90CCF762-A76A-4360-9D55-8E54F37AE8BF}"/>
    <dgm:cxn modelId="{0F1A9698-D758-48E1-B713-5401F5A537B4}" type="presOf" srcId="{A06DEA1C-7347-4A36-9638-28200AB8F3B9}" destId="{C7184B05-F2B3-48F5-B097-6E0899E80183}" srcOrd="0" destOrd="0" presId="urn:microsoft.com/office/officeart/2005/8/layout/chevron2"/>
    <dgm:cxn modelId="{5507019A-747B-45DF-82F2-F321D9BA9AB4}" type="presOf" srcId="{5100A1C2-1621-4D8A-B699-F6C9E069F502}" destId="{C7184B05-F2B3-48F5-B097-6E0899E80183}" srcOrd="0" destOrd="2" presId="urn:microsoft.com/office/officeart/2005/8/layout/chevron2"/>
    <dgm:cxn modelId="{3981F9A6-67FC-4AF6-BD8F-45D7FC51AC81}" type="presOf" srcId="{EFF67333-84C6-4464-B569-60DFE6DF5635}" destId="{B0663EE1-482F-4A28-8A84-A2CA5842B67C}" srcOrd="0" destOrd="1" presId="urn:microsoft.com/office/officeart/2005/8/layout/chevron2"/>
    <dgm:cxn modelId="{25875EB1-02DB-488D-908C-58DEBCEC258E}" srcId="{C81517ED-79DE-4FCF-AEF7-0A5FD4C0151D}" destId="{173873E3-CE77-49D9-92BC-93B5E59E5306}" srcOrd="0" destOrd="0" parTransId="{983D8E07-62A6-4249-892F-F7A455AEF32F}" sibTransId="{25244E95-5683-4E82-83BA-425016A6205F}"/>
    <dgm:cxn modelId="{DAD0DEBC-EE94-4EFB-9C19-D9F71DDF1BE5}" srcId="{87C6EC34-3F96-4565-A59D-F49120FCEFA0}" destId="{FA5791B7-3D53-4C55-B4BE-237FDA7C4D07}" srcOrd="1" destOrd="0" parTransId="{A77418FE-FEDC-47A4-8B88-A67E8B02E48E}" sibTransId="{3E36917A-ACDA-4036-A421-5CE79C75CC83}"/>
    <dgm:cxn modelId="{5E058FBD-5448-40AC-A183-6754B2655A80}" type="presOf" srcId="{173873E3-CE77-49D9-92BC-93B5E59E5306}" destId="{7C2BC45D-8037-4659-902C-B9F3C59E7920}" srcOrd="0" destOrd="0" presId="urn:microsoft.com/office/officeart/2005/8/layout/chevron2"/>
    <dgm:cxn modelId="{EE18B4CC-48A4-4547-B995-7326A3400372}" srcId="{87C6EC34-3F96-4565-A59D-F49120FCEFA0}" destId="{EC78384C-3D5B-4A10-A164-B0A288543477}" srcOrd="2" destOrd="0" parTransId="{A07EF2D9-6DD7-4536-9683-4FF1EC7E296D}" sibTransId="{CC4EA001-B71A-4AB3-AD9C-12CF444CF6B4}"/>
    <dgm:cxn modelId="{A78902CD-CF99-4CF0-B146-D890CE7FC0E4}" type="presOf" srcId="{5D99367D-1163-4B7F-A1A9-237BEFFB316B}" destId="{CD540292-694E-4426-86BA-1E425B8F6578}" srcOrd="0" destOrd="0" presId="urn:microsoft.com/office/officeart/2005/8/layout/chevron2"/>
    <dgm:cxn modelId="{037A33D0-9F9B-4949-B2B9-CF65EEA7ECD6}" srcId="{A06DEA1C-7347-4A36-9638-28200AB8F3B9}" destId="{5100A1C2-1621-4D8A-B699-F6C9E069F502}" srcOrd="1" destOrd="0" parTransId="{51607C1D-4C65-4B76-887A-BA22FFC7A714}" sibTransId="{843E1A2D-E748-4A99-8EDB-53F3F773DA3F}"/>
    <dgm:cxn modelId="{69C7D9DA-8988-40DB-8BA7-292C26251A92}" srcId="{7D9C675F-C268-4C26-B0B6-59DEF3970D93}" destId="{EFF67333-84C6-4464-B569-60DFE6DF5635}" srcOrd="0" destOrd="0" parTransId="{AD8FABBA-E2B0-4F65-B83F-100D93876379}" sibTransId="{BB870882-E26D-4644-8C70-D4A95D8DD633}"/>
    <dgm:cxn modelId="{CF3054DD-70D4-40A9-AB85-70C2675B1376}" type="presOf" srcId="{7D9C675F-C268-4C26-B0B6-59DEF3970D93}" destId="{B0663EE1-482F-4A28-8A84-A2CA5842B67C}" srcOrd="0" destOrd="0" presId="urn:microsoft.com/office/officeart/2005/8/layout/chevron2"/>
    <dgm:cxn modelId="{379196E5-0A82-4325-8DD4-22663C200DC3}" type="presOf" srcId="{2BCB9120-D008-4D21-9ACA-E8B5A853560E}" destId="{C7184B05-F2B3-48F5-B097-6E0899E80183}" srcOrd="0" destOrd="5" presId="urn:microsoft.com/office/officeart/2005/8/layout/chevron2"/>
    <dgm:cxn modelId="{D304CFE5-8AE1-45C8-A29F-53758560CF95}" srcId="{DF04F380-1E6E-4A20-BC7D-85A9C10319C3}" destId="{8D84E9FD-E5B3-4456-A962-728F7010239A}" srcOrd="1" destOrd="0" parTransId="{BE36B351-ECCB-4C31-9012-4A94266766E3}" sibTransId="{48E0FD44-07D6-4EB8-8D28-867C709F9D96}"/>
    <dgm:cxn modelId="{827C03E9-F17C-48AE-87B5-6E22354AF717}" srcId="{DF04F380-1E6E-4A20-BC7D-85A9C10319C3}" destId="{A23DC7F6-A8D3-4EA4-A6CC-BD274D65D71D}" srcOrd="0" destOrd="0" parTransId="{27CB329B-BA1A-4776-88B7-A64F01C6448E}" sibTransId="{F727F8C2-4930-4E6D-B420-C7696EBEA14B}"/>
    <dgm:cxn modelId="{434CC7FB-2F5D-442C-AE5B-1FC79DFE33DC}" type="presOf" srcId="{CD94FBCB-23B9-4AA8-BE66-0AB8183451EC}" destId="{C7184B05-F2B3-48F5-B097-6E0899E80183}" srcOrd="0" destOrd="8" presId="urn:microsoft.com/office/officeart/2005/8/layout/chevron2"/>
    <dgm:cxn modelId="{C3B7E1FB-2BD9-4E7E-8E3E-AC02A8CBEC7D}" srcId="{C81517ED-79DE-4FCF-AEF7-0A5FD4C0151D}" destId="{DF04F380-1E6E-4A20-BC7D-85A9C10319C3}" srcOrd="3" destOrd="0" parTransId="{5E779479-DF6D-46A6-998A-AB15A140AA8B}" sibTransId="{1EE7BA97-0430-4ED3-AF97-02E7834D0433}"/>
    <dgm:cxn modelId="{BFB206EE-DABE-4237-92B1-2B03729E6738}" type="presParOf" srcId="{485AD946-5FCA-47F9-8F75-70DACA3E5DA4}" destId="{B6483027-17C4-472E-B19E-041726D3C0A5}" srcOrd="0" destOrd="0" presId="urn:microsoft.com/office/officeart/2005/8/layout/chevron2"/>
    <dgm:cxn modelId="{BD44CDA8-933A-4BE4-9C9C-E68AC64E5657}" type="presParOf" srcId="{B6483027-17C4-472E-B19E-041726D3C0A5}" destId="{7C2BC45D-8037-4659-902C-B9F3C59E7920}" srcOrd="0" destOrd="0" presId="urn:microsoft.com/office/officeart/2005/8/layout/chevron2"/>
    <dgm:cxn modelId="{8D546FEC-7604-45B9-9DD0-F23CB0CF431E}" type="presParOf" srcId="{B6483027-17C4-472E-B19E-041726D3C0A5}" destId="{C7184B05-F2B3-48F5-B097-6E0899E80183}" srcOrd="1" destOrd="0" presId="urn:microsoft.com/office/officeart/2005/8/layout/chevron2"/>
    <dgm:cxn modelId="{E5631C42-89FF-4B57-A301-D2A858EA6C25}" type="presParOf" srcId="{485AD946-5FCA-47F9-8F75-70DACA3E5DA4}" destId="{5A7DBE46-1D4D-4743-9E7B-7F012ACD7404}" srcOrd="1" destOrd="0" presId="urn:microsoft.com/office/officeart/2005/8/layout/chevron2"/>
    <dgm:cxn modelId="{87E91E00-C078-4866-BD99-BF30E1CDD345}" type="presParOf" srcId="{485AD946-5FCA-47F9-8F75-70DACA3E5DA4}" destId="{B6D33F6F-48ED-45DD-8AF9-DD322D1295B6}" srcOrd="2" destOrd="0" presId="urn:microsoft.com/office/officeart/2005/8/layout/chevron2"/>
    <dgm:cxn modelId="{16DD46C9-42B8-4B35-BB46-AC0D7993807E}" type="presParOf" srcId="{B6D33F6F-48ED-45DD-8AF9-DD322D1295B6}" destId="{E9EE465F-05FC-4EB0-B23B-2BD431A95E53}" srcOrd="0" destOrd="0" presId="urn:microsoft.com/office/officeart/2005/8/layout/chevron2"/>
    <dgm:cxn modelId="{CCDA9A0C-9B54-4C04-9C2A-E12063082A2D}" type="presParOf" srcId="{B6D33F6F-48ED-45DD-8AF9-DD322D1295B6}" destId="{B0663EE1-482F-4A28-8A84-A2CA5842B67C}" srcOrd="1" destOrd="0" presId="urn:microsoft.com/office/officeart/2005/8/layout/chevron2"/>
    <dgm:cxn modelId="{FBECA7F7-6A95-49EA-923A-6FBC11D4CC51}" type="presParOf" srcId="{485AD946-5FCA-47F9-8F75-70DACA3E5DA4}" destId="{88D30D9F-D390-44B5-A4D9-0030468C19AE}" srcOrd="3" destOrd="0" presId="urn:microsoft.com/office/officeart/2005/8/layout/chevron2"/>
    <dgm:cxn modelId="{BEF742E8-662B-4D67-A2AF-6FB716B06DB7}" type="presParOf" srcId="{485AD946-5FCA-47F9-8F75-70DACA3E5DA4}" destId="{0D2A682C-6CFD-4673-BB0C-64DFD56EB045}" srcOrd="4" destOrd="0" presId="urn:microsoft.com/office/officeart/2005/8/layout/chevron2"/>
    <dgm:cxn modelId="{B183597D-0AA1-40C0-AD76-2D4CFB1240C4}" type="presParOf" srcId="{0D2A682C-6CFD-4673-BB0C-64DFD56EB045}" destId="{CD540292-694E-4426-86BA-1E425B8F6578}" srcOrd="0" destOrd="0" presId="urn:microsoft.com/office/officeart/2005/8/layout/chevron2"/>
    <dgm:cxn modelId="{A2F116E4-13B9-4E2C-BD43-ED9865F59F2A}" type="presParOf" srcId="{0D2A682C-6CFD-4673-BB0C-64DFD56EB045}" destId="{3EFBE94A-52A1-4DBE-ACE7-64B4C8BFE370}" srcOrd="1" destOrd="0" presId="urn:microsoft.com/office/officeart/2005/8/layout/chevron2"/>
    <dgm:cxn modelId="{CC7C83B6-A328-49FB-A922-9E268487689C}" type="presParOf" srcId="{485AD946-5FCA-47F9-8F75-70DACA3E5DA4}" destId="{453779FA-CD52-44F3-AC27-A880A99CE7D6}" srcOrd="5" destOrd="0" presId="urn:microsoft.com/office/officeart/2005/8/layout/chevron2"/>
    <dgm:cxn modelId="{60242C4A-ACB8-4956-A54E-0EFBE3D68A8D}" type="presParOf" srcId="{485AD946-5FCA-47F9-8F75-70DACA3E5DA4}" destId="{DFDAB805-6F67-40B7-88AF-2936D0921ED8}" srcOrd="6" destOrd="0" presId="urn:microsoft.com/office/officeart/2005/8/layout/chevron2"/>
    <dgm:cxn modelId="{978C086B-782C-4673-800C-ECBFB140710A}" type="presParOf" srcId="{DFDAB805-6F67-40B7-88AF-2936D0921ED8}" destId="{77FBA095-DA72-4C98-BE39-F4B5CE96DAFD}" srcOrd="0" destOrd="0" presId="urn:microsoft.com/office/officeart/2005/8/layout/chevron2"/>
    <dgm:cxn modelId="{54B337E0-2895-4079-AE29-1C8B511599A9}" type="presParOf" srcId="{DFDAB805-6F67-40B7-88AF-2936D0921ED8}" destId="{67F47A3F-21E1-4961-A3F8-2A34E2B737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BC45D-8037-4659-902C-B9F3C59E7920}">
      <dsp:nvSpPr>
        <dsp:cNvPr id="0" name=""/>
        <dsp:cNvSpPr/>
      </dsp:nvSpPr>
      <dsp:spPr>
        <a:xfrm rot="5400000">
          <a:off x="-211304" y="489436"/>
          <a:ext cx="1408695" cy="986087"/>
        </a:xfrm>
        <a:prstGeom prst="chevron">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867 MU</a:t>
          </a:r>
        </a:p>
      </dsp:txBody>
      <dsp:txXfrm rot="-5400000">
        <a:off x="1" y="771176"/>
        <a:ext cx="986087" cy="422608"/>
      </dsp:txXfrm>
    </dsp:sp>
    <dsp:sp modelId="{C7184B05-F2B3-48F5-B097-6E0899E80183}">
      <dsp:nvSpPr>
        <dsp:cNvPr id="0" name=""/>
        <dsp:cNvSpPr/>
      </dsp:nvSpPr>
      <dsp:spPr>
        <a:xfrm rot="5400000">
          <a:off x="3795384" y="-2802198"/>
          <a:ext cx="1434442" cy="70906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u="sng" kern="1200" dirty="0"/>
            <a:t>Net metered customer that bills </a:t>
          </a:r>
          <a:r>
            <a:rPr lang="en-US" sz="900" b="1" u="sng" kern="1200" dirty="0"/>
            <a:t>after</a:t>
          </a:r>
          <a:r>
            <a:rPr lang="en-US" sz="900" u="sng" kern="1200" dirty="0"/>
            <a:t> 8/16/19</a:t>
          </a:r>
        </a:p>
        <a:p>
          <a:pPr marL="114300" lvl="2" indent="-57150" algn="l" defTabSz="400050">
            <a:lnSpc>
              <a:spcPct val="90000"/>
            </a:lnSpc>
            <a:spcBef>
              <a:spcPct val="0"/>
            </a:spcBef>
            <a:spcAft>
              <a:spcPct val="15000"/>
            </a:spcAft>
            <a:buChar char="•"/>
          </a:pPr>
          <a:r>
            <a:rPr lang="en-US" sz="900" b="1" kern="1200" dirty="0"/>
            <a:t>PTD*SU loop</a:t>
          </a:r>
          <a:r>
            <a:rPr lang="en-US" sz="900" kern="1200" dirty="0"/>
            <a:t> will have the new changes with the REF*6W lines in the PTD*PM loops to report Delivered &amp; Received usage</a:t>
          </a:r>
        </a:p>
        <a:p>
          <a:pPr marL="114300" lvl="2" indent="-57150" algn="l" defTabSz="400050">
            <a:lnSpc>
              <a:spcPct val="90000"/>
            </a:lnSpc>
            <a:spcBef>
              <a:spcPct val="0"/>
            </a:spcBef>
            <a:spcAft>
              <a:spcPct val="15000"/>
            </a:spcAft>
            <a:buChar char="•"/>
          </a:pPr>
          <a:r>
            <a:rPr lang="en-US" sz="900" b="1" kern="1200" dirty="0"/>
            <a:t>PTD*BB loop</a:t>
          </a:r>
          <a:r>
            <a:rPr lang="en-US" sz="900" kern="1200" dirty="0"/>
            <a:t> will report the Delivered usage instead of net usage as approved in Change Control 150</a:t>
          </a:r>
        </a:p>
        <a:p>
          <a:pPr marL="114300" lvl="2"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r>
            <a:rPr lang="en-US" sz="900" u="sng" kern="1200" dirty="0"/>
            <a:t>Net metered customer that bills service period start date </a:t>
          </a:r>
          <a:r>
            <a:rPr lang="en-US" sz="900" b="1" u="sng" kern="1200" dirty="0"/>
            <a:t>prior to</a:t>
          </a:r>
          <a:r>
            <a:rPr lang="en-US" sz="900" u="sng" kern="1200" dirty="0"/>
            <a:t> 8/16/19</a:t>
          </a:r>
          <a:endParaRPr lang="en-US" sz="900" kern="1200" dirty="0"/>
        </a:p>
        <a:p>
          <a:pPr marL="114300" lvl="2" indent="-57150" algn="l" defTabSz="400050">
            <a:lnSpc>
              <a:spcPct val="90000"/>
            </a:lnSpc>
            <a:spcBef>
              <a:spcPct val="0"/>
            </a:spcBef>
            <a:spcAft>
              <a:spcPct val="15000"/>
            </a:spcAft>
            <a:buChar char="•"/>
          </a:pPr>
          <a:r>
            <a:rPr lang="en-US" sz="900" kern="1200" dirty="0"/>
            <a:t>the utility will continue to bill on “net” for any customer that has a bill period with a service period start date prior to 8/16/19</a:t>
          </a:r>
        </a:p>
        <a:p>
          <a:pPr marL="114300" lvl="2" indent="-57150" algn="l" defTabSz="400050">
            <a:lnSpc>
              <a:spcPct val="90000"/>
            </a:lnSpc>
            <a:spcBef>
              <a:spcPct val="0"/>
            </a:spcBef>
            <a:spcAft>
              <a:spcPct val="15000"/>
            </a:spcAft>
            <a:buChar char="•"/>
          </a:pPr>
          <a:endParaRPr lang="en-US" sz="900" kern="1200" dirty="0"/>
        </a:p>
        <a:p>
          <a:pPr marL="114300" lvl="2" indent="-57150" algn="l" defTabSz="400050">
            <a:lnSpc>
              <a:spcPct val="90000"/>
            </a:lnSpc>
            <a:spcBef>
              <a:spcPct val="0"/>
            </a:spcBef>
            <a:spcAft>
              <a:spcPct val="15000"/>
            </a:spcAft>
            <a:buChar char="•"/>
          </a:pPr>
          <a:r>
            <a:rPr lang="en-US" sz="900" b="1" kern="1200" dirty="0"/>
            <a:t>Rate Ready </a:t>
          </a:r>
          <a:r>
            <a:rPr lang="en-US" sz="900" kern="1200" dirty="0"/>
            <a:t>will bill on net until the first cycle with a service period start date commencing 8/16/19</a:t>
          </a:r>
        </a:p>
        <a:p>
          <a:pPr marL="114300" lvl="2" indent="-57150" algn="l" defTabSz="400050">
            <a:lnSpc>
              <a:spcPct val="90000"/>
            </a:lnSpc>
            <a:spcBef>
              <a:spcPct val="0"/>
            </a:spcBef>
            <a:spcAft>
              <a:spcPct val="15000"/>
            </a:spcAft>
            <a:buChar char="•"/>
          </a:pPr>
          <a:r>
            <a:rPr lang="en-US" sz="900" b="1" kern="1200" dirty="0"/>
            <a:t>Bill Ready</a:t>
          </a:r>
          <a:r>
            <a:rPr lang="en-US" sz="900" kern="1200" dirty="0"/>
            <a:t> / </a:t>
          </a:r>
          <a:r>
            <a:rPr lang="en-US" sz="900" b="1" kern="1200" dirty="0"/>
            <a:t>Dual Bill</a:t>
          </a:r>
          <a:r>
            <a:rPr lang="en-US" sz="900" kern="1200" dirty="0"/>
            <a:t> will have the 867 changes applied and the EGS needs to bill as appropriate</a:t>
          </a:r>
        </a:p>
      </dsp:txBody>
      <dsp:txXfrm rot="-5400000">
        <a:off x="967297" y="95913"/>
        <a:ext cx="7020592" cy="1294394"/>
      </dsp:txXfrm>
    </dsp:sp>
    <dsp:sp modelId="{E9EE465F-05FC-4EB0-B23B-2BD431A95E53}">
      <dsp:nvSpPr>
        <dsp:cNvPr id="0" name=""/>
        <dsp:cNvSpPr/>
      </dsp:nvSpPr>
      <dsp:spPr>
        <a:xfrm rot="5400000">
          <a:off x="-211304" y="1761468"/>
          <a:ext cx="1408695" cy="986087"/>
        </a:xfrm>
        <a:prstGeom prst="chevron">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867 IU</a:t>
          </a:r>
        </a:p>
      </dsp:txBody>
      <dsp:txXfrm rot="-5400000">
        <a:off x="1" y="2043208"/>
        <a:ext cx="986087" cy="422608"/>
      </dsp:txXfrm>
    </dsp:sp>
    <dsp:sp modelId="{B0663EE1-482F-4A28-8A84-A2CA5842B67C}">
      <dsp:nvSpPr>
        <dsp:cNvPr id="0" name=""/>
        <dsp:cNvSpPr/>
      </dsp:nvSpPr>
      <dsp:spPr>
        <a:xfrm rot="5400000">
          <a:off x="4054779" y="-1520533"/>
          <a:ext cx="915652" cy="70906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Changes will take place on any bill with a service period start date commencing 8/16/19</a:t>
          </a:r>
        </a:p>
        <a:p>
          <a:pPr marL="228600" lvl="2" indent="-114300" algn="l" defTabSz="533400">
            <a:lnSpc>
              <a:spcPct val="90000"/>
            </a:lnSpc>
            <a:spcBef>
              <a:spcPct val="0"/>
            </a:spcBef>
            <a:spcAft>
              <a:spcPct val="15000"/>
            </a:spcAft>
            <a:buChar char="•"/>
          </a:pPr>
          <a:r>
            <a:rPr lang="en-US" sz="1200" kern="1200" dirty="0"/>
            <a:t>(First cycle to be billed with a service period start commencing 8/16/19 is expected </a:t>
          </a:r>
          <a:r>
            <a:rPr lang="en-US" sz="1200" b="1" kern="1200" dirty="0"/>
            <a:t>on or after 9/18/19</a:t>
          </a:r>
          <a:r>
            <a:rPr lang="en-US" sz="1200" kern="1200" dirty="0"/>
            <a:t>)</a:t>
          </a:r>
        </a:p>
      </dsp:txBody>
      <dsp:txXfrm rot="-5400000">
        <a:off x="967297" y="1611647"/>
        <a:ext cx="7045918" cy="826256"/>
      </dsp:txXfrm>
    </dsp:sp>
    <dsp:sp modelId="{CD540292-694E-4426-86BA-1E425B8F6578}">
      <dsp:nvSpPr>
        <dsp:cNvPr id="0" name=""/>
        <dsp:cNvSpPr/>
      </dsp:nvSpPr>
      <dsp:spPr>
        <a:xfrm rot="5400000">
          <a:off x="-211304" y="3033501"/>
          <a:ext cx="1408695" cy="986087"/>
        </a:xfrm>
        <a:prstGeom prst="chevron">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867 HU</a:t>
          </a:r>
        </a:p>
      </dsp:txBody>
      <dsp:txXfrm rot="-5400000">
        <a:off x="1" y="3315241"/>
        <a:ext cx="986087" cy="422608"/>
      </dsp:txXfrm>
    </dsp:sp>
    <dsp:sp modelId="{3EFBE94A-52A1-4DBE-ACE7-64B4C8BFE370}">
      <dsp:nvSpPr>
        <dsp:cNvPr id="0" name=""/>
        <dsp:cNvSpPr/>
      </dsp:nvSpPr>
      <dsp:spPr>
        <a:xfrm rot="5400000">
          <a:off x="4073569" y="-265285"/>
          <a:ext cx="915652" cy="70906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Any request sent after 8/16/19:</a:t>
          </a:r>
        </a:p>
        <a:p>
          <a:pPr marL="228600" lvl="2" indent="-114300" algn="l" defTabSz="533400">
            <a:lnSpc>
              <a:spcPct val="90000"/>
            </a:lnSpc>
            <a:spcBef>
              <a:spcPct val="0"/>
            </a:spcBef>
            <a:spcAft>
              <a:spcPct val="15000"/>
            </a:spcAft>
            <a:buChar char="•"/>
          </a:pPr>
          <a:r>
            <a:rPr lang="en-US" sz="1200" kern="1200" dirty="0"/>
            <a:t> </a:t>
          </a:r>
          <a:r>
            <a:rPr lang="en-US" sz="1200" b="1" kern="1200" dirty="0"/>
            <a:t>PTD*SU loops</a:t>
          </a:r>
          <a:r>
            <a:rPr lang="en-US" sz="1200" kern="1200" dirty="0"/>
            <a:t> will have the new changes for kWh with the REF*6W lines to report the delivered and received usage instead of net usage as approved in Change Control 151</a:t>
          </a:r>
        </a:p>
      </dsp:txBody>
      <dsp:txXfrm rot="-5400000">
        <a:off x="986087" y="2866895"/>
        <a:ext cx="7045918" cy="826256"/>
      </dsp:txXfrm>
    </dsp:sp>
    <dsp:sp modelId="{77FBA095-DA72-4C98-BE39-F4B5CE96DAFD}">
      <dsp:nvSpPr>
        <dsp:cNvPr id="0" name=""/>
        <dsp:cNvSpPr/>
      </dsp:nvSpPr>
      <dsp:spPr>
        <a:xfrm rot="5400000">
          <a:off x="-211304" y="4305533"/>
          <a:ext cx="1408695" cy="986087"/>
        </a:xfrm>
        <a:prstGeom prst="chevron">
          <a:avLst/>
        </a:prstGeom>
        <a:solidFill>
          <a:srgbClr val="5C8D3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867 HIU</a:t>
          </a:r>
        </a:p>
      </dsp:txBody>
      <dsp:txXfrm rot="-5400000">
        <a:off x="1" y="4587273"/>
        <a:ext cx="986087" cy="422608"/>
      </dsp:txXfrm>
    </dsp:sp>
    <dsp:sp modelId="{67F47A3F-21E1-4961-A3F8-2A34E2B73752}">
      <dsp:nvSpPr>
        <dsp:cNvPr id="0" name=""/>
        <dsp:cNvSpPr/>
      </dsp:nvSpPr>
      <dsp:spPr>
        <a:xfrm rot="5400000">
          <a:off x="4073569" y="1006746"/>
          <a:ext cx="915652" cy="70906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Changes will not take place until the customer has 12 months of bill certified interval data</a:t>
          </a:r>
        </a:p>
        <a:p>
          <a:pPr marL="114300" lvl="1" indent="-114300" algn="l" defTabSz="533400">
            <a:lnSpc>
              <a:spcPct val="90000"/>
            </a:lnSpc>
            <a:spcBef>
              <a:spcPct val="0"/>
            </a:spcBef>
            <a:spcAft>
              <a:spcPct val="15000"/>
            </a:spcAft>
            <a:buChar char="•"/>
          </a:pPr>
          <a:r>
            <a:rPr lang="en-US" sz="1200" kern="1200" dirty="0"/>
            <a:t>Changes will not take place for a customer that moves into a bill certified premise that only has interval meter data available</a:t>
          </a:r>
        </a:p>
      </dsp:txBody>
      <dsp:txXfrm rot="-5400000">
        <a:off x="986087" y="4138926"/>
        <a:ext cx="7045918" cy="8262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6" name="Rectangle 10"/>
          <p:cNvSpPr>
            <a:spLocks noGrp="1" noChangeArrowheads="1"/>
          </p:cNvSpPr>
          <p:nvPr>
            <p:ph type="hdr" sz="quarter"/>
          </p:nvPr>
        </p:nvSpPr>
        <p:spPr bwMode="auto">
          <a:xfrm>
            <a:off x="233363" y="219075"/>
            <a:ext cx="6313487"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931863" eaLnBrk="1" hangingPunct="1">
              <a:defRPr sz="1100" b="1"/>
            </a:lvl1pPr>
          </a:lstStyle>
          <a:p>
            <a:pPr>
              <a:defRPr/>
            </a:pPr>
            <a:r>
              <a:rPr lang="en-US" dirty="0"/>
              <a:t>Meeting Name</a:t>
            </a:r>
          </a:p>
        </p:txBody>
      </p:sp>
      <p:sp>
        <p:nvSpPr>
          <p:cNvPr id="9227" name="Rectangle 11"/>
          <p:cNvSpPr>
            <a:spLocks noGrp="1" noChangeArrowheads="1"/>
          </p:cNvSpPr>
          <p:nvPr>
            <p:ph type="dt" sz="quarter" idx="1"/>
          </p:nvPr>
        </p:nvSpPr>
        <p:spPr bwMode="auto">
          <a:xfrm>
            <a:off x="233363" y="419100"/>
            <a:ext cx="6313487"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931863" eaLnBrk="1" hangingPunct="1">
              <a:defRPr sz="1100"/>
            </a:lvl1pPr>
          </a:lstStyle>
          <a:p>
            <a:pPr>
              <a:defRPr/>
            </a:pPr>
            <a:r>
              <a:rPr lang="en-US" dirty="0"/>
              <a:t>Location • Date</a:t>
            </a:r>
          </a:p>
        </p:txBody>
      </p:sp>
      <p:sp>
        <p:nvSpPr>
          <p:cNvPr id="9221" name="Rectangle 5"/>
          <p:cNvSpPr>
            <a:spLocks noGrp="1" noChangeArrowheads="1"/>
          </p:cNvSpPr>
          <p:nvPr>
            <p:ph type="sldNum" sz="quarter" idx="3"/>
          </p:nvPr>
        </p:nvSpPr>
        <p:spPr bwMode="auto">
          <a:xfrm>
            <a:off x="5832475" y="8809038"/>
            <a:ext cx="1176338"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172" tIns="46586" rIns="93172" bIns="46586" numCol="1" anchor="t" anchorCtr="0" compatLnSpc="1">
            <a:prstTxWarp prst="textNoShape">
              <a:avLst/>
            </a:prstTxWarp>
          </a:bodyPr>
          <a:lstStyle>
            <a:lvl1pPr algn="r" defTabSz="931863" eaLnBrk="1" hangingPunct="1">
              <a:defRPr sz="1100"/>
            </a:lvl1pPr>
          </a:lstStyle>
          <a:p>
            <a:pPr>
              <a:defRPr/>
            </a:pPr>
            <a:fld id="{0471954D-50D0-4F64-90DD-9BC4E2E17DF9}" type="slidenum">
              <a:rPr lang="en-US"/>
              <a:pPr>
                <a:defRPr/>
              </a:pPr>
              <a:t>‹#›</a:t>
            </a:fld>
            <a:endParaRPr lang="en-US" dirty="0"/>
          </a:p>
        </p:txBody>
      </p:sp>
      <p:sp>
        <p:nvSpPr>
          <p:cNvPr id="4101" name="Line 7"/>
          <p:cNvSpPr>
            <a:spLocks noChangeShapeType="1"/>
          </p:cNvSpPr>
          <p:nvPr/>
        </p:nvSpPr>
        <p:spPr bwMode="auto">
          <a:xfrm>
            <a:off x="0" y="8801100"/>
            <a:ext cx="70104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9228" name="Rectangle 12"/>
          <p:cNvSpPr>
            <a:spLocks noGrp="1" noChangeArrowheads="1"/>
          </p:cNvSpPr>
          <p:nvPr>
            <p:ph type="ftr" sz="quarter" idx="2"/>
          </p:nvPr>
        </p:nvSpPr>
        <p:spPr bwMode="auto">
          <a:xfrm>
            <a:off x="228600" y="8809038"/>
            <a:ext cx="6442075"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825" rIns="0" bIns="0" numCol="1" anchor="t" anchorCtr="0" compatLnSpc="1">
            <a:prstTxWarp prst="textNoShape">
              <a:avLst/>
            </a:prstTxWarp>
          </a:bodyPr>
          <a:lstStyle>
            <a:lvl1pPr defTabSz="915988" eaLnBrk="0" hangingPunct="0">
              <a:defRPr sz="1100"/>
            </a:lvl1pPr>
          </a:lstStyle>
          <a:p>
            <a:pPr>
              <a:defRPr/>
            </a:pPr>
            <a:r>
              <a:rPr lang="en-US" dirty="0"/>
              <a:t>Presentation Title – [Presenter]</a:t>
            </a:r>
          </a:p>
        </p:txBody>
      </p:sp>
    </p:spTree>
    <p:extLst>
      <p:ext uri="{BB962C8B-B14F-4D97-AF65-F5344CB8AC3E}">
        <p14:creationId xmlns:p14="http://schemas.microsoft.com/office/powerpoint/2010/main" val="29494447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idx="1"/>
          </p:nvPr>
        </p:nvSpPr>
        <p:spPr bwMode="auto">
          <a:xfrm>
            <a:off x="233363" y="9029700"/>
            <a:ext cx="5972175"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defTabSz="931863" eaLnBrk="1" hangingPunct="1">
              <a:defRPr sz="1100"/>
            </a:lvl1pPr>
          </a:lstStyle>
          <a:p>
            <a:pPr>
              <a:defRPr/>
            </a:pPr>
            <a:r>
              <a:rPr lang="en-US" dirty="0"/>
              <a:t>Location • Date</a:t>
            </a:r>
          </a:p>
        </p:txBody>
      </p:sp>
      <p:sp>
        <p:nvSpPr>
          <p:cNvPr id="3074" name="Rectangle 2"/>
          <p:cNvSpPr>
            <a:spLocks noGrp="1" noChangeArrowheads="1"/>
          </p:cNvSpPr>
          <p:nvPr>
            <p:ph type="hdr" sz="quarter"/>
          </p:nvPr>
        </p:nvSpPr>
        <p:spPr bwMode="auto">
          <a:xfrm>
            <a:off x="233363" y="8856663"/>
            <a:ext cx="5972175" cy="17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931863" eaLnBrk="1" hangingPunct="1">
              <a:defRPr sz="1100" b="1"/>
            </a:lvl1pPr>
          </a:lstStyle>
          <a:p>
            <a:pPr>
              <a:defRPr/>
            </a:pPr>
            <a:r>
              <a:rPr lang="en-US" dirty="0"/>
              <a:t>Meeting Name</a:t>
            </a:r>
          </a:p>
        </p:txBody>
      </p:sp>
      <p:sp>
        <p:nvSpPr>
          <p:cNvPr id="3076" name="Line 8"/>
          <p:cNvSpPr>
            <a:spLocks noChangeShapeType="1"/>
          </p:cNvSpPr>
          <p:nvPr/>
        </p:nvSpPr>
        <p:spPr bwMode="auto">
          <a:xfrm>
            <a:off x="0" y="8801100"/>
            <a:ext cx="70104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3077"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6205538" y="8858250"/>
            <a:ext cx="700087"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r" defTabSz="931863" eaLnBrk="1" hangingPunct="1">
              <a:defRPr sz="1100"/>
            </a:lvl1pPr>
          </a:lstStyle>
          <a:p>
            <a:pPr>
              <a:defRPr/>
            </a:pPr>
            <a:fld id="{23FCF6C4-858D-4756-8D9A-C484079ACCBE}" type="slidenum">
              <a:rPr lang="en-US"/>
              <a:pPr>
                <a:defRPr/>
              </a:pPr>
              <a:t>‹#›</a:t>
            </a:fld>
            <a:endParaRPr lang="en-US" dirty="0"/>
          </a:p>
        </p:txBody>
      </p:sp>
    </p:spTree>
    <p:extLst>
      <p:ext uri="{BB962C8B-B14F-4D97-AF65-F5344CB8AC3E}">
        <p14:creationId xmlns:p14="http://schemas.microsoft.com/office/powerpoint/2010/main" val="85944559"/>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Location • Date</a:t>
            </a:r>
          </a:p>
        </p:txBody>
      </p:sp>
      <p:sp>
        <p:nvSpPr>
          <p:cNvPr id="20483" name="Rectangle 2"/>
          <p:cNvSpPr>
            <a:spLocks noGrp="1" noChangeArrowheads="1"/>
          </p:cNvSpPr>
          <p:nvPr>
            <p:ph type="hdr" sz="quarter"/>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Meeting Name</a:t>
            </a:r>
          </a:p>
        </p:txBody>
      </p:sp>
      <p:sp>
        <p:nvSpPr>
          <p:cNvPr id="20484"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ECACE722-F3EB-4A18-8EDC-8B33968FDF4A}" type="slidenum">
              <a:rPr lang="en-US" altLang="en-US" smtClean="0"/>
              <a:pPr/>
              <a:t>2</a:t>
            </a:fld>
            <a:endParaRPr lang="en-US" altLang="en-US" dirty="0"/>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59769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4432207" y="9174070"/>
            <a:ext cx="3390717" cy="483280"/>
          </a:xfrm>
          <a:prstGeom prst="rect">
            <a:avLst/>
          </a:prstGeom>
          <a:noFill/>
          <a:ln w="9525">
            <a:noFill/>
            <a:miter lim="800000"/>
            <a:headEnd/>
            <a:tailEnd/>
          </a:ln>
        </p:spPr>
        <p:txBody>
          <a:bodyPr lIns="100295" tIns="50149" rIns="100295" bIns="50149" anchor="b"/>
          <a:lstStyle/>
          <a:p>
            <a:pPr marL="0" marR="0" lvl="0" indent="0" algn="r" defTabSz="1004032" rtl="0" eaLnBrk="0" fontAlgn="base" latinLnBrk="0" hangingPunct="0">
              <a:lnSpc>
                <a:spcPct val="100000"/>
              </a:lnSpc>
              <a:spcBef>
                <a:spcPct val="0"/>
              </a:spcBef>
              <a:spcAft>
                <a:spcPct val="0"/>
              </a:spcAft>
              <a:buClrTx/>
              <a:buSzTx/>
              <a:buFontTx/>
              <a:buNone/>
              <a:tabLst/>
              <a:defRPr/>
            </a:pPr>
            <a:fld id="{B8D22308-5B99-4AB6-A3BF-ED005A0D1593}" type="slidenum">
              <a:rPr kumimoji="0" lang="en-US" sz="11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1004032" rtl="0" eaLnBrk="0" fontAlgn="base" latinLnBrk="0" hangingPunct="0">
                <a:lnSpc>
                  <a:spcPct val="100000"/>
                </a:lnSpc>
                <a:spcBef>
                  <a:spcPct val="0"/>
                </a:spcBef>
                <a:spcAft>
                  <a:spcPct val="0"/>
                </a:spcAft>
                <a:buClrTx/>
                <a:buSzTx/>
                <a:buFontTx/>
                <a:buNone/>
                <a:tabLst/>
                <a:defRPr/>
              </a:pPr>
              <a:t>4</a:t>
            </a:fld>
            <a:endParaRPr kumimoji="0" lang="en-US" sz="11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p:txBody>
          <a:bodyPr/>
          <a:lstStyle/>
          <a:p>
            <a:pPr eaLnBrk="1" hangingPunct="1">
              <a:spcBef>
                <a:spcPct val="0"/>
              </a:spcBef>
            </a:pPr>
            <a:endParaRPr lang="en-US" dirty="0"/>
          </a:p>
        </p:txBody>
      </p:sp>
      <p:sp>
        <p:nvSpPr>
          <p:cNvPr id="54276" name="Slide Number Placeholder 3"/>
          <p:cNvSpPr txBox="1">
            <a:spLocks noGrp="1"/>
          </p:cNvSpPr>
          <p:nvPr/>
        </p:nvSpPr>
        <p:spPr bwMode="auto">
          <a:xfrm>
            <a:off x="6926344" y="9203769"/>
            <a:ext cx="780663" cy="354627"/>
          </a:xfrm>
          <a:prstGeom prst="rect">
            <a:avLst/>
          </a:prstGeom>
          <a:noFill/>
          <a:ln w="9525">
            <a:noFill/>
            <a:miter lim="800000"/>
            <a:headEnd/>
            <a:tailEnd/>
          </a:ln>
        </p:spPr>
        <p:txBody>
          <a:bodyPr lIns="100624" tIns="50314" rIns="100624" bIns="50314"/>
          <a:lstStyle/>
          <a:p>
            <a:pPr marL="0" marR="0" lvl="0" indent="0" algn="r" defTabSz="1019559" rtl="0" eaLnBrk="0" fontAlgn="base" latinLnBrk="0" hangingPunct="0">
              <a:lnSpc>
                <a:spcPct val="100000"/>
              </a:lnSpc>
              <a:spcBef>
                <a:spcPct val="0"/>
              </a:spcBef>
              <a:spcAft>
                <a:spcPct val="0"/>
              </a:spcAft>
              <a:buClrTx/>
              <a:buSzTx/>
              <a:buFontTx/>
              <a:buNone/>
              <a:tabLst/>
              <a:defRPr/>
            </a:pPr>
            <a:fld id="{EC691087-B2A8-4369-AFFE-54D86663DD53}" type="slidenum">
              <a:rPr kumimoji="0" lang="en-US" sz="11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1019559" rtl="0" eaLnBrk="0" fontAlgn="base" latinLnBrk="0" hangingPunct="0">
                <a:lnSpc>
                  <a:spcPct val="100000"/>
                </a:lnSpc>
                <a:spcBef>
                  <a:spcPct val="0"/>
                </a:spcBef>
                <a:spcAft>
                  <a:spcPct val="0"/>
                </a:spcAft>
                <a:buClrTx/>
                <a:buSzTx/>
                <a:buFontTx/>
                <a:buNone/>
                <a:tabLst/>
                <a:defRPr/>
              </a:pPr>
              <a:t>4</a:t>
            </a:fld>
            <a:endParaRPr kumimoji="0" lang="en-US" sz="11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Date Placeholder 2">
            <a:extLst>
              <a:ext uri="{FF2B5EF4-FFF2-40B4-BE49-F238E27FC236}">
                <a16:creationId xmlns:a16="http://schemas.microsoft.com/office/drawing/2014/main" id="{83A2CCC3-B15E-402B-AD2E-F5AC265B0CB0}"/>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Harrisburg, PA | April 18, 2019</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Header Placeholder 3">
            <a:extLst>
              <a:ext uri="{FF2B5EF4-FFF2-40B4-BE49-F238E27FC236}">
                <a16:creationId xmlns:a16="http://schemas.microsoft.com/office/drawing/2014/main" id="{6D600C6E-58E9-4928-BF4E-CD1454C220DB}"/>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Smart Meter Stakeholder Meeting</a:t>
            </a:r>
          </a:p>
        </p:txBody>
      </p:sp>
    </p:spTree>
    <p:extLst>
      <p:ext uri="{BB962C8B-B14F-4D97-AF65-F5344CB8AC3E}">
        <p14:creationId xmlns:p14="http://schemas.microsoft.com/office/powerpoint/2010/main" val="236558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SMIP All Hands - March 7, 2018</a:t>
            </a:r>
            <a:endParaRPr lang="en-US" dirty="0"/>
          </a:p>
        </p:txBody>
      </p:sp>
      <p:sp>
        <p:nvSpPr>
          <p:cNvPr id="5" name="Slide Number Placeholder 4"/>
          <p:cNvSpPr>
            <a:spLocks noGrp="1"/>
          </p:cNvSpPr>
          <p:nvPr>
            <p:ph type="sldNum" sz="quarter" idx="11"/>
          </p:nvPr>
        </p:nvSpPr>
        <p:spPr/>
        <p:txBody>
          <a:bodyPr/>
          <a:lstStyle/>
          <a:p>
            <a:fld id="{A05B7FDE-6B34-4F88-A908-FD9F6D38BFDF}" type="slidenum">
              <a:rPr lang="en-US" smtClean="0"/>
              <a:t>6</a:t>
            </a:fld>
            <a:endParaRPr lang="en-US" dirty="0"/>
          </a:p>
        </p:txBody>
      </p:sp>
    </p:spTree>
    <p:extLst>
      <p:ext uri="{BB962C8B-B14F-4D97-AF65-F5344CB8AC3E}">
        <p14:creationId xmlns:p14="http://schemas.microsoft.com/office/powerpoint/2010/main" val="539970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SMIP All Hands - March 7, 2018</a:t>
            </a:r>
            <a:endParaRPr lang="en-US" dirty="0"/>
          </a:p>
        </p:txBody>
      </p:sp>
      <p:sp>
        <p:nvSpPr>
          <p:cNvPr id="5" name="Slide Number Placeholder 4"/>
          <p:cNvSpPr>
            <a:spLocks noGrp="1"/>
          </p:cNvSpPr>
          <p:nvPr>
            <p:ph type="sldNum" sz="quarter" idx="11"/>
          </p:nvPr>
        </p:nvSpPr>
        <p:spPr/>
        <p:txBody>
          <a:bodyPr/>
          <a:lstStyle/>
          <a:p>
            <a:fld id="{A05B7FDE-6B34-4F88-A908-FD9F6D38BFDF}" type="slidenum">
              <a:rPr lang="en-US" smtClean="0"/>
              <a:t>7</a:t>
            </a:fld>
            <a:endParaRPr lang="en-US" dirty="0"/>
          </a:p>
        </p:txBody>
      </p:sp>
    </p:spTree>
    <p:extLst>
      <p:ext uri="{BB962C8B-B14F-4D97-AF65-F5344CB8AC3E}">
        <p14:creationId xmlns:p14="http://schemas.microsoft.com/office/powerpoint/2010/main" val="244023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SMIP All Hands - March 7, 2018</a:t>
            </a:r>
            <a:endParaRPr lang="en-US" dirty="0"/>
          </a:p>
        </p:txBody>
      </p:sp>
      <p:sp>
        <p:nvSpPr>
          <p:cNvPr id="5" name="Slide Number Placeholder 4"/>
          <p:cNvSpPr>
            <a:spLocks noGrp="1"/>
          </p:cNvSpPr>
          <p:nvPr>
            <p:ph type="sldNum" sz="quarter" idx="11"/>
          </p:nvPr>
        </p:nvSpPr>
        <p:spPr/>
        <p:txBody>
          <a:bodyPr/>
          <a:lstStyle/>
          <a:p>
            <a:fld id="{A05B7FDE-6B34-4F88-A908-FD9F6D38BFDF}" type="slidenum">
              <a:rPr lang="en-US" smtClean="0"/>
              <a:t>11</a:t>
            </a:fld>
            <a:endParaRPr lang="en-US" dirty="0"/>
          </a:p>
        </p:txBody>
      </p:sp>
    </p:spTree>
    <p:extLst>
      <p:ext uri="{BB962C8B-B14F-4D97-AF65-F5344CB8AC3E}">
        <p14:creationId xmlns:p14="http://schemas.microsoft.com/office/powerpoint/2010/main" val="1622315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 name="Rectangle 490"/>
          <p:cNvSpPr>
            <a:spLocks noChangeArrowheads="1"/>
          </p:cNvSpPr>
          <p:nvPr userDrawn="1"/>
        </p:nvSpPr>
        <p:spPr bwMode="auto">
          <a:xfrm>
            <a:off x="6859588" y="1408113"/>
            <a:ext cx="2022475" cy="4318000"/>
          </a:xfrm>
          <a:prstGeom prst="rect">
            <a:avLst/>
          </a:prstGeom>
          <a:gradFill rotWithShape="1">
            <a:gsLst>
              <a:gs pos="0">
                <a:srgbClr val="41AD49"/>
              </a:gs>
              <a:gs pos="100000">
                <a:srgbClr val="8DC63F"/>
              </a:gs>
            </a:gsLst>
            <a:lin ang="5400000" scaled="1"/>
          </a:gra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eaLnBrk="1" hangingPunct="1"/>
            <a:endParaRPr lang="en-US" dirty="0"/>
          </a:p>
        </p:txBody>
      </p:sp>
      <p:sp>
        <p:nvSpPr>
          <p:cNvPr id="5" name="Freeform 491"/>
          <p:cNvSpPr>
            <a:spLocks noEditPoints="1"/>
          </p:cNvSpPr>
          <p:nvPr userDrawn="1"/>
        </p:nvSpPr>
        <p:spPr bwMode="gray">
          <a:xfrm flipH="1">
            <a:off x="2905125" y="1408113"/>
            <a:ext cx="5975350" cy="4318000"/>
          </a:xfrm>
          <a:custGeom>
            <a:avLst/>
            <a:gdLst>
              <a:gd name="T0" fmla="*/ 2147483646 w 3950"/>
              <a:gd name="T1" fmla="*/ 2147483646 h 2853"/>
              <a:gd name="T2" fmla="*/ 2147483646 w 3950"/>
              <a:gd name="T3" fmla="*/ 2147483646 h 2853"/>
              <a:gd name="T4" fmla="*/ 2147483646 w 3950"/>
              <a:gd name="T5" fmla="*/ 2147483646 h 2853"/>
              <a:gd name="T6" fmla="*/ 2147483646 w 3950"/>
              <a:gd name="T7" fmla="*/ 2147483646 h 2853"/>
              <a:gd name="T8" fmla="*/ 2147483646 w 3950"/>
              <a:gd name="T9" fmla="*/ 2147483646 h 2853"/>
              <a:gd name="T10" fmla="*/ 0 w 3950"/>
              <a:gd name="T11" fmla="*/ 2147483646 h 2853"/>
              <a:gd name="T12" fmla="*/ 0 w 3950"/>
              <a:gd name="T13" fmla="*/ 2147483646 h 2853"/>
              <a:gd name="T14" fmla="*/ 0 w 3950"/>
              <a:gd name="T15" fmla="*/ 2147483646 h 2853"/>
              <a:gd name="T16" fmla="*/ 0 w 3950"/>
              <a:gd name="T17" fmla="*/ 2147483646 h 2853"/>
              <a:gd name="T18" fmla="*/ 2147483646 w 3950"/>
              <a:gd name="T19" fmla="*/ 2147483646 h 2853"/>
              <a:gd name="T20" fmla="*/ 0 w 3950"/>
              <a:gd name="T21" fmla="*/ 2147483646 h 2853"/>
              <a:gd name="T22" fmla="*/ 2147483646 w 3950"/>
              <a:gd name="T23" fmla="*/ 2147483646 h 2853"/>
              <a:gd name="T24" fmla="*/ 2147483646 w 3950"/>
              <a:gd name="T25" fmla="*/ 2147483646 h 2853"/>
              <a:gd name="T26" fmla="*/ 2147483646 w 3950"/>
              <a:gd name="T27" fmla="*/ 2147483646 h 2853"/>
              <a:gd name="T28" fmla="*/ 2147483646 w 3950"/>
              <a:gd name="T29" fmla="*/ 2147483646 h 2853"/>
              <a:gd name="T30" fmla="*/ 2147483646 w 3950"/>
              <a:gd name="T31" fmla="*/ 2147483646 h 2853"/>
              <a:gd name="T32" fmla="*/ 2147483646 w 3950"/>
              <a:gd name="T33" fmla="*/ 2147483646 h 2853"/>
              <a:gd name="T34" fmla="*/ 2147483646 w 3950"/>
              <a:gd name="T35" fmla="*/ 2147483646 h 2853"/>
              <a:gd name="T36" fmla="*/ 2147483646 w 3950"/>
              <a:gd name="T37" fmla="*/ 2147483646 h 2853"/>
              <a:gd name="T38" fmla="*/ 2147483646 w 3950"/>
              <a:gd name="T39" fmla="*/ 2147483646 h 2853"/>
              <a:gd name="T40" fmla="*/ 2147483646 w 3950"/>
              <a:gd name="T41" fmla="*/ 2147483646 h 2853"/>
              <a:gd name="T42" fmla="*/ 2147483646 w 3950"/>
              <a:gd name="T43" fmla="*/ 2147483646 h 2853"/>
              <a:gd name="T44" fmla="*/ 2147483646 w 3950"/>
              <a:gd name="T45" fmla="*/ 2147483646 h 2853"/>
              <a:gd name="T46" fmla="*/ 2147483646 w 3950"/>
              <a:gd name="T47" fmla="*/ 2147483646 h 2853"/>
              <a:gd name="T48" fmla="*/ 2147483646 w 3950"/>
              <a:gd name="T49" fmla="*/ 2147483646 h 2853"/>
              <a:gd name="T50" fmla="*/ 2147483646 w 3950"/>
              <a:gd name="T51" fmla="*/ 2147483646 h 2853"/>
              <a:gd name="T52" fmla="*/ 2147483646 w 3950"/>
              <a:gd name="T53" fmla="*/ 2147483646 h 2853"/>
              <a:gd name="T54" fmla="*/ 2147483646 w 3950"/>
              <a:gd name="T55" fmla="*/ 2147483646 h 2853"/>
              <a:gd name="T56" fmla="*/ 2147483646 w 3950"/>
              <a:gd name="T57" fmla="*/ 2147483646 h 2853"/>
              <a:gd name="T58" fmla="*/ 2147483646 w 3950"/>
              <a:gd name="T59" fmla="*/ 2147483646 h 2853"/>
              <a:gd name="T60" fmla="*/ 2147483646 w 3950"/>
              <a:gd name="T61" fmla="*/ 2147483646 h 2853"/>
              <a:gd name="T62" fmla="*/ 2147483646 w 3950"/>
              <a:gd name="T63" fmla="*/ 2147483646 h 2853"/>
              <a:gd name="T64" fmla="*/ 2147483646 w 3950"/>
              <a:gd name="T65" fmla="*/ 2147483646 h 2853"/>
              <a:gd name="T66" fmla="*/ 2147483646 w 3950"/>
              <a:gd name="T67" fmla="*/ 2147483646 h 2853"/>
              <a:gd name="T68" fmla="*/ 2147483646 w 3950"/>
              <a:gd name="T69" fmla="*/ 2147483646 h 2853"/>
              <a:gd name="T70" fmla="*/ 2147483646 w 3950"/>
              <a:gd name="T71" fmla="*/ 2147483646 h 2853"/>
              <a:gd name="T72" fmla="*/ 2147483646 w 3950"/>
              <a:gd name="T73" fmla="*/ 2147483646 h 2853"/>
              <a:gd name="T74" fmla="*/ 2147483646 w 3950"/>
              <a:gd name="T75" fmla="*/ 2147483646 h 2853"/>
              <a:gd name="T76" fmla="*/ 2147483646 w 3950"/>
              <a:gd name="T77" fmla="*/ 2147483646 h 2853"/>
              <a:gd name="T78" fmla="*/ 2147483646 w 3950"/>
              <a:gd name="T79" fmla="*/ 2147483646 h 2853"/>
              <a:gd name="T80" fmla="*/ 2147483646 w 3950"/>
              <a:gd name="T81" fmla="*/ 2147483646 h 2853"/>
              <a:gd name="T82" fmla="*/ 2147483646 w 3950"/>
              <a:gd name="T83" fmla="*/ 2147483646 h 2853"/>
              <a:gd name="T84" fmla="*/ 2147483646 w 3950"/>
              <a:gd name="T85" fmla="*/ 2147483646 h 2853"/>
              <a:gd name="T86" fmla="*/ 2147483646 w 3950"/>
              <a:gd name="T87" fmla="*/ 2147483646 h 2853"/>
              <a:gd name="T88" fmla="*/ 2147483646 w 3950"/>
              <a:gd name="T89" fmla="*/ 2147483646 h 2853"/>
              <a:gd name="T90" fmla="*/ 2147483646 w 3950"/>
              <a:gd name="T91" fmla="*/ 2147483646 h 2853"/>
              <a:gd name="T92" fmla="*/ 2147483646 w 3950"/>
              <a:gd name="T93" fmla="*/ 2147483646 h 2853"/>
              <a:gd name="T94" fmla="*/ 2147483646 w 3950"/>
              <a:gd name="T95" fmla="*/ 2147483646 h 2853"/>
              <a:gd name="T96" fmla="*/ 2147483646 w 3950"/>
              <a:gd name="T97" fmla="*/ 2147483646 h 2853"/>
              <a:gd name="T98" fmla="*/ 2147483646 w 3950"/>
              <a:gd name="T99" fmla="*/ 2147483646 h 2853"/>
              <a:gd name="T100" fmla="*/ 2147483646 w 3950"/>
              <a:gd name="T101" fmla="*/ 2147483646 h 2853"/>
              <a:gd name="T102" fmla="*/ 2147483646 w 3950"/>
              <a:gd name="T103" fmla="*/ 2147483646 h 2853"/>
              <a:gd name="T104" fmla="*/ 2147483646 w 3950"/>
              <a:gd name="T105" fmla="*/ 2147483646 h 2853"/>
              <a:gd name="T106" fmla="*/ 2147483646 w 3950"/>
              <a:gd name="T107" fmla="*/ 2147483646 h 2853"/>
              <a:gd name="T108" fmla="*/ 2147483646 w 3950"/>
              <a:gd name="T109" fmla="*/ 2147483646 h 2853"/>
              <a:gd name="T110" fmla="*/ 2147483646 w 3950"/>
              <a:gd name="T111" fmla="*/ 2147483646 h 2853"/>
              <a:gd name="T112" fmla="*/ 2147483646 w 3950"/>
              <a:gd name="T113" fmla="*/ 2147483646 h 2853"/>
              <a:gd name="T114" fmla="*/ 2147483646 w 3950"/>
              <a:gd name="T115" fmla="*/ 2147483646 h 2853"/>
              <a:gd name="T116" fmla="*/ 2147483646 w 3950"/>
              <a:gd name="T117" fmla="*/ 2147483646 h 2853"/>
              <a:gd name="T118" fmla="*/ 2147483646 w 3950"/>
              <a:gd name="T119" fmla="*/ 2147483646 h 2853"/>
              <a:gd name="T120" fmla="*/ 2147483646 w 3950"/>
              <a:gd name="T121" fmla="*/ 2147483646 h 28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950" h="2853">
                <a:moveTo>
                  <a:pt x="181" y="87"/>
                </a:moveTo>
                <a:cubicBezTo>
                  <a:pt x="204" y="90"/>
                  <a:pt x="224" y="102"/>
                  <a:pt x="246" y="108"/>
                </a:cubicBezTo>
                <a:cubicBezTo>
                  <a:pt x="272" y="116"/>
                  <a:pt x="297" y="127"/>
                  <a:pt x="324" y="133"/>
                </a:cubicBezTo>
                <a:cubicBezTo>
                  <a:pt x="337" y="136"/>
                  <a:pt x="349" y="142"/>
                  <a:pt x="361" y="146"/>
                </a:cubicBezTo>
                <a:cubicBezTo>
                  <a:pt x="391" y="158"/>
                  <a:pt x="422" y="166"/>
                  <a:pt x="452" y="174"/>
                </a:cubicBezTo>
                <a:cubicBezTo>
                  <a:pt x="601" y="223"/>
                  <a:pt x="749" y="273"/>
                  <a:pt x="896" y="323"/>
                </a:cubicBezTo>
                <a:cubicBezTo>
                  <a:pt x="1030" y="366"/>
                  <a:pt x="1162" y="413"/>
                  <a:pt x="1296" y="457"/>
                </a:cubicBezTo>
                <a:cubicBezTo>
                  <a:pt x="1512" y="529"/>
                  <a:pt x="1729" y="599"/>
                  <a:pt x="1946" y="671"/>
                </a:cubicBezTo>
                <a:cubicBezTo>
                  <a:pt x="2179" y="747"/>
                  <a:pt x="2412" y="823"/>
                  <a:pt x="2645" y="897"/>
                </a:cubicBezTo>
                <a:cubicBezTo>
                  <a:pt x="2740" y="928"/>
                  <a:pt x="2834" y="956"/>
                  <a:pt x="2929" y="987"/>
                </a:cubicBezTo>
                <a:cubicBezTo>
                  <a:pt x="3151" y="1056"/>
                  <a:pt x="3373" y="1123"/>
                  <a:pt x="3596" y="1190"/>
                </a:cubicBezTo>
                <a:cubicBezTo>
                  <a:pt x="3674" y="1213"/>
                  <a:pt x="3753" y="1234"/>
                  <a:pt x="3830" y="1259"/>
                </a:cubicBezTo>
                <a:cubicBezTo>
                  <a:pt x="3871" y="1268"/>
                  <a:pt x="3910" y="1282"/>
                  <a:pt x="3950" y="1292"/>
                </a:cubicBezTo>
                <a:cubicBezTo>
                  <a:pt x="3950" y="1288"/>
                  <a:pt x="3950" y="1288"/>
                  <a:pt x="3950" y="1288"/>
                </a:cubicBezTo>
                <a:cubicBezTo>
                  <a:pt x="3932" y="1283"/>
                  <a:pt x="3914" y="1277"/>
                  <a:pt x="3895" y="1271"/>
                </a:cubicBezTo>
                <a:cubicBezTo>
                  <a:pt x="3816" y="1250"/>
                  <a:pt x="3737" y="1225"/>
                  <a:pt x="3657" y="1203"/>
                </a:cubicBezTo>
                <a:cubicBezTo>
                  <a:pt x="3070" y="1030"/>
                  <a:pt x="2487" y="842"/>
                  <a:pt x="1906" y="650"/>
                </a:cubicBezTo>
                <a:cubicBezTo>
                  <a:pt x="1706" y="584"/>
                  <a:pt x="1506" y="519"/>
                  <a:pt x="1308" y="452"/>
                </a:cubicBezTo>
                <a:cubicBezTo>
                  <a:pt x="1177" y="410"/>
                  <a:pt x="1047" y="365"/>
                  <a:pt x="916" y="322"/>
                </a:cubicBezTo>
                <a:cubicBezTo>
                  <a:pt x="763" y="269"/>
                  <a:pt x="608" y="219"/>
                  <a:pt x="455" y="166"/>
                </a:cubicBezTo>
                <a:cubicBezTo>
                  <a:pt x="431" y="156"/>
                  <a:pt x="406" y="149"/>
                  <a:pt x="381" y="140"/>
                </a:cubicBezTo>
                <a:cubicBezTo>
                  <a:pt x="348" y="127"/>
                  <a:pt x="315" y="114"/>
                  <a:pt x="281" y="105"/>
                </a:cubicBezTo>
                <a:cubicBezTo>
                  <a:pt x="260" y="99"/>
                  <a:pt x="241" y="90"/>
                  <a:pt x="220" y="85"/>
                </a:cubicBezTo>
                <a:cubicBezTo>
                  <a:pt x="170" y="73"/>
                  <a:pt x="125" y="49"/>
                  <a:pt x="76" y="35"/>
                </a:cubicBezTo>
                <a:cubicBezTo>
                  <a:pt x="76" y="32"/>
                  <a:pt x="76" y="26"/>
                  <a:pt x="76" y="22"/>
                </a:cubicBezTo>
                <a:cubicBezTo>
                  <a:pt x="51" y="14"/>
                  <a:pt x="25" y="8"/>
                  <a:pt x="0" y="0"/>
                </a:cubicBezTo>
                <a:cubicBezTo>
                  <a:pt x="0" y="303"/>
                  <a:pt x="0" y="303"/>
                  <a:pt x="0" y="303"/>
                </a:cubicBezTo>
                <a:cubicBezTo>
                  <a:pt x="3" y="296"/>
                  <a:pt x="7" y="289"/>
                  <a:pt x="11" y="283"/>
                </a:cubicBezTo>
                <a:cubicBezTo>
                  <a:pt x="26" y="315"/>
                  <a:pt x="44" y="345"/>
                  <a:pt x="56" y="377"/>
                </a:cubicBezTo>
                <a:cubicBezTo>
                  <a:pt x="37" y="374"/>
                  <a:pt x="19" y="368"/>
                  <a:pt x="0" y="362"/>
                </a:cubicBezTo>
                <a:cubicBezTo>
                  <a:pt x="0" y="371"/>
                  <a:pt x="0" y="371"/>
                  <a:pt x="0" y="371"/>
                </a:cubicBezTo>
                <a:cubicBezTo>
                  <a:pt x="8" y="373"/>
                  <a:pt x="17" y="376"/>
                  <a:pt x="25" y="378"/>
                </a:cubicBezTo>
                <a:cubicBezTo>
                  <a:pt x="39" y="382"/>
                  <a:pt x="53" y="385"/>
                  <a:pt x="66" y="392"/>
                </a:cubicBezTo>
                <a:cubicBezTo>
                  <a:pt x="76" y="416"/>
                  <a:pt x="88" y="440"/>
                  <a:pt x="100" y="464"/>
                </a:cubicBezTo>
                <a:cubicBezTo>
                  <a:pt x="116" y="501"/>
                  <a:pt x="136" y="536"/>
                  <a:pt x="152" y="574"/>
                </a:cubicBezTo>
                <a:cubicBezTo>
                  <a:pt x="142" y="573"/>
                  <a:pt x="133" y="570"/>
                  <a:pt x="124" y="568"/>
                </a:cubicBezTo>
                <a:cubicBezTo>
                  <a:pt x="83" y="555"/>
                  <a:pt x="41" y="545"/>
                  <a:pt x="0" y="532"/>
                </a:cubicBezTo>
                <a:cubicBezTo>
                  <a:pt x="0" y="541"/>
                  <a:pt x="0" y="541"/>
                  <a:pt x="0" y="541"/>
                </a:cubicBezTo>
                <a:cubicBezTo>
                  <a:pt x="51" y="556"/>
                  <a:pt x="103" y="569"/>
                  <a:pt x="154" y="584"/>
                </a:cubicBezTo>
                <a:cubicBezTo>
                  <a:pt x="164" y="590"/>
                  <a:pt x="166" y="603"/>
                  <a:pt x="163" y="614"/>
                </a:cubicBezTo>
                <a:cubicBezTo>
                  <a:pt x="156" y="637"/>
                  <a:pt x="153" y="663"/>
                  <a:pt x="138" y="684"/>
                </a:cubicBezTo>
                <a:cubicBezTo>
                  <a:pt x="92" y="673"/>
                  <a:pt x="46" y="660"/>
                  <a:pt x="0" y="647"/>
                </a:cubicBezTo>
                <a:cubicBezTo>
                  <a:pt x="0" y="660"/>
                  <a:pt x="0" y="660"/>
                  <a:pt x="0" y="660"/>
                </a:cubicBezTo>
                <a:cubicBezTo>
                  <a:pt x="46" y="672"/>
                  <a:pt x="91" y="685"/>
                  <a:pt x="137" y="697"/>
                </a:cubicBezTo>
                <a:cubicBezTo>
                  <a:pt x="136" y="700"/>
                  <a:pt x="134" y="706"/>
                  <a:pt x="133" y="708"/>
                </a:cubicBezTo>
                <a:cubicBezTo>
                  <a:pt x="131" y="713"/>
                  <a:pt x="129" y="717"/>
                  <a:pt x="127" y="722"/>
                </a:cubicBezTo>
                <a:cubicBezTo>
                  <a:pt x="111" y="720"/>
                  <a:pt x="96" y="715"/>
                  <a:pt x="80" y="711"/>
                </a:cubicBezTo>
                <a:cubicBezTo>
                  <a:pt x="54" y="703"/>
                  <a:pt x="27" y="696"/>
                  <a:pt x="0" y="688"/>
                </a:cubicBezTo>
                <a:cubicBezTo>
                  <a:pt x="0" y="696"/>
                  <a:pt x="0" y="696"/>
                  <a:pt x="0" y="696"/>
                </a:cubicBezTo>
                <a:cubicBezTo>
                  <a:pt x="31" y="704"/>
                  <a:pt x="61" y="713"/>
                  <a:pt x="92" y="721"/>
                </a:cubicBezTo>
                <a:cubicBezTo>
                  <a:pt x="101" y="724"/>
                  <a:pt x="112" y="724"/>
                  <a:pt x="121" y="730"/>
                </a:cubicBezTo>
                <a:cubicBezTo>
                  <a:pt x="121" y="736"/>
                  <a:pt x="121" y="736"/>
                  <a:pt x="121" y="736"/>
                </a:cubicBezTo>
                <a:cubicBezTo>
                  <a:pt x="105" y="771"/>
                  <a:pt x="90" y="807"/>
                  <a:pt x="73" y="842"/>
                </a:cubicBezTo>
                <a:cubicBezTo>
                  <a:pt x="56" y="830"/>
                  <a:pt x="34" y="833"/>
                  <a:pt x="16" y="823"/>
                </a:cubicBezTo>
                <a:cubicBezTo>
                  <a:pt x="11" y="819"/>
                  <a:pt x="5" y="815"/>
                  <a:pt x="0" y="811"/>
                </a:cubicBezTo>
                <a:cubicBezTo>
                  <a:pt x="0" y="877"/>
                  <a:pt x="0" y="877"/>
                  <a:pt x="0" y="877"/>
                </a:cubicBezTo>
                <a:cubicBezTo>
                  <a:pt x="15" y="889"/>
                  <a:pt x="29" y="900"/>
                  <a:pt x="43" y="912"/>
                </a:cubicBezTo>
                <a:cubicBezTo>
                  <a:pt x="33" y="937"/>
                  <a:pt x="23" y="962"/>
                  <a:pt x="11" y="985"/>
                </a:cubicBezTo>
                <a:cubicBezTo>
                  <a:pt x="8" y="985"/>
                  <a:pt x="4" y="984"/>
                  <a:pt x="0" y="984"/>
                </a:cubicBezTo>
                <a:cubicBezTo>
                  <a:pt x="0" y="996"/>
                  <a:pt x="0" y="996"/>
                  <a:pt x="0" y="996"/>
                </a:cubicBezTo>
                <a:cubicBezTo>
                  <a:pt x="2" y="997"/>
                  <a:pt x="4" y="997"/>
                  <a:pt x="6" y="998"/>
                </a:cubicBezTo>
                <a:cubicBezTo>
                  <a:pt x="4" y="1002"/>
                  <a:pt x="2" y="1007"/>
                  <a:pt x="0" y="1012"/>
                </a:cubicBezTo>
                <a:cubicBezTo>
                  <a:pt x="0" y="1164"/>
                  <a:pt x="0" y="1164"/>
                  <a:pt x="0" y="1164"/>
                </a:cubicBezTo>
                <a:cubicBezTo>
                  <a:pt x="0" y="1164"/>
                  <a:pt x="0" y="1164"/>
                  <a:pt x="0" y="1164"/>
                </a:cubicBezTo>
                <a:cubicBezTo>
                  <a:pt x="4" y="1158"/>
                  <a:pt x="11" y="1160"/>
                  <a:pt x="17" y="1161"/>
                </a:cubicBezTo>
                <a:cubicBezTo>
                  <a:pt x="30" y="1164"/>
                  <a:pt x="44" y="1165"/>
                  <a:pt x="58" y="1170"/>
                </a:cubicBezTo>
                <a:cubicBezTo>
                  <a:pt x="84" y="1210"/>
                  <a:pt x="112" y="1249"/>
                  <a:pt x="138" y="1289"/>
                </a:cubicBezTo>
                <a:cubicBezTo>
                  <a:pt x="127" y="1292"/>
                  <a:pt x="115" y="1294"/>
                  <a:pt x="103" y="1296"/>
                </a:cubicBezTo>
                <a:cubicBezTo>
                  <a:pt x="91" y="1296"/>
                  <a:pt x="79" y="1299"/>
                  <a:pt x="66" y="1302"/>
                </a:cubicBezTo>
                <a:cubicBezTo>
                  <a:pt x="45" y="1303"/>
                  <a:pt x="24" y="1307"/>
                  <a:pt x="3" y="1310"/>
                </a:cubicBezTo>
                <a:cubicBezTo>
                  <a:pt x="2" y="1310"/>
                  <a:pt x="1" y="1310"/>
                  <a:pt x="0" y="1310"/>
                </a:cubicBezTo>
                <a:cubicBezTo>
                  <a:pt x="0" y="1359"/>
                  <a:pt x="0" y="1359"/>
                  <a:pt x="0" y="1359"/>
                </a:cubicBezTo>
                <a:cubicBezTo>
                  <a:pt x="9" y="1358"/>
                  <a:pt x="19" y="1357"/>
                  <a:pt x="28" y="1356"/>
                </a:cubicBezTo>
                <a:cubicBezTo>
                  <a:pt x="76" y="1351"/>
                  <a:pt x="124" y="1343"/>
                  <a:pt x="172" y="1340"/>
                </a:cubicBezTo>
                <a:cubicBezTo>
                  <a:pt x="177" y="1345"/>
                  <a:pt x="183" y="1352"/>
                  <a:pt x="184" y="1360"/>
                </a:cubicBezTo>
                <a:cubicBezTo>
                  <a:pt x="127" y="1395"/>
                  <a:pt x="72" y="1433"/>
                  <a:pt x="15" y="1467"/>
                </a:cubicBezTo>
                <a:cubicBezTo>
                  <a:pt x="10" y="1460"/>
                  <a:pt x="5" y="1454"/>
                  <a:pt x="0" y="1447"/>
                </a:cubicBezTo>
                <a:cubicBezTo>
                  <a:pt x="0" y="1476"/>
                  <a:pt x="0" y="1476"/>
                  <a:pt x="0" y="1476"/>
                </a:cubicBezTo>
                <a:cubicBezTo>
                  <a:pt x="0" y="1476"/>
                  <a:pt x="0" y="1476"/>
                  <a:pt x="0" y="1476"/>
                </a:cubicBezTo>
                <a:cubicBezTo>
                  <a:pt x="0" y="1476"/>
                  <a:pt x="0" y="1476"/>
                  <a:pt x="0" y="1476"/>
                </a:cubicBezTo>
                <a:cubicBezTo>
                  <a:pt x="0" y="1596"/>
                  <a:pt x="0" y="1596"/>
                  <a:pt x="0" y="1596"/>
                </a:cubicBezTo>
                <a:cubicBezTo>
                  <a:pt x="20" y="1582"/>
                  <a:pt x="41" y="1569"/>
                  <a:pt x="61" y="1555"/>
                </a:cubicBezTo>
                <a:cubicBezTo>
                  <a:pt x="81" y="1584"/>
                  <a:pt x="102" y="1613"/>
                  <a:pt x="121" y="1642"/>
                </a:cubicBezTo>
                <a:cubicBezTo>
                  <a:pt x="134" y="1659"/>
                  <a:pt x="147" y="1676"/>
                  <a:pt x="160" y="1694"/>
                </a:cubicBezTo>
                <a:cubicBezTo>
                  <a:pt x="167" y="1704"/>
                  <a:pt x="175" y="1715"/>
                  <a:pt x="183" y="1725"/>
                </a:cubicBezTo>
                <a:cubicBezTo>
                  <a:pt x="166" y="1760"/>
                  <a:pt x="147" y="1793"/>
                  <a:pt x="130" y="1828"/>
                </a:cubicBezTo>
                <a:cubicBezTo>
                  <a:pt x="115" y="1854"/>
                  <a:pt x="103" y="1882"/>
                  <a:pt x="88" y="1908"/>
                </a:cubicBezTo>
                <a:cubicBezTo>
                  <a:pt x="67" y="1882"/>
                  <a:pt x="47" y="1855"/>
                  <a:pt x="27" y="1828"/>
                </a:cubicBezTo>
                <a:cubicBezTo>
                  <a:pt x="18" y="1817"/>
                  <a:pt x="9" y="1805"/>
                  <a:pt x="0" y="1793"/>
                </a:cubicBezTo>
                <a:cubicBezTo>
                  <a:pt x="0" y="1815"/>
                  <a:pt x="0" y="1815"/>
                  <a:pt x="0" y="1815"/>
                </a:cubicBezTo>
                <a:cubicBezTo>
                  <a:pt x="3" y="1819"/>
                  <a:pt x="5" y="1823"/>
                  <a:pt x="8" y="1826"/>
                </a:cubicBezTo>
                <a:cubicBezTo>
                  <a:pt x="33" y="1858"/>
                  <a:pt x="57" y="1890"/>
                  <a:pt x="81" y="1922"/>
                </a:cubicBezTo>
                <a:cubicBezTo>
                  <a:pt x="54" y="1974"/>
                  <a:pt x="27" y="2028"/>
                  <a:pt x="0" y="2081"/>
                </a:cubicBezTo>
                <a:cubicBezTo>
                  <a:pt x="0" y="2353"/>
                  <a:pt x="0" y="2353"/>
                  <a:pt x="0" y="2353"/>
                </a:cubicBezTo>
                <a:cubicBezTo>
                  <a:pt x="0" y="2352"/>
                  <a:pt x="1" y="2351"/>
                  <a:pt x="1" y="2350"/>
                </a:cubicBezTo>
                <a:cubicBezTo>
                  <a:pt x="36" y="2375"/>
                  <a:pt x="67" y="2403"/>
                  <a:pt x="101" y="2429"/>
                </a:cubicBezTo>
                <a:cubicBezTo>
                  <a:pt x="161" y="2474"/>
                  <a:pt x="219" y="2522"/>
                  <a:pt x="279" y="2568"/>
                </a:cubicBezTo>
                <a:cubicBezTo>
                  <a:pt x="284" y="2571"/>
                  <a:pt x="290" y="2576"/>
                  <a:pt x="288" y="2583"/>
                </a:cubicBezTo>
                <a:cubicBezTo>
                  <a:pt x="286" y="2598"/>
                  <a:pt x="283" y="2614"/>
                  <a:pt x="282" y="2630"/>
                </a:cubicBezTo>
                <a:cubicBezTo>
                  <a:pt x="280" y="2643"/>
                  <a:pt x="279" y="2656"/>
                  <a:pt x="277" y="2669"/>
                </a:cubicBezTo>
                <a:cubicBezTo>
                  <a:pt x="269" y="2730"/>
                  <a:pt x="262" y="2791"/>
                  <a:pt x="254" y="2853"/>
                </a:cubicBezTo>
                <a:cubicBezTo>
                  <a:pt x="337" y="2853"/>
                  <a:pt x="337" y="2853"/>
                  <a:pt x="337" y="2853"/>
                </a:cubicBezTo>
                <a:cubicBezTo>
                  <a:pt x="337" y="2849"/>
                  <a:pt x="338" y="2846"/>
                  <a:pt x="338" y="2842"/>
                </a:cubicBezTo>
                <a:cubicBezTo>
                  <a:pt x="346" y="2775"/>
                  <a:pt x="356" y="2707"/>
                  <a:pt x="363" y="2640"/>
                </a:cubicBezTo>
                <a:cubicBezTo>
                  <a:pt x="364" y="2639"/>
                  <a:pt x="366" y="2638"/>
                  <a:pt x="368" y="2637"/>
                </a:cubicBezTo>
                <a:cubicBezTo>
                  <a:pt x="377" y="2648"/>
                  <a:pt x="397" y="2653"/>
                  <a:pt x="395" y="2670"/>
                </a:cubicBezTo>
                <a:cubicBezTo>
                  <a:pt x="397" y="2671"/>
                  <a:pt x="401" y="2670"/>
                  <a:pt x="403" y="2671"/>
                </a:cubicBezTo>
                <a:cubicBezTo>
                  <a:pt x="405" y="2677"/>
                  <a:pt x="408" y="2683"/>
                  <a:pt x="404" y="2690"/>
                </a:cubicBezTo>
                <a:cubicBezTo>
                  <a:pt x="409" y="2705"/>
                  <a:pt x="414" y="2720"/>
                  <a:pt x="413" y="2735"/>
                </a:cubicBezTo>
                <a:cubicBezTo>
                  <a:pt x="418" y="2756"/>
                  <a:pt x="429" y="2838"/>
                  <a:pt x="431" y="2853"/>
                </a:cubicBezTo>
                <a:cubicBezTo>
                  <a:pt x="758" y="2853"/>
                  <a:pt x="758" y="2853"/>
                  <a:pt x="758" y="2853"/>
                </a:cubicBezTo>
                <a:cubicBezTo>
                  <a:pt x="748" y="2845"/>
                  <a:pt x="739" y="2837"/>
                  <a:pt x="729" y="2830"/>
                </a:cubicBezTo>
                <a:cubicBezTo>
                  <a:pt x="723" y="2821"/>
                  <a:pt x="723" y="2809"/>
                  <a:pt x="720" y="2798"/>
                </a:cubicBezTo>
                <a:cubicBezTo>
                  <a:pt x="718" y="2771"/>
                  <a:pt x="708" y="2746"/>
                  <a:pt x="704" y="2720"/>
                </a:cubicBezTo>
                <a:cubicBezTo>
                  <a:pt x="715" y="2730"/>
                  <a:pt x="723" y="2743"/>
                  <a:pt x="733" y="2754"/>
                </a:cubicBezTo>
                <a:cubicBezTo>
                  <a:pt x="759" y="2786"/>
                  <a:pt x="783" y="2818"/>
                  <a:pt x="810" y="2849"/>
                </a:cubicBezTo>
                <a:cubicBezTo>
                  <a:pt x="811" y="2850"/>
                  <a:pt x="812" y="2851"/>
                  <a:pt x="813" y="2853"/>
                </a:cubicBezTo>
                <a:cubicBezTo>
                  <a:pt x="825" y="2853"/>
                  <a:pt x="825" y="2853"/>
                  <a:pt x="825" y="2853"/>
                </a:cubicBezTo>
                <a:cubicBezTo>
                  <a:pt x="786" y="2805"/>
                  <a:pt x="747" y="2756"/>
                  <a:pt x="709" y="2708"/>
                </a:cubicBezTo>
                <a:cubicBezTo>
                  <a:pt x="703" y="2701"/>
                  <a:pt x="698" y="2693"/>
                  <a:pt x="694" y="2686"/>
                </a:cubicBezTo>
                <a:cubicBezTo>
                  <a:pt x="689" y="2649"/>
                  <a:pt x="676" y="2613"/>
                  <a:pt x="671" y="2576"/>
                </a:cubicBezTo>
                <a:cubicBezTo>
                  <a:pt x="662" y="2545"/>
                  <a:pt x="656" y="2514"/>
                  <a:pt x="648" y="2483"/>
                </a:cubicBezTo>
                <a:cubicBezTo>
                  <a:pt x="645" y="2456"/>
                  <a:pt x="637" y="2431"/>
                  <a:pt x="631" y="2406"/>
                </a:cubicBezTo>
                <a:cubicBezTo>
                  <a:pt x="625" y="2373"/>
                  <a:pt x="619" y="2341"/>
                  <a:pt x="609" y="2310"/>
                </a:cubicBezTo>
                <a:cubicBezTo>
                  <a:pt x="613" y="2314"/>
                  <a:pt x="618" y="2318"/>
                  <a:pt x="622" y="2323"/>
                </a:cubicBezTo>
                <a:cubicBezTo>
                  <a:pt x="754" y="2500"/>
                  <a:pt x="887" y="2677"/>
                  <a:pt x="1022" y="2853"/>
                </a:cubicBezTo>
                <a:cubicBezTo>
                  <a:pt x="1034" y="2853"/>
                  <a:pt x="1034" y="2853"/>
                  <a:pt x="1034" y="2853"/>
                </a:cubicBezTo>
                <a:cubicBezTo>
                  <a:pt x="892" y="2668"/>
                  <a:pt x="753" y="2482"/>
                  <a:pt x="615" y="2296"/>
                </a:cubicBezTo>
                <a:cubicBezTo>
                  <a:pt x="610" y="2289"/>
                  <a:pt x="604" y="2281"/>
                  <a:pt x="602" y="2271"/>
                </a:cubicBezTo>
                <a:cubicBezTo>
                  <a:pt x="591" y="2212"/>
                  <a:pt x="578" y="2153"/>
                  <a:pt x="567" y="2094"/>
                </a:cubicBezTo>
                <a:cubicBezTo>
                  <a:pt x="547" y="2011"/>
                  <a:pt x="534" y="1926"/>
                  <a:pt x="513" y="1843"/>
                </a:cubicBezTo>
                <a:cubicBezTo>
                  <a:pt x="541" y="1879"/>
                  <a:pt x="566" y="1918"/>
                  <a:pt x="592" y="1956"/>
                </a:cubicBezTo>
                <a:cubicBezTo>
                  <a:pt x="767" y="2208"/>
                  <a:pt x="942" y="2460"/>
                  <a:pt x="1121" y="2709"/>
                </a:cubicBezTo>
                <a:cubicBezTo>
                  <a:pt x="1155" y="2757"/>
                  <a:pt x="1189" y="2805"/>
                  <a:pt x="1224" y="2853"/>
                </a:cubicBezTo>
                <a:cubicBezTo>
                  <a:pt x="1235" y="2853"/>
                  <a:pt x="1235" y="2853"/>
                  <a:pt x="1235" y="2853"/>
                </a:cubicBezTo>
                <a:cubicBezTo>
                  <a:pt x="1166" y="2757"/>
                  <a:pt x="1098" y="2660"/>
                  <a:pt x="1030" y="2564"/>
                </a:cubicBezTo>
                <a:cubicBezTo>
                  <a:pt x="980" y="2494"/>
                  <a:pt x="931" y="2423"/>
                  <a:pt x="882" y="2353"/>
                </a:cubicBezTo>
                <a:cubicBezTo>
                  <a:pt x="833" y="2282"/>
                  <a:pt x="782" y="2212"/>
                  <a:pt x="734" y="2140"/>
                </a:cubicBezTo>
                <a:cubicBezTo>
                  <a:pt x="710" y="2106"/>
                  <a:pt x="686" y="2072"/>
                  <a:pt x="663" y="2037"/>
                </a:cubicBezTo>
                <a:cubicBezTo>
                  <a:pt x="614" y="1966"/>
                  <a:pt x="565" y="1895"/>
                  <a:pt x="517" y="1823"/>
                </a:cubicBezTo>
                <a:cubicBezTo>
                  <a:pt x="501" y="1803"/>
                  <a:pt x="501" y="1776"/>
                  <a:pt x="496" y="1753"/>
                </a:cubicBezTo>
                <a:cubicBezTo>
                  <a:pt x="492" y="1727"/>
                  <a:pt x="479" y="1703"/>
                  <a:pt x="484" y="1676"/>
                </a:cubicBezTo>
                <a:cubicBezTo>
                  <a:pt x="491" y="1620"/>
                  <a:pt x="499" y="1563"/>
                  <a:pt x="506" y="1506"/>
                </a:cubicBezTo>
                <a:cubicBezTo>
                  <a:pt x="509" y="1484"/>
                  <a:pt x="523" y="1467"/>
                  <a:pt x="533" y="1448"/>
                </a:cubicBezTo>
                <a:cubicBezTo>
                  <a:pt x="540" y="1437"/>
                  <a:pt x="543" y="1424"/>
                  <a:pt x="553" y="1414"/>
                </a:cubicBezTo>
                <a:cubicBezTo>
                  <a:pt x="675" y="1671"/>
                  <a:pt x="800" y="1927"/>
                  <a:pt x="925" y="2183"/>
                </a:cubicBezTo>
                <a:cubicBezTo>
                  <a:pt x="1006" y="2345"/>
                  <a:pt x="1084" y="2509"/>
                  <a:pt x="1166" y="2670"/>
                </a:cubicBezTo>
                <a:cubicBezTo>
                  <a:pt x="1197" y="2731"/>
                  <a:pt x="1226" y="2792"/>
                  <a:pt x="1257" y="2853"/>
                </a:cubicBezTo>
                <a:cubicBezTo>
                  <a:pt x="1355" y="2853"/>
                  <a:pt x="1355" y="2853"/>
                  <a:pt x="1355" y="2853"/>
                </a:cubicBezTo>
                <a:cubicBezTo>
                  <a:pt x="1263" y="2673"/>
                  <a:pt x="1169" y="2494"/>
                  <a:pt x="1079" y="2313"/>
                </a:cubicBezTo>
                <a:cubicBezTo>
                  <a:pt x="915" y="1991"/>
                  <a:pt x="753" y="1667"/>
                  <a:pt x="593" y="1342"/>
                </a:cubicBezTo>
                <a:cubicBezTo>
                  <a:pt x="585" y="1326"/>
                  <a:pt x="576" y="1310"/>
                  <a:pt x="571" y="1294"/>
                </a:cubicBezTo>
                <a:cubicBezTo>
                  <a:pt x="573" y="1291"/>
                  <a:pt x="575" y="1286"/>
                  <a:pt x="577" y="1284"/>
                </a:cubicBezTo>
                <a:cubicBezTo>
                  <a:pt x="572" y="1282"/>
                  <a:pt x="567" y="1281"/>
                  <a:pt x="562" y="1280"/>
                </a:cubicBezTo>
                <a:cubicBezTo>
                  <a:pt x="535" y="1223"/>
                  <a:pt x="505" y="1168"/>
                  <a:pt x="480" y="1110"/>
                </a:cubicBezTo>
                <a:cubicBezTo>
                  <a:pt x="560" y="1128"/>
                  <a:pt x="640" y="1147"/>
                  <a:pt x="721" y="1166"/>
                </a:cubicBezTo>
                <a:cubicBezTo>
                  <a:pt x="1007" y="1234"/>
                  <a:pt x="1294" y="1297"/>
                  <a:pt x="1581" y="1360"/>
                </a:cubicBezTo>
                <a:cubicBezTo>
                  <a:pt x="1726" y="1392"/>
                  <a:pt x="1871" y="1421"/>
                  <a:pt x="2016" y="1453"/>
                </a:cubicBezTo>
                <a:cubicBezTo>
                  <a:pt x="2138" y="1477"/>
                  <a:pt x="2259" y="1503"/>
                  <a:pt x="2380" y="1526"/>
                </a:cubicBezTo>
                <a:cubicBezTo>
                  <a:pt x="2534" y="1558"/>
                  <a:pt x="2687" y="1586"/>
                  <a:pt x="2841" y="1615"/>
                </a:cubicBezTo>
                <a:cubicBezTo>
                  <a:pt x="3129" y="1667"/>
                  <a:pt x="3417" y="1715"/>
                  <a:pt x="3706" y="1759"/>
                </a:cubicBezTo>
                <a:cubicBezTo>
                  <a:pt x="3787" y="1772"/>
                  <a:pt x="3869" y="1783"/>
                  <a:pt x="3950" y="1794"/>
                </a:cubicBezTo>
                <a:cubicBezTo>
                  <a:pt x="3950" y="1789"/>
                  <a:pt x="3950" y="1789"/>
                  <a:pt x="3950" y="1789"/>
                </a:cubicBezTo>
                <a:cubicBezTo>
                  <a:pt x="3803" y="1770"/>
                  <a:pt x="3656" y="1748"/>
                  <a:pt x="3509" y="1725"/>
                </a:cubicBezTo>
                <a:cubicBezTo>
                  <a:pt x="3420" y="1709"/>
                  <a:pt x="3331" y="1696"/>
                  <a:pt x="3242" y="1679"/>
                </a:cubicBezTo>
                <a:cubicBezTo>
                  <a:pt x="3074" y="1651"/>
                  <a:pt x="2907" y="1619"/>
                  <a:pt x="2739" y="1588"/>
                </a:cubicBezTo>
                <a:cubicBezTo>
                  <a:pt x="2495" y="1542"/>
                  <a:pt x="2252" y="1491"/>
                  <a:pt x="2008" y="1441"/>
                </a:cubicBezTo>
                <a:cubicBezTo>
                  <a:pt x="1932" y="1424"/>
                  <a:pt x="1856" y="1410"/>
                  <a:pt x="1780" y="1392"/>
                </a:cubicBezTo>
                <a:cubicBezTo>
                  <a:pt x="1615" y="1357"/>
                  <a:pt x="1450" y="1321"/>
                  <a:pt x="1285" y="1284"/>
                </a:cubicBezTo>
                <a:cubicBezTo>
                  <a:pt x="1153" y="1254"/>
                  <a:pt x="1021" y="1225"/>
                  <a:pt x="890" y="1194"/>
                </a:cubicBezTo>
                <a:cubicBezTo>
                  <a:pt x="750" y="1163"/>
                  <a:pt x="611" y="1131"/>
                  <a:pt x="472" y="1097"/>
                </a:cubicBezTo>
                <a:cubicBezTo>
                  <a:pt x="445" y="1042"/>
                  <a:pt x="416" y="987"/>
                  <a:pt x="391" y="931"/>
                </a:cubicBezTo>
                <a:cubicBezTo>
                  <a:pt x="401" y="932"/>
                  <a:pt x="410" y="934"/>
                  <a:pt x="420" y="937"/>
                </a:cubicBezTo>
                <a:cubicBezTo>
                  <a:pt x="690" y="1004"/>
                  <a:pt x="958" y="1074"/>
                  <a:pt x="1228" y="1136"/>
                </a:cubicBezTo>
                <a:cubicBezTo>
                  <a:pt x="1538" y="1211"/>
                  <a:pt x="1848" y="1284"/>
                  <a:pt x="2160" y="1353"/>
                </a:cubicBezTo>
                <a:cubicBezTo>
                  <a:pt x="2207" y="1367"/>
                  <a:pt x="2257" y="1370"/>
                  <a:pt x="2302" y="1388"/>
                </a:cubicBezTo>
                <a:cubicBezTo>
                  <a:pt x="2351" y="1393"/>
                  <a:pt x="2398" y="1407"/>
                  <a:pt x="2445" y="1417"/>
                </a:cubicBezTo>
                <a:cubicBezTo>
                  <a:pt x="2497" y="1426"/>
                  <a:pt x="2548" y="1440"/>
                  <a:pt x="2600" y="1450"/>
                </a:cubicBezTo>
                <a:cubicBezTo>
                  <a:pt x="2700" y="1470"/>
                  <a:pt x="2800" y="1494"/>
                  <a:pt x="2900" y="1512"/>
                </a:cubicBezTo>
                <a:cubicBezTo>
                  <a:pt x="2921" y="1517"/>
                  <a:pt x="2942" y="1523"/>
                  <a:pt x="2963" y="1526"/>
                </a:cubicBezTo>
                <a:cubicBezTo>
                  <a:pt x="2995" y="1531"/>
                  <a:pt x="3025" y="1538"/>
                  <a:pt x="3056" y="1545"/>
                </a:cubicBezTo>
                <a:cubicBezTo>
                  <a:pt x="3134" y="1558"/>
                  <a:pt x="3211" y="1577"/>
                  <a:pt x="3290" y="1590"/>
                </a:cubicBezTo>
                <a:cubicBezTo>
                  <a:pt x="3447" y="1621"/>
                  <a:pt x="3605" y="1647"/>
                  <a:pt x="3762" y="1676"/>
                </a:cubicBezTo>
                <a:cubicBezTo>
                  <a:pt x="3803" y="1681"/>
                  <a:pt x="3843" y="1690"/>
                  <a:pt x="3883" y="1695"/>
                </a:cubicBezTo>
                <a:cubicBezTo>
                  <a:pt x="3899" y="1698"/>
                  <a:pt x="3914" y="1701"/>
                  <a:pt x="3930" y="1703"/>
                </a:cubicBezTo>
                <a:cubicBezTo>
                  <a:pt x="3937" y="1704"/>
                  <a:pt x="3944" y="1705"/>
                  <a:pt x="3950" y="1706"/>
                </a:cubicBezTo>
                <a:cubicBezTo>
                  <a:pt x="3950" y="1702"/>
                  <a:pt x="3950" y="1702"/>
                  <a:pt x="3950" y="1702"/>
                </a:cubicBezTo>
                <a:cubicBezTo>
                  <a:pt x="3908" y="1696"/>
                  <a:pt x="3866" y="1689"/>
                  <a:pt x="3825" y="1682"/>
                </a:cubicBezTo>
                <a:cubicBezTo>
                  <a:pt x="3782" y="1673"/>
                  <a:pt x="3739" y="1670"/>
                  <a:pt x="3698" y="1660"/>
                </a:cubicBezTo>
                <a:cubicBezTo>
                  <a:pt x="3618" y="1647"/>
                  <a:pt x="3539" y="1633"/>
                  <a:pt x="3460" y="1618"/>
                </a:cubicBezTo>
                <a:cubicBezTo>
                  <a:pt x="3287" y="1586"/>
                  <a:pt x="3114" y="1552"/>
                  <a:pt x="2941" y="1516"/>
                </a:cubicBezTo>
                <a:cubicBezTo>
                  <a:pt x="2853" y="1496"/>
                  <a:pt x="2764" y="1481"/>
                  <a:pt x="2677" y="1461"/>
                </a:cubicBezTo>
                <a:cubicBezTo>
                  <a:pt x="2623" y="1448"/>
                  <a:pt x="2569" y="1440"/>
                  <a:pt x="2516" y="1426"/>
                </a:cubicBezTo>
                <a:cubicBezTo>
                  <a:pt x="2477" y="1417"/>
                  <a:pt x="2437" y="1411"/>
                  <a:pt x="2397" y="1400"/>
                </a:cubicBezTo>
                <a:cubicBezTo>
                  <a:pt x="2354" y="1389"/>
                  <a:pt x="2310" y="1383"/>
                  <a:pt x="2267" y="1371"/>
                </a:cubicBezTo>
                <a:cubicBezTo>
                  <a:pt x="2230" y="1361"/>
                  <a:pt x="2191" y="1356"/>
                  <a:pt x="2154" y="1345"/>
                </a:cubicBezTo>
                <a:cubicBezTo>
                  <a:pt x="2074" y="1327"/>
                  <a:pt x="1994" y="1309"/>
                  <a:pt x="1914" y="1291"/>
                </a:cubicBezTo>
                <a:cubicBezTo>
                  <a:pt x="1768" y="1258"/>
                  <a:pt x="1621" y="1222"/>
                  <a:pt x="1475" y="1188"/>
                </a:cubicBezTo>
                <a:cubicBezTo>
                  <a:pt x="1399" y="1169"/>
                  <a:pt x="1324" y="1153"/>
                  <a:pt x="1249" y="1133"/>
                </a:cubicBezTo>
                <a:cubicBezTo>
                  <a:pt x="1039" y="1083"/>
                  <a:pt x="830" y="1031"/>
                  <a:pt x="621" y="980"/>
                </a:cubicBezTo>
                <a:cubicBezTo>
                  <a:pt x="542" y="961"/>
                  <a:pt x="464" y="940"/>
                  <a:pt x="386" y="921"/>
                </a:cubicBezTo>
                <a:cubicBezTo>
                  <a:pt x="361" y="874"/>
                  <a:pt x="339" y="826"/>
                  <a:pt x="315" y="779"/>
                </a:cubicBezTo>
                <a:cubicBezTo>
                  <a:pt x="436" y="811"/>
                  <a:pt x="557" y="844"/>
                  <a:pt x="679" y="874"/>
                </a:cubicBezTo>
                <a:cubicBezTo>
                  <a:pt x="758" y="896"/>
                  <a:pt x="838" y="917"/>
                  <a:pt x="917" y="936"/>
                </a:cubicBezTo>
                <a:cubicBezTo>
                  <a:pt x="990" y="957"/>
                  <a:pt x="1063" y="976"/>
                  <a:pt x="1137" y="992"/>
                </a:cubicBezTo>
                <a:cubicBezTo>
                  <a:pt x="1416" y="1065"/>
                  <a:pt x="1696" y="1133"/>
                  <a:pt x="1976" y="1201"/>
                </a:cubicBezTo>
                <a:cubicBezTo>
                  <a:pt x="2036" y="1212"/>
                  <a:pt x="2094" y="1231"/>
                  <a:pt x="2154" y="1244"/>
                </a:cubicBezTo>
                <a:cubicBezTo>
                  <a:pt x="2225" y="1261"/>
                  <a:pt x="2296" y="1277"/>
                  <a:pt x="2368" y="1294"/>
                </a:cubicBezTo>
                <a:cubicBezTo>
                  <a:pt x="2418" y="1307"/>
                  <a:pt x="2469" y="1315"/>
                  <a:pt x="2520" y="1329"/>
                </a:cubicBezTo>
                <a:cubicBezTo>
                  <a:pt x="2586" y="1343"/>
                  <a:pt x="2652" y="1360"/>
                  <a:pt x="2718" y="1375"/>
                </a:cubicBezTo>
                <a:cubicBezTo>
                  <a:pt x="2766" y="1386"/>
                  <a:pt x="2815" y="1396"/>
                  <a:pt x="2863" y="1407"/>
                </a:cubicBezTo>
                <a:cubicBezTo>
                  <a:pt x="2942" y="1424"/>
                  <a:pt x="3020" y="1443"/>
                  <a:pt x="3099" y="1458"/>
                </a:cubicBezTo>
                <a:cubicBezTo>
                  <a:pt x="3136" y="1465"/>
                  <a:pt x="3173" y="1474"/>
                  <a:pt x="3209" y="1482"/>
                </a:cubicBezTo>
                <a:cubicBezTo>
                  <a:pt x="3240" y="1487"/>
                  <a:pt x="3270" y="1495"/>
                  <a:pt x="3301" y="1502"/>
                </a:cubicBezTo>
                <a:cubicBezTo>
                  <a:pt x="3403" y="1520"/>
                  <a:pt x="3504" y="1545"/>
                  <a:pt x="3607" y="1563"/>
                </a:cubicBezTo>
                <a:cubicBezTo>
                  <a:pt x="3645" y="1573"/>
                  <a:pt x="3684" y="1575"/>
                  <a:pt x="3723" y="1585"/>
                </a:cubicBezTo>
                <a:cubicBezTo>
                  <a:pt x="3766" y="1591"/>
                  <a:pt x="3808" y="1603"/>
                  <a:pt x="3851" y="1608"/>
                </a:cubicBezTo>
                <a:cubicBezTo>
                  <a:pt x="3884" y="1613"/>
                  <a:pt x="3917" y="1619"/>
                  <a:pt x="3950" y="1626"/>
                </a:cubicBezTo>
                <a:cubicBezTo>
                  <a:pt x="3950" y="1622"/>
                  <a:pt x="3950" y="1622"/>
                  <a:pt x="3950" y="1622"/>
                </a:cubicBezTo>
                <a:cubicBezTo>
                  <a:pt x="3703" y="1579"/>
                  <a:pt x="3457" y="1530"/>
                  <a:pt x="3212" y="1478"/>
                </a:cubicBezTo>
                <a:cubicBezTo>
                  <a:pt x="2845" y="1401"/>
                  <a:pt x="2481" y="1315"/>
                  <a:pt x="2116" y="1229"/>
                </a:cubicBezTo>
                <a:cubicBezTo>
                  <a:pt x="2070" y="1217"/>
                  <a:pt x="2023" y="1205"/>
                  <a:pt x="1976" y="1195"/>
                </a:cubicBezTo>
                <a:cubicBezTo>
                  <a:pt x="1692" y="1126"/>
                  <a:pt x="1409" y="1056"/>
                  <a:pt x="1126" y="982"/>
                </a:cubicBezTo>
                <a:cubicBezTo>
                  <a:pt x="1023" y="958"/>
                  <a:pt x="922" y="928"/>
                  <a:pt x="819" y="904"/>
                </a:cubicBezTo>
                <a:cubicBezTo>
                  <a:pt x="652" y="862"/>
                  <a:pt x="485" y="818"/>
                  <a:pt x="319" y="773"/>
                </a:cubicBezTo>
                <a:cubicBezTo>
                  <a:pt x="304" y="770"/>
                  <a:pt x="303" y="750"/>
                  <a:pt x="296" y="739"/>
                </a:cubicBezTo>
                <a:cubicBezTo>
                  <a:pt x="423" y="774"/>
                  <a:pt x="551" y="808"/>
                  <a:pt x="679" y="841"/>
                </a:cubicBezTo>
                <a:cubicBezTo>
                  <a:pt x="848" y="886"/>
                  <a:pt x="1017" y="932"/>
                  <a:pt x="1187" y="974"/>
                </a:cubicBezTo>
                <a:cubicBezTo>
                  <a:pt x="1262" y="992"/>
                  <a:pt x="1336" y="1013"/>
                  <a:pt x="1411" y="1032"/>
                </a:cubicBezTo>
                <a:cubicBezTo>
                  <a:pt x="1445" y="1041"/>
                  <a:pt x="1479" y="1048"/>
                  <a:pt x="1514" y="1057"/>
                </a:cubicBezTo>
                <a:cubicBezTo>
                  <a:pt x="1670" y="1099"/>
                  <a:pt x="1827" y="1137"/>
                  <a:pt x="1984" y="1176"/>
                </a:cubicBezTo>
                <a:cubicBezTo>
                  <a:pt x="2132" y="1211"/>
                  <a:pt x="2280" y="1249"/>
                  <a:pt x="2428" y="1284"/>
                </a:cubicBezTo>
                <a:cubicBezTo>
                  <a:pt x="2536" y="1309"/>
                  <a:pt x="2645" y="1335"/>
                  <a:pt x="2753" y="1360"/>
                </a:cubicBezTo>
                <a:cubicBezTo>
                  <a:pt x="2832" y="1377"/>
                  <a:pt x="2911" y="1398"/>
                  <a:pt x="2990" y="1414"/>
                </a:cubicBezTo>
                <a:cubicBezTo>
                  <a:pt x="3031" y="1423"/>
                  <a:pt x="3073" y="1433"/>
                  <a:pt x="3115" y="1442"/>
                </a:cubicBezTo>
                <a:cubicBezTo>
                  <a:pt x="3276" y="1478"/>
                  <a:pt x="3438" y="1512"/>
                  <a:pt x="3600" y="1545"/>
                </a:cubicBezTo>
                <a:cubicBezTo>
                  <a:pt x="3717" y="1568"/>
                  <a:pt x="3833" y="1591"/>
                  <a:pt x="3950" y="1613"/>
                </a:cubicBezTo>
                <a:cubicBezTo>
                  <a:pt x="3950" y="1607"/>
                  <a:pt x="3950" y="1607"/>
                  <a:pt x="3950" y="1607"/>
                </a:cubicBezTo>
                <a:cubicBezTo>
                  <a:pt x="3838" y="1586"/>
                  <a:pt x="3725" y="1564"/>
                  <a:pt x="3613" y="1541"/>
                </a:cubicBezTo>
                <a:cubicBezTo>
                  <a:pt x="3373" y="1492"/>
                  <a:pt x="3134" y="1440"/>
                  <a:pt x="2896" y="1384"/>
                </a:cubicBezTo>
                <a:cubicBezTo>
                  <a:pt x="2671" y="1333"/>
                  <a:pt x="2447" y="1280"/>
                  <a:pt x="2224" y="1225"/>
                </a:cubicBezTo>
                <a:cubicBezTo>
                  <a:pt x="2150" y="1208"/>
                  <a:pt x="2077" y="1187"/>
                  <a:pt x="2003" y="1171"/>
                </a:cubicBezTo>
                <a:cubicBezTo>
                  <a:pt x="1875" y="1139"/>
                  <a:pt x="1747" y="1107"/>
                  <a:pt x="1619" y="1074"/>
                </a:cubicBezTo>
                <a:cubicBezTo>
                  <a:pt x="1569" y="1063"/>
                  <a:pt x="1521" y="1047"/>
                  <a:pt x="1471" y="1036"/>
                </a:cubicBezTo>
                <a:cubicBezTo>
                  <a:pt x="1395" y="1018"/>
                  <a:pt x="1320" y="995"/>
                  <a:pt x="1244" y="977"/>
                </a:cubicBezTo>
                <a:cubicBezTo>
                  <a:pt x="1087" y="937"/>
                  <a:pt x="930" y="895"/>
                  <a:pt x="772" y="855"/>
                </a:cubicBezTo>
                <a:cubicBezTo>
                  <a:pt x="611" y="812"/>
                  <a:pt x="449" y="769"/>
                  <a:pt x="288" y="725"/>
                </a:cubicBezTo>
                <a:cubicBezTo>
                  <a:pt x="273" y="695"/>
                  <a:pt x="258" y="666"/>
                  <a:pt x="244" y="636"/>
                </a:cubicBezTo>
                <a:cubicBezTo>
                  <a:pt x="240" y="630"/>
                  <a:pt x="242" y="623"/>
                  <a:pt x="242" y="616"/>
                </a:cubicBezTo>
                <a:cubicBezTo>
                  <a:pt x="237" y="614"/>
                  <a:pt x="232" y="611"/>
                  <a:pt x="228" y="607"/>
                </a:cubicBezTo>
                <a:cubicBezTo>
                  <a:pt x="250" y="608"/>
                  <a:pt x="270" y="617"/>
                  <a:pt x="292" y="623"/>
                </a:cubicBezTo>
                <a:cubicBezTo>
                  <a:pt x="393" y="652"/>
                  <a:pt x="496" y="678"/>
                  <a:pt x="598" y="708"/>
                </a:cubicBezTo>
                <a:cubicBezTo>
                  <a:pt x="648" y="721"/>
                  <a:pt x="697" y="737"/>
                  <a:pt x="748" y="749"/>
                </a:cubicBezTo>
                <a:cubicBezTo>
                  <a:pt x="800" y="764"/>
                  <a:pt x="853" y="778"/>
                  <a:pt x="905" y="793"/>
                </a:cubicBezTo>
                <a:cubicBezTo>
                  <a:pt x="982" y="816"/>
                  <a:pt x="1059" y="835"/>
                  <a:pt x="1135" y="857"/>
                </a:cubicBezTo>
                <a:cubicBezTo>
                  <a:pt x="1404" y="929"/>
                  <a:pt x="1673" y="1002"/>
                  <a:pt x="1943" y="1072"/>
                </a:cubicBezTo>
                <a:cubicBezTo>
                  <a:pt x="2025" y="1095"/>
                  <a:pt x="2107" y="1116"/>
                  <a:pt x="2190" y="1137"/>
                </a:cubicBezTo>
                <a:cubicBezTo>
                  <a:pt x="2299" y="1167"/>
                  <a:pt x="2410" y="1192"/>
                  <a:pt x="2520" y="1221"/>
                </a:cubicBezTo>
                <a:cubicBezTo>
                  <a:pt x="2736" y="1275"/>
                  <a:pt x="2953" y="1327"/>
                  <a:pt x="3170" y="1379"/>
                </a:cubicBezTo>
                <a:cubicBezTo>
                  <a:pt x="3254" y="1398"/>
                  <a:pt x="3337" y="1419"/>
                  <a:pt x="3421" y="1435"/>
                </a:cubicBezTo>
                <a:cubicBezTo>
                  <a:pt x="3464" y="1446"/>
                  <a:pt x="3506" y="1456"/>
                  <a:pt x="3549" y="1464"/>
                </a:cubicBezTo>
                <a:cubicBezTo>
                  <a:pt x="3595" y="1475"/>
                  <a:pt x="3642" y="1485"/>
                  <a:pt x="3689" y="1495"/>
                </a:cubicBezTo>
                <a:cubicBezTo>
                  <a:pt x="3740" y="1504"/>
                  <a:pt x="3790" y="1518"/>
                  <a:pt x="3842" y="1527"/>
                </a:cubicBezTo>
                <a:cubicBezTo>
                  <a:pt x="3874" y="1535"/>
                  <a:pt x="3907" y="1538"/>
                  <a:pt x="3939" y="1546"/>
                </a:cubicBezTo>
                <a:cubicBezTo>
                  <a:pt x="3943" y="1547"/>
                  <a:pt x="3946" y="1548"/>
                  <a:pt x="3950" y="1549"/>
                </a:cubicBezTo>
                <a:cubicBezTo>
                  <a:pt x="3950" y="1545"/>
                  <a:pt x="3950" y="1545"/>
                  <a:pt x="3950" y="1545"/>
                </a:cubicBezTo>
                <a:cubicBezTo>
                  <a:pt x="3933" y="1541"/>
                  <a:pt x="3915" y="1538"/>
                  <a:pt x="3897" y="1534"/>
                </a:cubicBezTo>
                <a:cubicBezTo>
                  <a:pt x="3839" y="1525"/>
                  <a:pt x="3782" y="1510"/>
                  <a:pt x="3725" y="1499"/>
                </a:cubicBezTo>
                <a:cubicBezTo>
                  <a:pt x="3638" y="1480"/>
                  <a:pt x="3552" y="1460"/>
                  <a:pt x="3465" y="1443"/>
                </a:cubicBezTo>
                <a:cubicBezTo>
                  <a:pt x="3440" y="1437"/>
                  <a:pt x="3416" y="1428"/>
                  <a:pt x="3390" y="1425"/>
                </a:cubicBezTo>
                <a:cubicBezTo>
                  <a:pt x="3292" y="1404"/>
                  <a:pt x="3195" y="1380"/>
                  <a:pt x="3097" y="1358"/>
                </a:cubicBezTo>
                <a:cubicBezTo>
                  <a:pt x="3011" y="1336"/>
                  <a:pt x="2924" y="1315"/>
                  <a:pt x="2837" y="1295"/>
                </a:cubicBezTo>
                <a:cubicBezTo>
                  <a:pt x="2735" y="1269"/>
                  <a:pt x="2632" y="1243"/>
                  <a:pt x="2528" y="1218"/>
                </a:cubicBezTo>
                <a:cubicBezTo>
                  <a:pt x="2414" y="1187"/>
                  <a:pt x="2298" y="1161"/>
                  <a:pt x="2184" y="1130"/>
                </a:cubicBezTo>
                <a:cubicBezTo>
                  <a:pt x="2098" y="1108"/>
                  <a:pt x="2014" y="1085"/>
                  <a:pt x="1929" y="1063"/>
                </a:cubicBezTo>
                <a:cubicBezTo>
                  <a:pt x="1781" y="1024"/>
                  <a:pt x="1635" y="984"/>
                  <a:pt x="1487" y="945"/>
                </a:cubicBezTo>
                <a:cubicBezTo>
                  <a:pt x="1415" y="924"/>
                  <a:pt x="1342" y="907"/>
                  <a:pt x="1270" y="885"/>
                </a:cubicBezTo>
                <a:cubicBezTo>
                  <a:pt x="1185" y="863"/>
                  <a:pt x="1101" y="841"/>
                  <a:pt x="1017" y="815"/>
                </a:cubicBezTo>
                <a:cubicBezTo>
                  <a:pt x="961" y="802"/>
                  <a:pt x="906" y="785"/>
                  <a:pt x="851" y="769"/>
                </a:cubicBezTo>
                <a:cubicBezTo>
                  <a:pt x="734" y="738"/>
                  <a:pt x="617" y="708"/>
                  <a:pt x="501" y="673"/>
                </a:cubicBezTo>
                <a:cubicBezTo>
                  <a:pt x="409" y="649"/>
                  <a:pt x="317" y="622"/>
                  <a:pt x="225" y="596"/>
                </a:cubicBezTo>
                <a:cubicBezTo>
                  <a:pt x="193" y="536"/>
                  <a:pt x="164" y="473"/>
                  <a:pt x="132" y="412"/>
                </a:cubicBezTo>
                <a:cubicBezTo>
                  <a:pt x="170" y="421"/>
                  <a:pt x="207" y="435"/>
                  <a:pt x="244" y="445"/>
                </a:cubicBezTo>
                <a:cubicBezTo>
                  <a:pt x="300" y="463"/>
                  <a:pt x="356" y="476"/>
                  <a:pt x="411" y="495"/>
                </a:cubicBezTo>
                <a:cubicBezTo>
                  <a:pt x="436" y="503"/>
                  <a:pt x="461" y="508"/>
                  <a:pt x="486" y="517"/>
                </a:cubicBezTo>
                <a:cubicBezTo>
                  <a:pt x="530" y="532"/>
                  <a:pt x="575" y="545"/>
                  <a:pt x="620" y="557"/>
                </a:cubicBezTo>
                <a:cubicBezTo>
                  <a:pt x="797" y="608"/>
                  <a:pt x="973" y="663"/>
                  <a:pt x="1150" y="715"/>
                </a:cubicBezTo>
                <a:cubicBezTo>
                  <a:pt x="1236" y="739"/>
                  <a:pt x="1321" y="765"/>
                  <a:pt x="1407" y="790"/>
                </a:cubicBezTo>
                <a:cubicBezTo>
                  <a:pt x="1617" y="848"/>
                  <a:pt x="1825" y="911"/>
                  <a:pt x="2035" y="970"/>
                </a:cubicBezTo>
                <a:cubicBezTo>
                  <a:pt x="2451" y="1088"/>
                  <a:pt x="2868" y="1201"/>
                  <a:pt x="3288" y="1308"/>
                </a:cubicBezTo>
                <a:cubicBezTo>
                  <a:pt x="3326" y="1318"/>
                  <a:pt x="3364" y="1329"/>
                  <a:pt x="3403" y="1337"/>
                </a:cubicBezTo>
                <a:cubicBezTo>
                  <a:pt x="3532" y="1371"/>
                  <a:pt x="3662" y="1401"/>
                  <a:pt x="3792" y="1433"/>
                </a:cubicBezTo>
                <a:cubicBezTo>
                  <a:pt x="3845" y="1445"/>
                  <a:pt x="3897" y="1457"/>
                  <a:pt x="3950" y="1469"/>
                </a:cubicBezTo>
                <a:cubicBezTo>
                  <a:pt x="3950" y="1465"/>
                  <a:pt x="3950" y="1465"/>
                  <a:pt x="3950" y="1465"/>
                </a:cubicBezTo>
                <a:cubicBezTo>
                  <a:pt x="3922" y="1459"/>
                  <a:pt x="3894" y="1452"/>
                  <a:pt x="3866" y="1446"/>
                </a:cubicBezTo>
                <a:cubicBezTo>
                  <a:pt x="3799" y="1432"/>
                  <a:pt x="3732" y="1414"/>
                  <a:pt x="3665" y="1398"/>
                </a:cubicBezTo>
                <a:cubicBezTo>
                  <a:pt x="3499" y="1358"/>
                  <a:pt x="3333" y="1317"/>
                  <a:pt x="3168" y="1273"/>
                </a:cubicBezTo>
                <a:cubicBezTo>
                  <a:pt x="2927" y="1210"/>
                  <a:pt x="2686" y="1146"/>
                  <a:pt x="2445" y="1078"/>
                </a:cubicBezTo>
                <a:cubicBezTo>
                  <a:pt x="2183" y="1006"/>
                  <a:pt x="1921" y="931"/>
                  <a:pt x="1660" y="855"/>
                </a:cubicBezTo>
                <a:cubicBezTo>
                  <a:pt x="1538" y="817"/>
                  <a:pt x="1413" y="785"/>
                  <a:pt x="1291" y="747"/>
                </a:cubicBezTo>
                <a:cubicBezTo>
                  <a:pt x="1135" y="702"/>
                  <a:pt x="980" y="655"/>
                  <a:pt x="824" y="610"/>
                </a:cubicBezTo>
                <a:cubicBezTo>
                  <a:pt x="738" y="585"/>
                  <a:pt x="651" y="559"/>
                  <a:pt x="564" y="534"/>
                </a:cubicBezTo>
                <a:cubicBezTo>
                  <a:pt x="524" y="523"/>
                  <a:pt x="486" y="509"/>
                  <a:pt x="446" y="498"/>
                </a:cubicBezTo>
                <a:cubicBezTo>
                  <a:pt x="404" y="486"/>
                  <a:pt x="363" y="471"/>
                  <a:pt x="321" y="460"/>
                </a:cubicBezTo>
                <a:cubicBezTo>
                  <a:pt x="256" y="441"/>
                  <a:pt x="191" y="422"/>
                  <a:pt x="127" y="400"/>
                </a:cubicBezTo>
                <a:cubicBezTo>
                  <a:pt x="96" y="339"/>
                  <a:pt x="65" y="278"/>
                  <a:pt x="35" y="216"/>
                </a:cubicBezTo>
                <a:cubicBezTo>
                  <a:pt x="118" y="243"/>
                  <a:pt x="201" y="270"/>
                  <a:pt x="285" y="295"/>
                </a:cubicBezTo>
                <a:cubicBezTo>
                  <a:pt x="371" y="324"/>
                  <a:pt x="456" y="352"/>
                  <a:pt x="543" y="378"/>
                </a:cubicBezTo>
                <a:cubicBezTo>
                  <a:pt x="585" y="391"/>
                  <a:pt x="626" y="406"/>
                  <a:pt x="668" y="418"/>
                </a:cubicBezTo>
                <a:cubicBezTo>
                  <a:pt x="784" y="456"/>
                  <a:pt x="900" y="490"/>
                  <a:pt x="1016" y="530"/>
                </a:cubicBezTo>
                <a:cubicBezTo>
                  <a:pt x="1169" y="578"/>
                  <a:pt x="1322" y="626"/>
                  <a:pt x="1475" y="673"/>
                </a:cubicBezTo>
                <a:cubicBezTo>
                  <a:pt x="1620" y="719"/>
                  <a:pt x="1767" y="763"/>
                  <a:pt x="1913" y="808"/>
                </a:cubicBezTo>
                <a:cubicBezTo>
                  <a:pt x="2069" y="855"/>
                  <a:pt x="2223" y="904"/>
                  <a:pt x="2379" y="949"/>
                </a:cubicBezTo>
                <a:cubicBezTo>
                  <a:pt x="2659" y="1033"/>
                  <a:pt x="2938" y="1115"/>
                  <a:pt x="3219" y="1193"/>
                </a:cubicBezTo>
                <a:cubicBezTo>
                  <a:pt x="3248" y="1201"/>
                  <a:pt x="3277" y="1208"/>
                  <a:pt x="3305" y="1218"/>
                </a:cubicBezTo>
                <a:cubicBezTo>
                  <a:pt x="3464" y="1262"/>
                  <a:pt x="3624" y="1304"/>
                  <a:pt x="3783" y="1347"/>
                </a:cubicBezTo>
                <a:cubicBezTo>
                  <a:pt x="3817" y="1355"/>
                  <a:pt x="3849" y="1366"/>
                  <a:pt x="3883" y="1372"/>
                </a:cubicBezTo>
                <a:cubicBezTo>
                  <a:pt x="3905" y="1378"/>
                  <a:pt x="3928" y="1384"/>
                  <a:pt x="3950" y="1390"/>
                </a:cubicBezTo>
                <a:cubicBezTo>
                  <a:pt x="3950" y="1385"/>
                  <a:pt x="3950" y="1385"/>
                  <a:pt x="3950" y="1385"/>
                </a:cubicBezTo>
                <a:cubicBezTo>
                  <a:pt x="3760" y="1337"/>
                  <a:pt x="3570" y="1286"/>
                  <a:pt x="3381" y="1234"/>
                </a:cubicBezTo>
                <a:cubicBezTo>
                  <a:pt x="3327" y="1220"/>
                  <a:pt x="3275" y="1201"/>
                  <a:pt x="3220" y="1189"/>
                </a:cubicBezTo>
                <a:cubicBezTo>
                  <a:pt x="2544" y="998"/>
                  <a:pt x="1873" y="790"/>
                  <a:pt x="1202" y="579"/>
                </a:cubicBezTo>
                <a:cubicBezTo>
                  <a:pt x="1046" y="528"/>
                  <a:pt x="888" y="483"/>
                  <a:pt x="732" y="432"/>
                </a:cubicBezTo>
                <a:cubicBezTo>
                  <a:pt x="654" y="407"/>
                  <a:pt x="578" y="381"/>
                  <a:pt x="500" y="358"/>
                </a:cubicBezTo>
                <a:cubicBezTo>
                  <a:pt x="426" y="334"/>
                  <a:pt x="351" y="310"/>
                  <a:pt x="277" y="285"/>
                </a:cubicBezTo>
                <a:cubicBezTo>
                  <a:pt x="201" y="263"/>
                  <a:pt x="127" y="236"/>
                  <a:pt x="52" y="213"/>
                </a:cubicBezTo>
                <a:cubicBezTo>
                  <a:pt x="44" y="210"/>
                  <a:pt x="36" y="208"/>
                  <a:pt x="29" y="204"/>
                </a:cubicBezTo>
                <a:cubicBezTo>
                  <a:pt x="20" y="192"/>
                  <a:pt x="15" y="178"/>
                  <a:pt x="9" y="165"/>
                </a:cubicBezTo>
                <a:cubicBezTo>
                  <a:pt x="16" y="144"/>
                  <a:pt x="25" y="124"/>
                  <a:pt x="32" y="103"/>
                </a:cubicBezTo>
                <a:cubicBezTo>
                  <a:pt x="43" y="102"/>
                  <a:pt x="53" y="100"/>
                  <a:pt x="64" y="103"/>
                </a:cubicBezTo>
                <a:cubicBezTo>
                  <a:pt x="64" y="93"/>
                  <a:pt x="60" y="83"/>
                  <a:pt x="60" y="72"/>
                </a:cubicBezTo>
                <a:cubicBezTo>
                  <a:pt x="62" y="64"/>
                  <a:pt x="66" y="55"/>
                  <a:pt x="69" y="46"/>
                </a:cubicBezTo>
                <a:cubicBezTo>
                  <a:pt x="106" y="61"/>
                  <a:pt x="145" y="70"/>
                  <a:pt x="181" y="87"/>
                </a:cubicBezTo>
                <a:close/>
                <a:moveTo>
                  <a:pt x="94" y="953"/>
                </a:moveTo>
                <a:cubicBezTo>
                  <a:pt x="126" y="977"/>
                  <a:pt x="157" y="1002"/>
                  <a:pt x="188" y="1027"/>
                </a:cubicBezTo>
                <a:cubicBezTo>
                  <a:pt x="170" y="1027"/>
                  <a:pt x="153" y="1020"/>
                  <a:pt x="136" y="1016"/>
                </a:cubicBezTo>
                <a:cubicBezTo>
                  <a:pt x="116" y="1013"/>
                  <a:pt x="98" y="1007"/>
                  <a:pt x="78" y="1004"/>
                </a:cubicBezTo>
                <a:cubicBezTo>
                  <a:pt x="77" y="1002"/>
                  <a:pt x="75" y="999"/>
                  <a:pt x="73" y="997"/>
                </a:cubicBezTo>
                <a:cubicBezTo>
                  <a:pt x="81" y="983"/>
                  <a:pt x="87" y="967"/>
                  <a:pt x="94" y="953"/>
                </a:cubicBezTo>
                <a:close/>
                <a:moveTo>
                  <a:pt x="44" y="843"/>
                </a:moveTo>
                <a:cubicBezTo>
                  <a:pt x="48" y="845"/>
                  <a:pt x="51" y="847"/>
                  <a:pt x="55" y="849"/>
                </a:cubicBezTo>
                <a:cubicBezTo>
                  <a:pt x="59" y="849"/>
                  <a:pt x="64" y="849"/>
                  <a:pt x="69" y="848"/>
                </a:cubicBezTo>
                <a:cubicBezTo>
                  <a:pt x="69" y="852"/>
                  <a:pt x="70" y="858"/>
                  <a:pt x="65" y="861"/>
                </a:cubicBezTo>
                <a:cubicBezTo>
                  <a:pt x="56" y="858"/>
                  <a:pt x="50" y="850"/>
                  <a:pt x="44" y="843"/>
                </a:cubicBezTo>
                <a:close/>
                <a:moveTo>
                  <a:pt x="54" y="1044"/>
                </a:moveTo>
                <a:cubicBezTo>
                  <a:pt x="58" y="1033"/>
                  <a:pt x="63" y="1023"/>
                  <a:pt x="68" y="1012"/>
                </a:cubicBezTo>
                <a:cubicBezTo>
                  <a:pt x="112" y="1023"/>
                  <a:pt x="157" y="1033"/>
                  <a:pt x="201" y="1044"/>
                </a:cubicBezTo>
                <a:cubicBezTo>
                  <a:pt x="223" y="1048"/>
                  <a:pt x="236" y="1069"/>
                  <a:pt x="255" y="1080"/>
                </a:cubicBezTo>
                <a:cubicBezTo>
                  <a:pt x="243" y="1082"/>
                  <a:pt x="232" y="1077"/>
                  <a:pt x="220" y="1075"/>
                </a:cubicBezTo>
                <a:cubicBezTo>
                  <a:pt x="191" y="1071"/>
                  <a:pt x="164" y="1064"/>
                  <a:pt x="135" y="1060"/>
                </a:cubicBezTo>
                <a:cubicBezTo>
                  <a:pt x="125" y="1057"/>
                  <a:pt x="115" y="1055"/>
                  <a:pt x="105" y="1053"/>
                </a:cubicBezTo>
                <a:cubicBezTo>
                  <a:pt x="88" y="1050"/>
                  <a:pt x="71" y="1047"/>
                  <a:pt x="54" y="1044"/>
                </a:cubicBezTo>
                <a:close/>
                <a:moveTo>
                  <a:pt x="154" y="1286"/>
                </a:moveTo>
                <a:cubicBezTo>
                  <a:pt x="130" y="1248"/>
                  <a:pt x="102" y="1212"/>
                  <a:pt x="79" y="1173"/>
                </a:cubicBezTo>
                <a:cubicBezTo>
                  <a:pt x="147" y="1184"/>
                  <a:pt x="214" y="1198"/>
                  <a:pt x="282" y="1209"/>
                </a:cubicBezTo>
                <a:cubicBezTo>
                  <a:pt x="296" y="1213"/>
                  <a:pt x="312" y="1212"/>
                  <a:pt x="326" y="1218"/>
                </a:cubicBezTo>
                <a:cubicBezTo>
                  <a:pt x="318" y="1234"/>
                  <a:pt x="310" y="1250"/>
                  <a:pt x="302" y="1265"/>
                </a:cubicBezTo>
                <a:cubicBezTo>
                  <a:pt x="268" y="1274"/>
                  <a:pt x="233" y="1276"/>
                  <a:pt x="199" y="1281"/>
                </a:cubicBezTo>
                <a:cubicBezTo>
                  <a:pt x="184" y="1282"/>
                  <a:pt x="169" y="1289"/>
                  <a:pt x="154" y="1286"/>
                </a:cubicBezTo>
                <a:close/>
                <a:moveTo>
                  <a:pt x="209" y="1344"/>
                </a:moveTo>
                <a:cubicBezTo>
                  <a:pt x="206" y="1344"/>
                  <a:pt x="202" y="1344"/>
                  <a:pt x="200" y="1344"/>
                </a:cubicBezTo>
                <a:cubicBezTo>
                  <a:pt x="201" y="1351"/>
                  <a:pt x="201" y="1351"/>
                  <a:pt x="201" y="1351"/>
                </a:cubicBezTo>
                <a:cubicBezTo>
                  <a:pt x="199" y="1349"/>
                  <a:pt x="196" y="1348"/>
                  <a:pt x="193" y="1346"/>
                </a:cubicBezTo>
                <a:cubicBezTo>
                  <a:pt x="192" y="1342"/>
                  <a:pt x="192" y="1339"/>
                  <a:pt x="191" y="1336"/>
                </a:cubicBezTo>
                <a:cubicBezTo>
                  <a:pt x="200" y="1340"/>
                  <a:pt x="208" y="1335"/>
                  <a:pt x="216" y="1333"/>
                </a:cubicBezTo>
                <a:cubicBezTo>
                  <a:pt x="216" y="1337"/>
                  <a:pt x="213" y="1340"/>
                  <a:pt x="207" y="1340"/>
                </a:cubicBezTo>
                <a:lnTo>
                  <a:pt x="209" y="1344"/>
                </a:lnTo>
                <a:close/>
                <a:moveTo>
                  <a:pt x="156" y="1667"/>
                </a:moveTo>
                <a:cubicBezTo>
                  <a:pt x="129" y="1630"/>
                  <a:pt x="104" y="1592"/>
                  <a:pt x="77" y="1555"/>
                </a:cubicBezTo>
                <a:cubicBezTo>
                  <a:pt x="75" y="1552"/>
                  <a:pt x="71" y="1546"/>
                  <a:pt x="77" y="1545"/>
                </a:cubicBezTo>
                <a:cubicBezTo>
                  <a:pt x="102" y="1526"/>
                  <a:pt x="130" y="1510"/>
                  <a:pt x="155" y="1491"/>
                </a:cubicBezTo>
                <a:cubicBezTo>
                  <a:pt x="176" y="1479"/>
                  <a:pt x="194" y="1463"/>
                  <a:pt x="215" y="1453"/>
                </a:cubicBezTo>
                <a:cubicBezTo>
                  <a:pt x="218" y="1475"/>
                  <a:pt x="222" y="1497"/>
                  <a:pt x="225" y="1519"/>
                </a:cubicBezTo>
                <a:cubicBezTo>
                  <a:pt x="231" y="1551"/>
                  <a:pt x="237" y="1583"/>
                  <a:pt x="240" y="1615"/>
                </a:cubicBezTo>
                <a:cubicBezTo>
                  <a:pt x="235" y="1627"/>
                  <a:pt x="228" y="1637"/>
                  <a:pt x="223" y="1648"/>
                </a:cubicBezTo>
                <a:cubicBezTo>
                  <a:pt x="212" y="1669"/>
                  <a:pt x="202" y="1691"/>
                  <a:pt x="189" y="1711"/>
                </a:cubicBezTo>
                <a:cubicBezTo>
                  <a:pt x="178" y="1696"/>
                  <a:pt x="167" y="1682"/>
                  <a:pt x="156" y="1667"/>
                </a:cubicBezTo>
                <a:close/>
                <a:moveTo>
                  <a:pt x="302" y="2468"/>
                </a:moveTo>
                <a:cubicBezTo>
                  <a:pt x="300" y="2477"/>
                  <a:pt x="301" y="2485"/>
                  <a:pt x="296" y="2493"/>
                </a:cubicBezTo>
                <a:cubicBezTo>
                  <a:pt x="210" y="2425"/>
                  <a:pt x="123" y="2358"/>
                  <a:pt x="37" y="2290"/>
                </a:cubicBezTo>
                <a:cubicBezTo>
                  <a:pt x="36" y="2286"/>
                  <a:pt x="36" y="2286"/>
                  <a:pt x="36" y="2286"/>
                </a:cubicBezTo>
                <a:cubicBezTo>
                  <a:pt x="56" y="2247"/>
                  <a:pt x="78" y="2207"/>
                  <a:pt x="99" y="2168"/>
                </a:cubicBezTo>
                <a:cubicBezTo>
                  <a:pt x="123" y="2125"/>
                  <a:pt x="144" y="2080"/>
                  <a:pt x="170" y="2038"/>
                </a:cubicBezTo>
                <a:cubicBezTo>
                  <a:pt x="176" y="2045"/>
                  <a:pt x="181" y="2052"/>
                  <a:pt x="187" y="2060"/>
                </a:cubicBezTo>
                <a:cubicBezTo>
                  <a:pt x="194" y="2068"/>
                  <a:pt x="201" y="2078"/>
                  <a:pt x="208" y="2086"/>
                </a:cubicBezTo>
                <a:cubicBezTo>
                  <a:pt x="214" y="2094"/>
                  <a:pt x="219" y="2101"/>
                  <a:pt x="224" y="2108"/>
                </a:cubicBezTo>
                <a:cubicBezTo>
                  <a:pt x="260" y="2153"/>
                  <a:pt x="294" y="2199"/>
                  <a:pt x="330" y="2244"/>
                </a:cubicBezTo>
                <a:cubicBezTo>
                  <a:pt x="320" y="2319"/>
                  <a:pt x="311" y="2394"/>
                  <a:pt x="302" y="2468"/>
                </a:cubicBezTo>
                <a:close/>
                <a:moveTo>
                  <a:pt x="335" y="2204"/>
                </a:moveTo>
                <a:cubicBezTo>
                  <a:pt x="333" y="2205"/>
                  <a:pt x="329" y="2206"/>
                  <a:pt x="328" y="2206"/>
                </a:cubicBezTo>
                <a:cubicBezTo>
                  <a:pt x="328" y="2206"/>
                  <a:pt x="328" y="2206"/>
                  <a:pt x="328" y="2206"/>
                </a:cubicBezTo>
                <a:cubicBezTo>
                  <a:pt x="328" y="2209"/>
                  <a:pt x="329" y="2215"/>
                  <a:pt x="330" y="2218"/>
                </a:cubicBezTo>
                <a:cubicBezTo>
                  <a:pt x="329" y="2218"/>
                  <a:pt x="326" y="2219"/>
                  <a:pt x="325" y="2219"/>
                </a:cubicBezTo>
                <a:cubicBezTo>
                  <a:pt x="319" y="2211"/>
                  <a:pt x="314" y="2204"/>
                  <a:pt x="308" y="2196"/>
                </a:cubicBezTo>
                <a:cubicBezTo>
                  <a:pt x="277" y="2157"/>
                  <a:pt x="247" y="2116"/>
                  <a:pt x="216" y="2077"/>
                </a:cubicBezTo>
                <a:cubicBezTo>
                  <a:pt x="210" y="2069"/>
                  <a:pt x="204" y="2061"/>
                  <a:pt x="197" y="2053"/>
                </a:cubicBezTo>
                <a:cubicBezTo>
                  <a:pt x="190" y="2043"/>
                  <a:pt x="183" y="2034"/>
                  <a:pt x="176" y="2024"/>
                </a:cubicBezTo>
                <a:cubicBezTo>
                  <a:pt x="197" y="1988"/>
                  <a:pt x="215" y="1950"/>
                  <a:pt x="236" y="1915"/>
                </a:cubicBezTo>
                <a:cubicBezTo>
                  <a:pt x="249" y="1893"/>
                  <a:pt x="257" y="1869"/>
                  <a:pt x="274" y="1850"/>
                </a:cubicBezTo>
                <a:lnTo>
                  <a:pt x="335" y="2204"/>
                </a:lnTo>
                <a:close/>
                <a:moveTo>
                  <a:pt x="380" y="2555"/>
                </a:moveTo>
                <a:cubicBezTo>
                  <a:pt x="376" y="2556"/>
                  <a:pt x="376" y="2556"/>
                  <a:pt x="376" y="2556"/>
                </a:cubicBezTo>
                <a:cubicBezTo>
                  <a:pt x="376" y="2553"/>
                  <a:pt x="375" y="2549"/>
                  <a:pt x="374" y="2546"/>
                </a:cubicBezTo>
                <a:cubicBezTo>
                  <a:pt x="376" y="2546"/>
                  <a:pt x="380" y="2545"/>
                  <a:pt x="382" y="2545"/>
                </a:cubicBezTo>
                <a:cubicBezTo>
                  <a:pt x="383" y="2534"/>
                  <a:pt x="376" y="2523"/>
                  <a:pt x="381" y="2512"/>
                </a:cubicBezTo>
                <a:cubicBezTo>
                  <a:pt x="383" y="2520"/>
                  <a:pt x="385" y="2528"/>
                  <a:pt x="386" y="2536"/>
                </a:cubicBezTo>
                <a:cubicBezTo>
                  <a:pt x="386" y="2544"/>
                  <a:pt x="388" y="2552"/>
                  <a:pt x="389" y="2560"/>
                </a:cubicBezTo>
                <a:cubicBezTo>
                  <a:pt x="386" y="2559"/>
                  <a:pt x="383" y="2558"/>
                  <a:pt x="380" y="2555"/>
                </a:cubicBezTo>
                <a:close/>
                <a:moveTo>
                  <a:pt x="349" y="988"/>
                </a:moveTo>
                <a:cubicBezTo>
                  <a:pt x="364" y="1016"/>
                  <a:pt x="376" y="1046"/>
                  <a:pt x="390" y="1074"/>
                </a:cubicBezTo>
                <a:cubicBezTo>
                  <a:pt x="364" y="1071"/>
                  <a:pt x="337" y="1066"/>
                  <a:pt x="311" y="1058"/>
                </a:cubicBezTo>
                <a:cubicBezTo>
                  <a:pt x="268" y="1023"/>
                  <a:pt x="225" y="990"/>
                  <a:pt x="181" y="955"/>
                </a:cubicBezTo>
                <a:cubicBezTo>
                  <a:pt x="160" y="937"/>
                  <a:pt x="137" y="922"/>
                  <a:pt x="116" y="903"/>
                </a:cubicBezTo>
                <a:cubicBezTo>
                  <a:pt x="122" y="890"/>
                  <a:pt x="128" y="878"/>
                  <a:pt x="132" y="865"/>
                </a:cubicBezTo>
                <a:cubicBezTo>
                  <a:pt x="192" y="878"/>
                  <a:pt x="250" y="896"/>
                  <a:pt x="310" y="908"/>
                </a:cubicBezTo>
                <a:cubicBezTo>
                  <a:pt x="326" y="933"/>
                  <a:pt x="336" y="962"/>
                  <a:pt x="349" y="988"/>
                </a:cubicBezTo>
                <a:close/>
                <a:moveTo>
                  <a:pt x="200" y="715"/>
                </a:moveTo>
                <a:cubicBezTo>
                  <a:pt x="222" y="712"/>
                  <a:pt x="229" y="734"/>
                  <a:pt x="236" y="750"/>
                </a:cubicBezTo>
                <a:cubicBezTo>
                  <a:pt x="221" y="748"/>
                  <a:pt x="207" y="744"/>
                  <a:pt x="192" y="741"/>
                </a:cubicBezTo>
                <a:cubicBezTo>
                  <a:pt x="191" y="732"/>
                  <a:pt x="196" y="723"/>
                  <a:pt x="200" y="715"/>
                </a:cubicBezTo>
                <a:close/>
                <a:moveTo>
                  <a:pt x="215" y="753"/>
                </a:moveTo>
                <a:cubicBezTo>
                  <a:pt x="223" y="756"/>
                  <a:pt x="233" y="757"/>
                  <a:pt x="241" y="762"/>
                </a:cubicBezTo>
                <a:cubicBezTo>
                  <a:pt x="245" y="767"/>
                  <a:pt x="247" y="773"/>
                  <a:pt x="250" y="778"/>
                </a:cubicBezTo>
                <a:cubicBezTo>
                  <a:pt x="256" y="791"/>
                  <a:pt x="263" y="804"/>
                  <a:pt x="268" y="816"/>
                </a:cubicBezTo>
                <a:cubicBezTo>
                  <a:pt x="275" y="830"/>
                  <a:pt x="281" y="844"/>
                  <a:pt x="287" y="857"/>
                </a:cubicBezTo>
                <a:cubicBezTo>
                  <a:pt x="295" y="871"/>
                  <a:pt x="302" y="885"/>
                  <a:pt x="307" y="900"/>
                </a:cubicBezTo>
                <a:cubicBezTo>
                  <a:pt x="250" y="888"/>
                  <a:pt x="195" y="872"/>
                  <a:pt x="139" y="858"/>
                </a:cubicBezTo>
                <a:cubicBezTo>
                  <a:pt x="139" y="856"/>
                  <a:pt x="140" y="851"/>
                  <a:pt x="140" y="849"/>
                </a:cubicBezTo>
                <a:cubicBezTo>
                  <a:pt x="154" y="815"/>
                  <a:pt x="172" y="783"/>
                  <a:pt x="184" y="748"/>
                </a:cubicBezTo>
                <a:cubicBezTo>
                  <a:pt x="195" y="746"/>
                  <a:pt x="205" y="751"/>
                  <a:pt x="215" y="753"/>
                </a:cubicBezTo>
                <a:close/>
              </a:path>
            </a:pathLst>
          </a:custGeom>
          <a:solidFill>
            <a:srgbClr val="5C8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lvl="0"/>
            <a:endParaRPr lang="en-US" dirty="0"/>
          </a:p>
        </p:txBody>
      </p:sp>
      <p:pic>
        <p:nvPicPr>
          <p:cNvPr id="27" name="Picture 498" descr="blueprint-paper"/>
          <p:cNvPicPr>
            <a:picLocks noChangeAspect="1" noChangeArrowheads="1"/>
          </p:cNvPicPr>
          <p:nvPr userDrawn="1"/>
        </p:nvPicPr>
        <p:blipFill>
          <a:blip r:embed="rId2">
            <a:extLst>
              <a:ext uri="{28A0092B-C50C-407E-A947-70E740481C1C}">
                <a14:useLocalDpi xmlns:a14="http://schemas.microsoft.com/office/drawing/2010/main" val="0"/>
              </a:ext>
            </a:extLst>
          </a:blip>
          <a:srcRect l="16209" t="35023" r="15514" b="7762"/>
          <a:stretch>
            <a:fillRect/>
          </a:stretch>
        </p:blipFill>
        <p:spPr bwMode="auto">
          <a:xfrm>
            <a:off x="1" y="1408113"/>
            <a:ext cx="68580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93"/>
          <p:cNvSpPr>
            <a:spLocks noChangeArrowheads="1"/>
          </p:cNvSpPr>
          <p:nvPr userDrawn="1"/>
        </p:nvSpPr>
        <p:spPr bwMode="gray">
          <a:xfrm>
            <a:off x="0" y="5762625"/>
            <a:ext cx="6850063" cy="146050"/>
          </a:xfrm>
          <a:prstGeom prst="rect">
            <a:avLst/>
          </a:prstGeom>
          <a:solidFill>
            <a:srgbClr val="B2B2B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p>
        </p:txBody>
      </p:sp>
      <p:sp>
        <p:nvSpPr>
          <p:cNvPr id="8" name="Rectangle 494"/>
          <p:cNvSpPr>
            <a:spLocks noChangeArrowheads="1"/>
          </p:cNvSpPr>
          <p:nvPr userDrawn="1"/>
        </p:nvSpPr>
        <p:spPr bwMode="gray">
          <a:xfrm>
            <a:off x="6867525" y="5762625"/>
            <a:ext cx="2014538" cy="146050"/>
          </a:xfrm>
          <a:prstGeom prst="rect">
            <a:avLst/>
          </a:prstGeom>
          <a:solidFill>
            <a:srgbClr val="777777"/>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p>
        </p:txBody>
      </p:sp>
      <p:sp>
        <p:nvSpPr>
          <p:cNvPr id="23" name="Line 416"/>
          <p:cNvSpPr>
            <a:spLocks noChangeShapeType="1"/>
          </p:cNvSpPr>
          <p:nvPr userDrawn="1"/>
        </p:nvSpPr>
        <p:spPr bwMode="gray">
          <a:xfrm>
            <a:off x="992188" y="1411288"/>
            <a:ext cx="0" cy="297497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 name="Line 417"/>
          <p:cNvSpPr>
            <a:spLocks noChangeShapeType="1"/>
          </p:cNvSpPr>
          <p:nvPr userDrawn="1"/>
        </p:nvSpPr>
        <p:spPr bwMode="gray">
          <a:xfrm>
            <a:off x="992188" y="3625850"/>
            <a:ext cx="5173662"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 name="Line 495"/>
          <p:cNvSpPr>
            <a:spLocks noChangeShapeType="1"/>
          </p:cNvSpPr>
          <p:nvPr userDrawn="1"/>
        </p:nvSpPr>
        <p:spPr bwMode="gray">
          <a:xfrm>
            <a:off x="6858000" y="1356852"/>
            <a:ext cx="0" cy="4380373"/>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94" name="Rectangle 2"/>
          <p:cNvSpPr>
            <a:spLocks noGrp="1" noChangeArrowheads="1"/>
          </p:cNvSpPr>
          <p:nvPr>
            <p:ph type="ctrTitle"/>
          </p:nvPr>
        </p:nvSpPr>
        <p:spPr>
          <a:xfrm>
            <a:off x="928688" y="2428875"/>
            <a:ext cx="5213350" cy="984250"/>
          </a:xfrm>
        </p:spPr>
        <p:txBody>
          <a:bodyPr lIns="0" rIns="0" anchor="b"/>
          <a:lstStyle>
            <a:lvl1pPr algn="r">
              <a:defRPr>
                <a:solidFill>
                  <a:schemeClr val="bg1"/>
                </a:solidFill>
              </a:defRPr>
            </a:lvl1pPr>
          </a:lstStyle>
          <a:p>
            <a:pPr lvl="0"/>
            <a:r>
              <a:rPr lang="en-US" noProof="0"/>
              <a:t>Click to edit Master title style</a:t>
            </a:r>
          </a:p>
        </p:txBody>
      </p:sp>
      <p:sp>
        <p:nvSpPr>
          <p:cNvPr id="8195" name="Rectangle 3"/>
          <p:cNvSpPr>
            <a:spLocks noGrp="1" noChangeArrowheads="1"/>
          </p:cNvSpPr>
          <p:nvPr>
            <p:ph type="subTitle" idx="1"/>
          </p:nvPr>
        </p:nvSpPr>
        <p:spPr>
          <a:xfrm>
            <a:off x="1231900" y="3765550"/>
            <a:ext cx="4910138" cy="365125"/>
          </a:xfrm>
          <a:extLst>
            <a:ext uri="{91240B29-F687-4F45-9708-019B960494DF}">
              <a14:hiddenLine xmlns:a14="http://schemas.microsoft.com/office/drawing/2010/main" w="9525" algn="ctr">
                <a:solidFill>
                  <a:schemeClr val="tx1"/>
                </a:solidFill>
                <a:miter lim="800000"/>
                <a:headEnd/>
                <a:tailEnd/>
              </a14:hiddenLine>
            </a:ext>
          </a:extLst>
        </p:spPr>
        <p:txBody>
          <a:bodyPr lIns="0" tIns="0" rIns="0" bIns="0">
            <a:spAutoFit/>
          </a:bodyPr>
          <a:lstStyle>
            <a:lvl1pPr marL="0" indent="0" algn="r">
              <a:spcBef>
                <a:spcPct val="0"/>
              </a:spcBef>
              <a:buClrTx/>
              <a:buFontTx/>
              <a:buNone/>
              <a:defRPr sz="2400">
                <a:solidFill>
                  <a:schemeClr val="bg1"/>
                </a:solidFill>
              </a:defRPr>
            </a:lvl1pPr>
          </a:lstStyle>
          <a:p>
            <a:pPr lvl="0"/>
            <a:r>
              <a:rPr lang="en-US" noProof="0"/>
              <a:t>Click to edit Master subtitle style</a:t>
            </a:r>
          </a:p>
        </p:txBody>
      </p:sp>
      <p:sp>
        <p:nvSpPr>
          <p:cNvPr id="26" name="Rectangle 4"/>
          <p:cNvSpPr>
            <a:spLocks noGrp="1" noChangeArrowheads="1"/>
          </p:cNvSpPr>
          <p:nvPr>
            <p:ph type="dt" sz="half" idx="10"/>
          </p:nvPr>
        </p:nvSpPr>
        <p:spPr>
          <a:xfrm>
            <a:off x="4435475" y="5272088"/>
            <a:ext cx="1706563" cy="198437"/>
          </a:xfrm>
        </p:spPr>
        <p:txBody>
          <a:bodyPr anchor="t"/>
          <a:lstStyle>
            <a:lvl1pPr algn="r" eaLnBrk="1" hangingPunct="1">
              <a:defRPr sz="1300" smtClean="0"/>
            </a:lvl1pPr>
          </a:lstStyle>
          <a:p>
            <a:pPr>
              <a:defRPr/>
            </a:pPr>
            <a:r>
              <a:rPr lang="en-US"/>
              <a:t>January 16, 2019</a:t>
            </a:r>
            <a:endParaRPr lang="en-US" dirty="0"/>
          </a:p>
        </p:txBody>
      </p:sp>
      <p:grpSp>
        <p:nvGrpSpPr>
          <p:cNvPr id="28" name="Group 27"/>
          <p:cNvGrpSpPr/>
          <p:nvPr userDrawn="1"/>
        </p:nvGrpSpPr>
        <p:grpSpPr>
          <a:xfrm>
            <a:off x="6931025" y="2798763"/>
            <a:ext cx="1908175" cy="1290637"/>
            <a:chOff x="6931025" y="2798763"/>
            <a:chExt cx="1908175" cy="1290637"/>
          </a:xfrm>
        </p:grpSpPr>
        <p:sp>
          <p:nvSpPr>
            <p:cNvPr id="29" name="Freeform 5"/>
            <p:cNvSpPr>
              <a:spLocks/>
            </p:cNvSpPr>
            <p:nvPr userDrawn="1"/>
          </p:nvSpPr>
          <p:spPr bwMode="auto">
            <a:xfrm>
              <a:off x="6938963" y="2803525"/>
              <a:ext cx="187325" cy="160338"/>
            </a:xfrm>
            <a:custGeom>
              <a:avLst/>
              <a:gdLst>
                <a:gd name="T0" fmla="*/ 21 w 118"/>
                <a:gd name="T1" fmla="*/ 0 h 101"/>
                <a:gd name="T2" fmla="*/ 40 w 118"/>
                <a:gd name="T3" fmla="*/ 0 h 101"/>
                <a:gd name="T4" fmla="*/ 51 w 118"/>
                <a:gd name="T5" fmla="*/ 85 h 101"/>
                <a:gd name="T6" fmla="*/ 51 w 118"/>
                <a:gd name="T7" fmla="*/ 85 h 101"/>
                <a:gd name="T8" fmla="*/ 97 w 118"/>
                <a:gd name="T9" fmla="*/ 0 h 101"/>
                <a:gd name="T10" fmla="*/ 118 w 118"/>
                <a:gd name="T11" fmla="*/ 0 h 101"/>
                <a:gd name="T12" fmla="*/ 97 w 118"/>
                <a:gd name="T13" fmla="*/ 101 h 101"/>
                <a:gd name="T14" fmla="*/ 83 w 118"/>
                <a:gd name="T15" fmla="*/ 101 h 101"/>
                <a:gd name="T16" fmla="*/ 103 w 118"/>
                <a:gd name="T17" fmla="*/ 13 h 101"/>
                <a:gd name="T18" fmla="*/ 103 w 118"/>
                <a:gd name="T19" fmla="*/ 13 h 101"/>
                <a:gd name="T20" fmla="*/ 56 w 118"/>
                <a:gd name="T21" fmla="*/ 101 h 101"/>
                <a:gd name="T22" fmla="*/ 41 w 118"/>
                <a:gd name="T23" fmla="*/ 101 h 101"/>
                <a:gd name="T24" fmla="*/ 31 w 118"/>
                <a:gd name="T25" fmla="*/ 14 h 101"/>
                <a:gd name="T26" fmla="*/ 30 w 118"/>
                <a:gd name="T27" fmla="*/ 14 h 101"/>
                <a:gd name="T28" fmla="*/ 14 w 118"/>
                <a:gd name="T29" fmla="*/ 101 h 101"/>
                <a:gd name="T30" fmla="*/ 0 w 118"/>
                <a:gd name="T31" fmla="*/ 101 h 101"/>
                <a:gd name="T32" fmla="*/ 21 w 118"/>
                <a:gd name="T3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1">
                  <a:moveTo>
                    <a:pt x="21" y="0"/>
                  </a:moveTo>
                  <a:lnTo>
                    <a:pt x="40" y="0"/>
                  </a:lnTo>
                  <a:lnTo>
                    <a:pt x="51" y="85"/>
                  </a:lnTo>
                  <a:lnTo>
                    <a:pt x="51" y="85"/>
                  </a:lnTo>
                  <a:lnTo>
                    <a:pt x="97" y="0"/>
                  </a:lnTo>
                  <a:lnTo>
                    <a:pt x="118" y="0"/>
                  </a:lnTo>
                  <a:lnTo>
                    <a:pt x="97" y="101"/>
                  </a:lnTo>
                  <a:lnTo>
                    <a:pt x="83" y="101"/>
                  </a:lnTo>
                  <a:lnTo>
                    <a:pt x="103" y="13"/>
                  </a:lnTo>
                  <a:lnTo>
                    <a:pt x="103" y="13"/>
                  </a:lnTo>
                  <a:lnTo>
                    <a:pt x="56" y="101"/>
                  </a:lnTo>
                  <a:lnTo>
                    <a:pt x="41" y="101"/>
                  </a:lnTo>
                  <a:lnTo>
                    <a:pt x="31" y="14"/>
                  </a:lnTo>
                  <a:lnTo>
                    <a:pt x="30" y="14"/>
                  </a:lnTo>
                  <a:lnTo>
                    <a:pt x="14" y="101"/>
                  </a:lnTo>
                  <a:lnTo>
                    <a:pt x="0" y="10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6"/>
            <p:cNvSpPr>
              <a:spLocks noEditPoints="1"/>
            </p:cNvSpPr>
            <p:nvPr userDrawn="1"/>
          </p:nvSpPr>
          <p:spPr bwMode="auto">
            <a:xfrm>
              <a:off x="7134225" y="2843213"/>
              <a:ext cx="104775" cy="123825"/>
            </a:xfrm>
            <a:custGeom>
              <a:avLst/>
              <a:gdLst>
                <a:gd name="T0" fmla="*/ 16 w 88"/>
                <a:gd name="T1" fmla="*/ 57 h 104"/>
                <a:gd name="T2" fmla="*/ 16 w 88"/>
                <a:gd name="T3" fmla="*/ 63 h 104"/>
                <a:gd name="T4" fmla="*/ 39 w 88"/>
                <a:gd name="T5" fmla="*/ 89 h 104"/>
                <a:gd name="T6" fmla="*/ 67 w 88"/>
                <a:gd name="T7" fmla="*/ 69 h 104"/>
                <a:gd name="T8" fmla="*/ 83 w 88"/>
                <a:gd name="T9" fmla="*/ 69 h 104"/>
                <a:gd name="T10" fmla="*/ 37 w 88"/>
                <a:gd name="T11" fmla="*/ 104 h 104"/>
                <a:gd name="T12" fmla="*/ 0 w 88"/>
                <a:gd name="T13" fmla="*/ 62 h 104"/>
                <a:gd name="T14" fmla="*/ 50 w 88"/>
                <a:gd name="T15" fmla="*/ 0 h 104"/>
                <a:gd name="T16" fmla="*/ 88 w 88"/>
                <a:gd name="T17" fmla="*/ 41 h 104"/>
                <a:gd name="T18" fmla="*/ 87 w 88"/>
                <a:gd name="T19" fmla="*/ 57 h 104"/>
                <a:gd name="T20" fmla="*/ 16 w 88"/>
                <a:gd name="T21" fmla="*/ 57 h 104"/>
                <a:gd name="T22" fmla="*/ 72 w 88"/>
                <a:gd name="T23" fmla="*/ 44 h 104"/>
                <a:gd name="T24" fmla="*/ 72 w 88"/>
                <a:gd name="T25" fmla="*/ 40 h 104"/>
                <a:gd name="T26" fmla="*/ 50 w 88"/>
                <a:gd name="T27" fmla="*/ 15 h 104"/>
                <a:gd name="T28" fmla="*/ 19 w 88"/>
                <a:gd name="T29" fmla="*/ 44 h 104"/>
                <a:gd name="T30" fmla="*/ 72 w 88"/>
                <a:gd name="T31" fmla="*/ 4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4">
                  <a:moveTo>
                    <a:pt x="16" y="57"/>
                  </a:moveTo>
                  <a:cubicBezTo>
                    <a:pt x="16" y="59"/>
                    <a:pt x="16" y="61"/>
                    <a:pt x="16" y="63"/>
                  </a:cubicBezTo>
                  <a:cubicBezTo>
                    <a:pt x="16" y="79"/>
                    <a:pt x="23" y="89"/>
                    <a:pt x="39" y="89"/>
                  </a:cubicBezTo>
                  <a:cubicBezTo>
                    <a:pt x="53" y="89"/>
                    <a:pt x="61" y="81"/>
                    <a:pt x="67" y="69"/>
                  </a:cubicBezTo>
                  <a:cubicBezTo>
                    <a:pt x="83" y="69"/>
                    <a:pt x="83" y="69"/>
                    <a:pt x="83" y="69"/>
                  </a:cubicBezTo>
                  <a:cubicBezTo>
                    <a:pt x="75" y="91"/>
                    <a:pt x="61" y="104"/>
                    <a:pt x="37" y="104"/>
                  </a:cubicBezTo>
                  <a:cubicBezTo>
                    <a:pt x="14" y="104"/>
                    <a:pt x="0" y="87"/>
                    <a:pt x="0" y="62"/>
                  </a:cubicBezTo>
                  <a:cubicBezTo>
                    <a:pt x="0" y="30"/>
                    <a:pt x="19" y="0"/>
                    <a:pt x="50" y="0"/>
                  </a:cubicBezTo>
                  <a:cubicBezTo>
                    <a:pt x="84" y="0"/>
                    <a:pt x="88" y="29"/>
                    <a:pt x="88" y="41"/>
                  </a:cubicBezTo>
                  <a:cubicBezTo>
                    <a:pt x="88" y="49"/>
                    <a:pt x="87" y="53"/>
                    <a:pt x="87" y="57"/>
                  </a:cubicBezTo>
                  <a:lnTo>
                    <a:pt x="16" y="57"/>
                  </a:lnTo>
                  <a:close/>
                  <a:moveTo>
                    <a:pt x="72" y="44"/>
                  </a:moveTo>
                  <a:cubicBezTo>
                    <a:pt x="72" y="40"/>
                    <a:pt x="72" y="40"/>
                    <a:pt x="72" y="40"/>
                  </a:cubicBezTo>
                  <a:cubicBezTo>
                    <a:pt x="72" y="21"/>
                    <a:pt x="61" y="15"/>
                    <a:pt x="50" y="15"/>
                  </a:cubicBezTo>
                  <a:cubicBezTo>
                    <a:pt x="33" y="15"/>
                    <a:pt x="23" y="28"/>
                    <a:pt x="19" y="44"/>
                  </a:cubicBezTo>
                  <a:lnTo>
                    <a:pt x="7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
            <p:cNvSpPr>
              <a:spLocks/>
            </p:cNvSpPr>
            <p:nvPr userDrawn="1"/>
          </p:nvSpPr>
          <p:spPr bwMode="auto">
            <a:xfrm>
              <a:off x="7258050" y="2816225"/>
              <a:ext cx="60325" cy="149225"/>
            </a:xfrm>
            <a:custGeom>
              <a:avLst/>
              <a:gdLst>
                <a:gd name="T0" fmla="*/ 14 w 50"/>
                <a:gd name="T1" fmla="*/ 39 h 124"/>
                <a:gd name="T2" fmla="*/ 0 w 50"/>
                <a:gd name="T3" fmla="*/ 39 h 124"/>
                <a:gd name="T4" fmla="*/ 3 w 50"/>
                <a:gd name="T5" fmla="*/ 26 h 124"/>
                <a:gd name="T6" fmla="*/ 17 w 50"/>
                <a:gd name="T7" fmla="*/ 26 h 124"/>
                <a:gd name="T8" fmla="*/ 23 w 50"/>
                <a:gd name="T9" fmla="*/ 0 h 124"/>
                <a:gd name="T10" fmla="*/ 38 w 50"/>
                <a:gd name="T11" fmla="*/ 0 h 124"/>
                <a:gd name="T12" fmla="*/ 33 w 50"/>
                <a:gd name="T13" fmla="*/ 26 h 124"/>
                <a:gd name="T14" fmla="*/ 50 w 50"/>
                <a:gd name="T15" fmla="*/ 26 h 124"/>
                <a:gd name="T16" fmla="*/ 48 w 50"/>
                <a:gd name="T17" fmla="*/ 39 h 124"/>
                <a:gd name="T18" fmla="*/ 30 w 50"/>
                <a:gd name="T19" fmla="*/ 39 h 124"/>
                <a:gd name="T20" fmla="*/ 18 w 50"/>
                <a:gd name="T21" fmla="*/ 95 h 124"/>
                <a:gd name="T22" fmla="*/ 17 w 50"/>
                <a:gd name="T23" fmla="*/ 105 h 124"/>
                <a:gd name="T24" fmla="*/ 24 w 50"/>
                <a:gd name="T25" fmla="*/ 110 h 124"/>
                <a:gd name="T26" fmla="*/ 34 w 50"/>
                <a:gd name="T27" fmla="*/ 109 h 124"/>
                <a:gd name="T28" fmla="*/ 31 w 50"/>
                <a:gd name="T29" fmla="*/ 123 h 124"/>
                <a:gd name="T30" fmla="*/ 20 w 50"/>
                <a:gd name="T31" fmla="*/ 124 h 124"/>
                <a:gd name="T32" fmla="*/ 0 w 50"/>
                <a:gd name="T33" fmla="*/ 108 h 124"/>
                <a:gd name="T34" fmla="*/ 1 w 50"/>
                <a:gd name="T35" fmla="*/ 102 h 124"/>
                <a:gd name="T36" fmla="*/ 14 w 50"/>
                <a:gd name="T37" fmla="*/ 3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124">
                  <a:moveTo>
                    <a:pt x="14" y="39"/>
                  </a:moveTo>
                  <a:cubicBezTo>
                    <a:pt x="0" y="39"/>
                    <a:pt x="0" y="39"/>
                    <a:pt x="0" y="39"/>
                  </a:cubicBezTo>
                  <a:cubicBezTo>
                    <a:pt x="3" y="26"/>
                    <a:pt x="3" y="26"/>
                    <a:pt x="3" y="26"/>
                  </a:cubicBezTo>
                  <a:cubicBezTo>
                    <a:pt x="17" y="26"/>
                    <a:pt x="17" y="26"/>
                    <a:pt x="17" y="26"/>
                  </a:cubicBezTo>
                  <a:cubicBezTo>
                    <a:pt x="23" y="0"/>
                    <a:pt x="23" y="0"/>
                    <a:pt x="23" y="0"/>
                  </a:cubicBezTo>
                  <a:cubicBezTo>
                    <a:pt x="38" y="0"/>
                    <a:pt x="38" y="0"/>
                    <a:pt x="38" y="0"/>
                  </a:cubicBezTo>
                  <a:cubicBezTo>
                    <a:pt x="33" y="26"/>
                    <a:pt x="33" y="26"/>
                    <a:pt x="33" y="26"/>
                  </a:cubicBezTo>
                  <a:cubicBezTo>
                    <a:pt x="50" y="26"/>
                    <a:pt x="50" y="26"/>
                    <a:pt x="50" y="26"/>
                  </a:cubicBezTo>
                  <a:cubicBezTo>
                    <a:pt x="48" y="39"/>
                    <a:pt x="48" y="39"/>
                    <a:pt x="48" y="39"/>
                  </a:cubicBezTo>
                  <a:cubicBezTo>
                    <a:pt x="30" y="39"/>
                    <a:pt x="30" y="39"/>
                    <a:pt x="30" y="39"/>
                  </a:cubicBezTo>
                  <a:cubicBezTo>
                    <a:pt x="18" y="95"/>
                    <a:pt x="18" y="95"/>
                    <a:pt x="18" y="95"/>
                  </a:cubicBezTo>
                  <a:cubicBezTo>
                    <a:pt x="17" y="100"/>
                    <a:pt x="17" y="103"/>
                    <a:pt x="17" y="105"/>
                  </a:cubicBezTo>
                  <a:cubicBezTo>
                    <a:pt x="17" y="109"/>
                    <a:pt x="19" y="110"/>
                    <a:pt x="24" y="110"/>
                  </a:cubicBezTo>
                  <a:cubicBezTo>
                    <a:pt x="27" y="110"/>
                    <a:pt x="31" y="110"/>
                    <a:pt x="34" y="109"/>
                  </a:cubicBezTo>
                  <a:cubicBezTo>
                    <a:pt x="31" y="123"/>
                    <a:pt x="31" y="123"/>
                    <a:pt x="31" y="123"/>
                  </a:cubicBezTo>
                  <a:cubicBezTo>
                    <a:pt x="28" y="123"/>
                    <a:pt x="25" y="124"/>
                    <a:pt x="20" y="124"/>
                  </a:cubicBezTo>
                  <a:cubicBezTo>
                    <a:pt x="8" y="124"/>
                    <a:pt x="0" y="119"/>
                    <a:pt x="0" y="108"/>
                  </a:cubicBezTo>
                  <a:cubicBezTo>
                    <a:pt x="0" y="106"/>
                    <a:pt x="0" y="104"/>
                    <a:pt x="1" y="102"/>
                  </a:cubicBezTo>
                  <a:lnTo>
                    <a:pt x="14"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
            <p:cNvSpPr>
              <a:spLocks/>
            </p:cNvSpPr>
            <p:nvPr userDrawn="1"/>
          </p:nvSpPr>
          <p:spPr bwMode="auto">
            <a:xfrm>
              <a:off x="7319963" y="2890838"/>
              <a:ext cx="58737" cy="20638"/>
            </a:xfrm>
            <a:custGeom>
              <a:avLst/>
              <a:gdLst>
                <a:gd name="T0" fmla="*/ 3 w 37"/>
                <a:gd name="T1" fmla="*/ 0 h 13"/>
                <a:gd name="T2" fmla="*/ 37 w 37"/>
                <a:gd name="T3" fmla="*/ 0 h 13"/>
                <a:gd name="T4" fmla="*/ 34 w 37"/>
                <a:gd name="T5" fmla="*/ 13 h 13"/>
                <a:gd name="T6" fmla="*/ 0 w 37"/>
                <a:gd name="T7" fmla="*/ 13 h 13"/>
                <a:gd name="T8" fmla="*/ 3 w 37"/>
                <a:gd name="T9" fmla="*/ 0 h 13"/>
              </a:gdLst>
              <a:ahLst/>
              <a:cxnLst>
                <a:cxn ang="0">
                  <a:pos x="T0" y="T1"/>
                </a:cxn>
                <a:cxn ang="0">
                  <a:pos x="T2" y="T3"/>
                </a:cxn>
                <a:cxn ang="0">
                  <a:pos x="T4" y="T5"/>
                </a:cxn>
                <a:cxn ang="0">
                  <a:pos x="T6" y="T7"/>
                </a:cxn>
                <a:cxn ang="0">
                  <a:pos x="T8" y="T9"/>
                </a:cxn>
              </a:cxnLst>
              <a:rect l="0" t="0" r="r" b="b"/>
              <a:pathLst>
                <a:path w="37" h="13">
                  <a:moveTo>
                    <a:pt x="3" y="0"/>
                  </a:moveTo>
                  <a:lnTo>
                    <a:pt x="37" y="0"/>
                  </a:lnTo>
                  <a:lnTo>
                    <a:pt x="34" y="13"/>
                  </a:lnTo>
                  <a:lnTo>
                    <a:pt x="0" y="13"/>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9"/>
            <p:cNvSpPr>
              <a:spLocks/>
            </p:cNvSpPr>
            <p:nvPr userDrawn="1"/>
          </p:nvSpPr>
          <p:spPr bwMode="auto">
            <a:xfrm>
              <a:off x="7392988" y="2803525"/>
              <a:ext cx="136525" cy="160338"/>
            </a:xfrm>
            <a:custGeom>
              <a:avLst/>
              <a:gdLst>
                <a:gd name="T0" fmla="*/ 22 w 86"/>
                <a:gd name="T1" fmla="*/ 0 h 101"/>
                <a:gd name="T2" fmla="*/ 86 w 86"/>
                <a:gd name="T3" fmla="*/ 0 h 101"/>
                <a:gd name="T4" fmla="*/ 84 w 86"/>
                <a:gd name="T5" fmla="*/ 12 h 101"/>
                <a:gd name="T6" fmla="*/ 33 w 86"/>
                <a:gd name="T7" fmla="*/ 12 h 101"/>
                <a:gd name="T8" fmla="*/ 26 w 86"/>
                <a:gd name="T9" fmla="*/ 43 h 101"/>
                <a:gd name="T10" fmla="*/ 76 w 86"/>
                <a:gd name="T11" fmla="*/ 43 h 101"/>
                <a:gd name="T12" fmla="*/ 74 w 86"/>
                <a:gd name="T13" fmla="*/ 55 h 101"/>
                <a:gd name="T14" fmla="*/ 24 w 86"/>
                <a:gd name="T15" fmla="*/ 55 h 101"/>
                <a:gd name="T16" fmla="*/ 17 w 86"/>
                <a:gd name="T17" fmla="*/ 89 h 101"/>
                <a:gd name="T18" fmla="*/ 71 w 86"/>
                <a:gd name="T19" fmla="*/ 89 h 101"/>
                <a:gd name="T20" fmla="*/ 68 w 86"/>
                <a:gd name="T21" fmla="*/ 101 h 101"/>
                <a:gd name="T22" fmla="*/ 0 w 86"/>
                <a:gd name="T23" fmla="*/ 101 h 101"/>
                <a:gd name="T24" fmla="*/ 22 w 86"/>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101">
                  <a:moveTo>
                    <a:pt x="22" y="0"/>
                  </a:moveTo>
                  <a:lnTo>
                    <a:pt x="86" y="0"/>
                  </a:lnTo>
                  <a:lnTo>
                    <a:pt x="84" y="12"/>
                  </a:lnTo>
                  <a:lnTo>
                    <a:pt x="33" y="12"/>
                  </a:lnTo>
                  <a:lnTo>
                    <a:pt x="26" y="43"/>
                  </a:lnTo>
                  <a:lnTo>
                    <a:pt x="76" y="43"/>
                  </a:lnTo>
                  <a:lnTo>
                    <a:pt x="74" y="55"/>
                  </a:lnTo>
                  <a:lnTo>
                    <a:pt x="24" y="55"/>
                  </a:lnTo>
                  <a:lnTo>
                    <a:pt x="17" y="89"/>
                  </a:lnTo>
                  <a:lnTo>
                    <a:pt x="71" y="89"/>
                  </a:lnTo>
                  <a:lnTo>
                    <a:pt x="68" y="101"/>
                  </a:lnTo>
                  <a:lnTo>
                    <a:pt x="0" y="101"/>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0"/>
            <p:cNvSpPr>
              <a:spLocks noEditPoints="1"/>
            </p:cNvSpPr>
            <p:nvPr userDrawn="1"/>
          </p:nvSpPr>
          <p:spPr bwMode="auto">
            <a:xfrm>
              <a:off x="7531100" y="2803525"/>
              <a:ext cx="128587" cy="163513"/>
            </a:xfrm>
            <a:custGeom>
              <a:avLst/>
              <a:gdLst>
                <a:gd name="T0" fmla="*/ 91 w 107"/>
                <a:gd name="T1" fmla="*/ 0 h 137"/>
                <a:gd name="T2" fmla="*/ 107 w 107"/>
                <a:gd name="T3" fmla="*/ 0 h 137"/>
                <a:gd name="T4" fmla="*/ 79 w 107"/>
                <a:gd name="T5" fmla="*/ 134 h 137"/>
                <a:gd name="T6" fmla="*/ 64 w 107"/>
                <a:gd name="T7" fmla="*/ 134 h 137"/>
                <a:gd name="T8" fmla="*/ 67 w 107"/>
                <a:gd name="T9" fmla="*/ 120 h 137"/>
                <a:gd name="T10" fmla="*/ 36 w 107"/>
                <a:gd name="T11" fmla="*/ 137 h 137"/>
                <a:gd name="T12" fmla="*/ 9 w 107"/>
                <a:gd name="T13" fmla="*/ 126 h 137"/>
                <a:gd name="T14" fmla="*/ 0 w 107"/>
                <a:gd name="T15" fmla="*/ 97 h 137"/>
                <a:gd name="T16" fmla="*/ 51 w 107"/>
                <a:gd name="T17" fmla="*/ 34 h 137"/>
                <a:gd name="T18" fmla="*/ 78 w 107"/>
                <a:gd name="T19" fmla="*/ 49 h 137"/>
                <a:gd name="T20" fmla="*/ 80 w 107"/>
                <a:gd name="T21" fmla="*/ 53 h 137"/>
                <a:gd name="T22" fmla="*/ 91 w 107"/>
                <a:gd name="T23" fmla="*/ 0 h 137"/>
                <a:gd name="T24" fmla="*/ 74 w 107"/>
                <a:gd name="T25" fmla="*/ 75 h 137"/>
                <a:gd name="T26" fmla="*/ 52 w 107"/>
                <a:gd name="T27" fmla="*/ 48 h 137"/>
                <a:gd name="T28" fmla="*/ 17 w 107"/>
                <a:gd name="T29" fmla="*/ 97 h 137"/>
                <a:gd name="T30" fmla="*/ 40 w 107"/>
                <a:gd name="T31" fmla="*/ 124 h 137"/>
                <a:gd name="T32" fmla="*/ 74 w 107"/>
                <a:gd name="T33" fmla="*/ 7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37">
                  <a:moveTo>
                    <a:pt x="91" y="0"/>
                  </a:moveTo>
                  <a:cubicBezTo>
                    <a:pt x="107" y="0"/>
                    <a:pt x="107" y="0"/>
                    <a:pt x="107" y="0"/>
                  </a:cubicBezTo>
                  <a:cubicBezTo>
                    <a:pt x="79" y="134"/>
                    <a:pt x="79" y="134"/>
                    <a:pt x="79" y="134"/>
                  </a:cubicBezTo>
                  <a:cubicBezTo>
                    <a:pt x="64" y="134"/>
                    <a:pt x="64" y="134"/>
                    <a:pt x="64" y="134"/>
                  </a:cubicBezTo>
                  <a:cubicBezTo>
                    <a:pt x="67" y="120"/>
                    <a:pt x="67" y="120"/>
                    <a:pt x="67" y="120"/>
                  </a:cubicBezTo>
                  <a:cubicBezTo>
                    <a:pt x="67" y="121"/>
                    <a:pt x="57" y="137"/>
                    <a:pt x="36" y="137"/>
                  </a:cubicBezTo>
                  <a:cubicBezTo>
                    <a:pt x="29" y="137"/>
                    <a:pt x="17" y="135"/>
                    <a:pt x="9" y="126"/>
                  </a:cubicBezTo>
                  <a:cubicBezTo>
                    <a:pt x="0" y="116"/>
                    <a:pt x="0" y="104"/>
                    <a:pt x="0" y="97"/>
                  </a:cubicBezTo>
                  <a:cubicBezTo>
                    <a:pt x="0" y="64"/>
                    <a:pt x="21" y="34"/>
                    <a:pt x="51" y="34"/>
                  </a:cubicBezTo>
                  <a:cubicBezTo>
                    <a:pt x="66" y="34"/>
                    <a:pt x="75" y="43"/>
                    <a:pt x="78" y="49"/>
                  </a:cubicBezTo>
                  <a:cubicBezTo>
                    <a:pt x="78" y="50"/>
                    <a:pt x="79" y="52"/>
                    <a:pt x="80" y="53"/>
                  </a:cubicBezTo>
                  <a:lnTo>
                    <a:pt x="91" y="0"/>
                  </a:lnTo>
                  <a:close/>
                  <a:moveTo>
                    <a:pt x="74" y="75"/>
                  </a:moveTo>
                  <a:cubicBezTo>
                    <a:pt x="74" y="53"/>
                    <a:pt x="61" y="48"/>
                    <a:pt x="52" y="48"/>
                  </a:cubicBezTo>
                  <a:cubicBezTo>
                    <a:pt x="27" y="48"/>
                    <a:pt x="17" y="79"/>
                    <a:pt x="17" y="97"/>
                  </a:cubicBezTo>
                  <a:cubicBezTo>
                    <a:pt x="17" y="111"/>
                    <a:pt x="23" y="124"/>
                    <a:pt x="40" y="124"/>
                  </a:cubicBezTo>
                  <a:cubicBezTo>
                    <a:pt x="60" y="124"/>
                    <a:pt x="74" y="97"/>
                    <a:pt x="74"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1"/>
            <p:cNvSpPr>
              <a:spLocks noEditPoints="1"/>
            </p:cNvSpPr>
            <p:nvPr userDrawn="1"/>
          </p:nvSpPr>
          <p:spPr bwMode="auto">
            <a:xfrm>
              <a:off x="7662863" y="2798763"/>
              <a:ext cx="41275" cy="39688"/>
            </a:xfrm>
            <a:custGeom>
              <a:avLst/>
              <a:gdLst>
                <a:gd name="T0" fmla="*/ 0 w 34"/>
                <a:gd name="T1" fmla="*/ 16 h 33"/>
                <a:gd name="T2" fmla="*/ 17 w 34"/>
                <a:gd name="T3" fmla="*/ 0 h 33"/>
                <a:gd name="T4" fmla="*/ 34 w 34"/>
                <a:gd name="T5" fmla="*/ 16 h 33"/>
                <a:gd name="T6" fmla="*/ 17 w 34"/>
                <a:gd name="T7" fmla="*/ 33 h 33"/>
                <a:gd name="T8" fmla="*/ 0 w 34"/>
                <a:gd name="T9" fmla="*/ 16 h 33"/>
                <a:gd name="T10" fmla="*/ 17 w 34"/>
                <a:gd name="T11" fmla="*/ 30 h 33"/>
                <a:gd name="T12" fmla="*/ 31 w 34"/>
                <a:gd name="T13" fmla="*/ 16 h 33"/>
                <a:gd name="T14" fmla="*/ 17 w 34"/>
                <a:gd name="T15" fmla="*/ 2 h 33"/>
                <a:gd name="T16" fmla="*/ 3 w 34"/>
                <a:gd name="T17" fmla="*/ 16 h 33"/>
                <a:gd name="T18" fmla="*/ 17 w 34"/>
                <a:gd name="T19" fmla="*/ 30 h 33"/>
                <a:gd name="T20" fmla="*/ 13 w 34"/>
                <a:gd name="T21" fmla="*/ 26 h 33"/>
                <a:gd name="T22" fmla="*/ 11 w 34"/>
                <a:gd name="T23" fmla="*/ 26 h 33"/>
                <a:gd name="T24" fmla="*/ 11 w 34"/>
                <a:gd name="T25" fmla="*/ 7 h 33"/>
                <a:gd name="T26" fmla="*/ 18 w 34"/>
                <a:gd name="T27" fmla="*/ 7 h 33"/>
                <a:gd name="T28" fmla="*/ 25 w 34"/>
                <a:gd name="T29" fmla="*/ 12 h 33"/>
                <a:gd name="T30" fmla="*/ 20 w 34"/>
                <a:gd name="T31" fmla="*/ 18 h 33"/>
                <a:gd name="T32" fmla="*/ 25 w 34"/>
                <a:gd name="T33" fmla="*/ 26 h 33"/>
                <a:gd name="T34" fmla="*/ 22 w 34"/>
                <a:gd name="T35" fmla="*/ 26 h 33"/>
                <a:gd name="T36" fmla="*/ 17 w 34"/>
                <a:gd name="T37" fmla="*/ 18 h 33"/>
                <a:gd name="T38" fmla="*/ 13 w 34"/>
                <a:gd name="T39" fmla="*/ 18 h 33"/>
                <a:gd name="T40" fmla="*/ 13 w 34"/>
                <a:gd name="T41" fmla="*/ 26 h 33"/>
                <a:gd name="T42" fmla="*/ 17 w 34"/>
                <a:gd name="T43" fmla="*/ 15 h 33"/>
                <a:gd name="T44" fmla="*/ 22 w 34"/>
                <a:gd name="T45" fmla="*/ 12 h 33"/>
                <a:gd name="T46" fmla="*/ 17 w 34"/>
                <a:gd name="T47" fmla="*/ 9 h 33"/>
                <a:gd name="T48" fmla="*/ 13 w 34"/>
                <a:gd name="T49" fmla="*/ 9 h 33"/>
                <a:gd name="T50" fmla="*/ 13 w 34"/>
                <a:gd name="T51" fmla="*/ 15 h 33"/>
                <a:gd name="T52" fmla="*/ 17 w 34"/>
                <a:gd name="T5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3">
                  <a:moveTo>
                    <a:pt x="0" y="16"/>
                  </a:moveTo>
                  <a:cubicBezTo>
                    <a:pt x="0" y="7"/>
                    <a:pt x="8" y="0"/>
                    <a:pt x="17" y="0"/>
                  </a:cubicBezTo>
                  <a:cubicBezTo>
                    <a:pt x="26" y="0"/>
                    <a:pt x="34" y="7"/>
                    <a:pt x="34" y="16"/>
                  </a:cubicBezTo>
                  <a:cubicBezTo>
                    <a:pt x="34" y="26"/>
                    <a:pt x="26" y="33"/>
                    <a:pt x="17" y="33"/>
                  </a:cubicBezTo>
                  <a:cubicBezTo>
                    <a:pt x="8" y="33"/>
                    <a:pt x="0" y="26"/>
                    <a:pt x="0" y="16"/>
                  </a:cubicBezTo>
                  <a:close/>
                  <a:moveTo>
                    <a:pt x="17" y="30"/>
                  </a:moveTo>
                  <a:cubicBezTo>
                    <a:pt x="25" y="30"/>
                    <a:pt x="31" y="24"/>
                    <a:pt x="31" y="16"/>
                  </a:cubicBezTo>
                  <a:cubicBezTo>
                    <a:pt x="31" y="8"/>
                    <a:pt x="25" y="2"/>
                    <a:pt x="17" y="2"/>
                  </a:cubicBezTo>
                  <a:cubicBezTo>
                    <a:pt x="9" y="2"/>
                    <a:pt x="3" y="8"/>
                    <a:pt x="3" y="16"/>
                  </a:cubicBezTo>
                  <a:cubicBezTo>
                    <a:pt x="3" y="24"/>
                    <a:pt x="9" y="30"/>
                    <a:pt x="17" y="30"/>
                  </a:cubicBezTo>
                  <a:close/>
                  <a:moveTo>
                    <a:pt x="13" y="26"/>
                  </a:moveTo>
                  <a:cubicBezTo>
                    <a:pt x="11" y="26"/>
                    <a:pt x="11" y="26"/>
                    <a:pt x="11" y="26"/>
                  </a:cubicBezTo>
                  <a:cubicBezTo>
                    <a:pt x="11" y="7"/>
                    <a:pt x="11" y="7"/>
                    <a:pt x="11" y="7"/>
                  </a:cubicBezTo>
                  <a:cubicBezTo>
                    <a:pt x="18" y="7"/>
                    <a:pt x="18" y="7"/>
                    <a:pt x="18" y="7"/>
                  </a:cubicBezTo>
                  <a:cubicBezTo>
                    <a:pt x="22" y="7"/>
                    <a:pt x="25" y="8"/>
                    <a:pt x="25" y="12"/>
                  </a:cubicBezTo>
                  <a:cubicBezTo>
                    <a:pt x="25" y="16"/>
                    <a:pt x="23" y="17"/>
                    <a:pt x="20" y="18"/>
                  </a:cubicBezTo>
                  <a:cubicBezTo>
                    <a:pt x="25" y="26"/>
                    <a:pt x="25" y="26"/>
                    <a:pt x="25" y="26"/>
                  </a:cubicBezTo>
                  <a:cubicBezTo>
                    <a:pt x="22" y="26"/>
                    <a:pt x="22" y="26"/>
                    <a:pt x="22" y="26"/>
                  </a:cubicBezTo>
                  <a:cubicBezTo>
                    <a:pt x="17" y="18"/>
                    <a:pt x="17" y="18"/>
                    <a:pt x="17" y="18"/>
                  </a:cubicBezTo>
                  <a:cubicBezTo>
                    <a:pt x="13" y="18"/>
                    <a:pt x="13" y="18"/>
                    <a:pt x="13" y="18"/>
                  </a:cubicBezTo>
                  <a:lnTo>
                    <a:pt x="13" y="26"/>
                  </a:lnTo>
                  <a:close/>
                  <a:moveTo>
                    <a:pt x="17" y="15"/>
                  </a:moveTo>
                  <a:cubicBezTo>
                    <a:pt x="19" y="15"/>
                    <a:pt x="22" y="15"/>
                    <a:pt x="22" y="12"/>
                  </a:cubicBezTo>
                  <a:cubicBezTo>
                    <a:pt x="22" y="10"/>
                    <a:pt x="19" y="9"/>
                    <a:pt x="17" y="9"/>
                  </a:cubicBezTo>
                  <a:cubicBezTo>
                    <a:pt x="13" y="9"/>
                    <a:pt x="13" y="9"/>
                    <a:pt x="13" y="9"/>
                  </a:cubicBezTo>
                  <a:cubicBezTo>
                    <a:pt x="13" y="15"/>
                    <a:pt x="13" y="15"/>
                    <a:pt x="13" y="15"/>
                  </a:cubicBezTo>
                  <a:lnTo>
                    <a:pt x="17"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2"/>
            <p:cNvSpPr>
              <a:spLocks noEditPoints="1"/>
            </p:cNvSpPr>
            <p:nvPr userDrawn="1"/>
          </p:nvSpPr>
          <p:spPr bwMode="auto">
            <a:xfrm>
              <a:off x="6938963" y="3070225"/>
              <a:ext cx="136525" cy="160338"/>
            </a:xfrm>
            <a:custGeom>
              <a:avLst/>
              <a:gdLst>
                <a:gd name="T0" fmla="*/ 18 w 114"/>
                <a:gd name="T1" fmla="*/ 134 h 134"/>
                <a:gd name="T2" fmla="*/ 0 w 114"/>
                <a:gd name="T3" fmla="*/ 134 h 134"/>
                <a:gd name="T4" fmla="*/ 28 w 114"/>
                <a:gd name="T5" fmla="*/ 0 h 134"/>
                <a:gd name="T6" fmla="*/ 74 w 114"/>
                <a:gd name="T7" fmla="*/ 0 h 134"/>
                <a:gd name="T8" fmla="*/ 114 w 114"/>
                <a:gd name="T9" fmla="*/ 34 h 134"/>
                <a:gd name="T10" fmla="*/ 72 w 114"/>
                <a:gd name="T11" fmla="*/ 78 h 134"/>
                <a:gd name="T12" fmla="*/ 29 w 114"/>
                <a:gd name="T13" fmla="*/ 78 h 134"/>
                <a:gd name="T14" fmla="*/ 18 w 114"/>
                <a:gd name="T15" fmla="*/ 134 h 134"/>
                <a:gd name="T16" fmla="*/ 33 w 114"/>
                <a:gd name="T17" fmla="*/ 63 h 134"/>
                <a:gd name="T18" fmla="*/ 69 w 114"/>
                <a:gd name="T19" fmla="*/ 63 h 134"/>
                <a:gd name="T20" fmla="*/ 96 w 114"/>
                <a:gd name="T21" fmla="*/ 37 h 134"/>
                <a:gd name="T22" fmla="*/ 73 w 114"/>
                <a:gd name="T23" fmla="*/ 16 h 134"/>
                <a:gd name="T24" fmla="*/ 43 w 114"/>
                <a:gd name="T25" fmla="*/ 16 h 134"/>
                <a:gd name="T26" fmla="*/ 33 w 114"/>
                <a:gd name="T27" fmla="*/ 6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34">
                  <a:moveTo>
                    <a:pt x="18" y="134"/>
                  </a:moveTo>
                  <a:cubicBezTo>
                    <a:pt x="0" y="134"/>
                    <a:pt x="0" y="134"/>
                    <a:pt x="0" y="134"/>
                  </a:cubicBezTo>
                  <a:cubicBezTo>
                    <a:pt x="28" y="0"/>
                    <a:pt x="28" y="0"/>
                    <a:pt x="28" y="0"/>
                  </a:cubicBezTo>
                  <a:cubicBezTo>
                    <a:pt x="74" y="0"/>
                    <a:pt x="74" y="0"/>
                    <a:pt x="74" y="0"/>
                  </a:cubicBezTo>
                  <a:cubicBezTo>
                    <a:pt x="100" y="0"/>
                    <a:pt x="114" y="13"/>
                    <a:pt x="114" y="34"/>
                  </a:cubicBezTo>
                  <a:cubicBezTo>
                    <a:pt x="114" y="56"/>
                    <a:pt x="101" y="78"/>
                    <a:pt x="72" y="78"/>
                  </a:cubicBezTo>
                  <a:cubicBezTo>
                    <a:pt x="29" y="78"/>
                    <a:pt x="29" y="78"/>
                    <a:pt x="29" y="78"/>
                  </a:cubicBezTo>
                  <a:lnTo>
                    <a:pt x="18" y="134"/>
                  </a:lnTo>
                  <a:close/>
                  <a:moveTo>
                    <a:pt x="33" y="63"/>
                  </a:moveTo>
                  <a:cubicBezTo>
                    <a:pt x="69" y="63"/>
                    <a:pt x="69" y="63"/>
                    <a:pt x="69" y="63"/>
                  </a:cubicBezTo>
                  <a:cubicBezTo>
                    <a:pt x="91" y="63"/>
                    <a:pt x="96" y="45"/>
                    <a:pt x="96" y="37"/>
                  </a:cubicBezTo>
                  <a:cubicBezTo>
                    <a:pt x="96" y="23"/>
                    <a:pt x="90" y="16"/>
                    <a:pt x="73" y="16"/>
                  </a:cubicBezTo>
                  <a:cubicBezTo>
                    <a:pt x="43" y="16"/>
                    <a:pt x="43" y="16"/>
                    <a:pt x="43" y="16"/>
                  </a:cubicBezTo>
                  <a:lnTo>
                    <a:pt x="33"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3"/>
            <p:cNvSpPr>
              <a:spLocks noEditPoints="1"/>
            </p:cNvSpPr>
            <p:nvPr userDrawn="1"/>
          </p:nvSpPr>
          <p:spPr bwMode="auto">
            <a:xfrm>
              <a:off x="7085013" y="3109913"/>
              <a:ext cx="104775" cy="123825"/>
            </a:xfrm>
            <a:custGeom>
              <a:avLst/>
              <a:gdLst>
                <a:gd name="T0" fmla="*/ 16 w 88"/>
                <a:gd name="T1" fmla="*/ 57 h 104"/>
                <a:gd name="T2" fmla="*/ 15 w 88"/>
                <a:gd name="T3" fmla="*/ 63 h 104"/>
                <a:gd name="T4" fmla="*/ 38 w 88"/>
                <a:gd name="T5" fmla="*/ 89 h 104"/>
                <a:gd name="T6" fmla="*/ 66 w 88"/>
                <a:gd name="T7" fmla="*/ 69 h 104"/>
                <a:gd name="T8" fmla="*/ 83 w 88"/>
                <a:gd name="T9" fmla="*/ 69 h 104"/>
                <a:gd name="T10" fmla="*/ 37 w 88"/>
                <a:gd name="T11" fmla="*/ 104 h 104"/>
                <a:gd name="T12" fmla="*/ 0 w 88"/>
                <a:gd name="T13" fmla="*/ 62 h 104"/>
                <a:gd name="T14" fmla="*/ 50 w 88"/>
                <a:gd name="T15" fmla="*/ 0 h 104"/>
                <a:gd name="T16" fmla="*/ 88 w 88"/>
                <a:gd name="T17" fmla="*/ 41 h 104"/>
                <a:gd name="T18" fmla="*/ 87 w 88"/>
                <a:gd name="T19" fmla="*/ 57 h 104"/>
                <a:gd name="T20" fmla="*/ 16 w 88"/>
                <a:gd name="T21" fmla="*/ 57 h 104"/>
                <a:gd name="T22" fmla="*/ 72 w 88"/>
                <a:gd name="T23" fmla="*/ 44 h 104"/>
                <a:gd name="T24" fmla="*/ 72 w 88"/>
                <a:gd name="T25" fmla="*/ 40 h 104"/>
                <a:gd name="T26" fmla="*/ 50 w 88"/>
                <a:gd name="T27" fmla="*/ 15 h 104"/>
                <a:gd name="T28" fmla="*/ 19 w 88"/>
                <a:gd name="T29" fmla="*/ 44 h 104"/>
                <a:gd name="T30" fmla="*/ 72 w 88"/>
                <a:gd name="T31" fmla="*/ 4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4">
                  <a:moveTo>
                    <a:pt x="16" y="57"/>
                  </a:moveTo>
                  <a:cubicBezTo>
                    <a:pt x="15" y="59"/>
                    <a:pt x="15" y="61"/>
                    <a:pt x="15" y="63"/>
                  </a:cubicBezTo>
                  <a:cubicBezTo>
                    <a:pt x="15" y="79"/>
                    <a:pt x="22" y="89"/>
                    <a:pt x="38" y="89"/>
                  </a:cubicBezTo>
                  <a:cubicBezTo>
                    <a:pt x="53" y="89"/>
                    <a:pt x="61" y="81"/>
                    <a:pt x="66" y="69"/>
                  </a:cubicBezTo>
                  <a:cubicBezTo>
                    <a:pt x="83" y="69"/>
                    <a:pt x="83" y="69"/>
                    <a:pt x="83" y="69"/>
                  </a:cubicBezTo>
                  <a:cubicBezTo>
                    <a:pt x="75" y="91"/>
                    <a:pt x="61" y="104"/>
                    <a:pt x="37" y="104"/>
                  </a:cubicBezTo>
                  <a:cubicBezTo>
                    <a:pt x="14" y="104"/>
                    <a:pt x="0" y="87"/>
                    <a:pt x="0" y="62"/>
                  </a:cubicBezTo>
                  <a:cubicBezTo>
                    <a:pt x="0" y="30"/>
                    <a:pt x="18" y="0"/>
                    <a:pt x="50" y="0"/>
                  </a:cubicBezTo>
                  <a:cubicBezTo>
                    <a:pt x="84" y="0"/>
                    <a:pt x="88" y="29"/>
                    <a:pt x="88" y="41"/>
                  </a:cubicBezTo>
                  <a:cubicBezTo>
                    <a:pt x="88" y="49"/>
                    <a:pt x="87" y="53"/>
                    <a:pt x="87" y="57"/>
                  </a:cubicBezTo>
                  <a:lnTo>
                    <a:pt x="16" y="57"/>
                  </a:lnTo>
                  <a:close/>
                  <a:moveTo>
                    <a:pt x="72" y="44"/>
                  </a:moveTo>
                  <a:cubicBezTo>
                    <a:pt x="72" y="40"/>
                    <a:pt x="72" y="40"/>
                    <a:pt x="72" y="40"/>
                  </a:cubicBezTo>
                  <a:cubicBezTo>
                    <a:pt x="72" y="21"/>
                    <a:pt x="61" y="15"/>
                    <a:pt x="50" y="15"/>
                  </a:cubicBezTo>
                  <a:cubicBezTo>
                    <a:pt x="33" y="15"/>
                    <a:pt x="22" y="28"/>
                    <a:pt x="19" y="44"/>
                  </a:cubicBezTo>
                  <a:lnTo>
                    <a:pt x="7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4"/>
            <p:cNvSpPr>
              <a:spLocks/>
            </p:cNvSpPr>
            <p:nvPr userDrawn="1"/>
          </p:nvSpPr>
          <p:spPr bwMode="auto">
            <a:xfrm>
              <a:off x="7202488" y="3111500"/>
              <a:ext cx="111125" cy="119063"/>
            </a:xfrm>
            <a:custGeom>
              <a:avLst/>
              <a:gdLst>
                <a:gd name="T0" fmla="*/ 21 w 93"/>
                <a:gd name="T1" fmla="*/ 2 h 100"/>
                <a:gd name="T2" fmla="*/ 37 w 93"/>
                <a:gd name="T3" fmla="*/ 2 h 100"/>
                <a:gd name="T4" fmla="*/ 34 w 93"/>
                <a:gd name="T5" fmla="*/ 18 h 100"/>
                <a:gd name="T6" fmla="*/ 68 w 93"/>
                <a:gd name="T7" fmla="*/ 0 h 100"/>
                <a:gd name="T8" fmla="*/ 93 w 93"/>
                <a:gd name="T9" fmla="*/ 22 h 100"/>
                <a:gd name="T10" fmla="*/ 91 w 93"/>
                <a:gd name="T11" fmla="*/ 40 h 100"/>
                <a:gd name="T12" fmla="*/ 78 w 93"/>
                <a:gd name="T13" fmla="*/ 100 h 100"/>
                <a:gd name="T14" fmla="*/ 61 w 93"/>
                <a:gd name="T15" fmla="*/ 100 h 100"/>
                <a:gd name="T16" fmla="*/ 74 w 93"/>
                <a:gd name="T17" fmla="*/ 40 h 100"/>
                <a:gd name="T18" fmla="*/ 76 w 93"/>
                <a:gd name="T19" fmla="*/ 28 h 100"/>
                <a:gd name="T20" fmla="*/ 61 w 93"/>
                <a:gd name="T21" fmla="*/ 15 h 100"/>
                <a:gd name="T22" fmla="*/ 28 w 93"/>
                <a:gd name="T23" fmla="*/ 46 h 100"/>
                <a:gd name="T24" fmla="*/ 16 w 93"/>
                <a:gd name="T25" fmla="*/ 100 h 100"/>
                <a:gd name="T26" fmla="*/ 0 w 93"/>
                <a:gd name="T27" fmla="*/ 100 h 100"/>
                <a:gd name="T28" fmla="*/ 21 w 93"/>
                <a:gd name="T29"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0">
                  <a:moveTo>
                    <a:pt x="21" y="2"/>
                  </a:moveTo>
                  <a:cubicBezTo>
                    <a:pt x="37" y="2"/>
                    <a:pt x="37" y="2"/>
                    <a:pt x="37" y="2"/>
                  </a:cubicBezTo>
                  <a:cubicBezTo>
                    <a:pt x="34" y="18"/>
                    <a:pt x="34" y="18"/>
                    <a:pt x="34" y="18"/>
                  </a:cubicBezTo>
                  <a:cubicBezTo>
                    <a:pt x="44" y="7"/>
                    <a:pt x="54" y="0"/>
                    <a:pt x="68" y="0"/>
                  </a:cubicBezTo>
                  <a:cubicBezTo>
                    <a:pt x="79" y="0"/>
                    <a:pt x="93" y="6"/>
                    <a:pt x="93" y="22"/>
                  </a:cubicBezTo>
                  <a:cubicBezTo>
                    <a:pt x="93" y="26"/>
                    <a:pt x="92" y="33"/>
                    <a:pt x="91" y="40"/>
                  </a:cubicBezTo>
                  <a:cubicBezTo>
                    <a:pt x="78" y="100"/>
                    <a:pt x="78" y="100"/>
                    <a:pt x="78" y="100"/>
                  </a:cubicBezTo>
                  <a:cubicBezTo>
                    <a:pt x="61" y="100"/>
                    <a:pt x="61" y="100"/>
                    <a:pt x="61" y="100"/>
                  </a:cubicBezTo>
                  <a:cubicBezTo>
                    <a:pt x="74" y="40"/>
                    <a:pt x="74" y="40"/>
                    <a:pt x="74" y="40"/>
                  </a:cubicBezTo>
                  <a:cubicBezTo>
                    <a:pt x="76" y="34"/>
                    <a:pt x="76" y="30"/>
                    <a:pt x="76" y="28"/>
                  </a:cubicBezTo>
                  <a:cubicBezTo>
                    <a:pt x="76" y="20"/>
                    <a:pt x="72" y="15"/>
                    <a:pt x="61" y="15"/>
                  </a:cubicBezTo>
                  <a:cubicBezTo>
                    <a:pt x="46" y="15"/>
                    <a:pt x="32" y="30"/>
                    <a:pt x="28" y="46"/>
                  </a:cubicBezTo>
                  <a:cubicBezTo>
                    <a:pt x="16" y="100"/>
                    <a:pt x="16" y="100"/>
                    <a:pt x="16" y="100"/>
                  </a:cubicBezTo>
                  <a:cubicBezTo>
                    <a:pt x="0" y="100"/>
                    <a:pt x="0" y="100"/>
                    <a:pt x="0" y="100"/>
                  </a:cubicBez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5"/>
            <p:cNvSpPr>
              <a:spLocks noEditPoints="1"/>
            </p:cNvSpPr>
            <p:nvPr userDrawn="1"/>
          </p:nvSpPr>
          <p:spPr bwMode="auto">
            <a:xfrm>
              <a:off x="7331075" y="3109913"/>
              <a:ext cx="106362" cy="123825"/>
            </a:xfrm>
            <a:custGeom>
              <a:avLst/>
              <a:gdLst>
                <a:gd name="T0" fmla="*/ 17 w 88"/>
                <a:gd name="T1" fmla="*/ 57 h 104"/>
                <a:gd name="T2" fmla="*/ 16 w 88"/>
                <a:gd name="T3" fmla="*/ 63 h 104"/>
                <a:gd name="T4" fmla="*/ 39 w 88"/>
                <a:gd name="T5" fmla="*/ 89 h 104"/>
                <a:gd name="T6" fmla="*/ 67 w 88"/>
                <a:gd name="T7" fmla="*/ 69 h 104"/>
                <a:gd name="T8" fmla="*/ 83 w 88"/>
                <a:gd name="T9" fmla="*/ 69 h 104"/>
                <a:gd name="T10" fmla="*/ 38 w 88"/>
                <a:gd name="T11" fmla="*/ 104 h 104"/>
                <a:gd name="T12" fmla="*/ 0 w 88"/>
                <a:gd name="T13" fmla="*/ 62 h 104"/>
                <a:gd name="T14" fmla="*/ 51 w 88"/>
                <a:gd name="T15" fmla="*/ 0 h 104"/>
                <a:gd name="T16" fmla="*/ 88 w 88"/>
                <a:gd name="T17" fmla="*/ 41 h 104"/>
                <a:gd name="T18" fmla="*/ 87 w 88"/>
                <a:gd name="T19" fmla="*/ 57 h 104"/>
                <a:gd name="T20" fmla="*/ 17 w 88"/>
                <a:gd name="T21" fmla="*/ 57 h 104"/>
                <a:gd name="T22" fmla="*/ 73 w 88"/>
                <a:gd name="T23" fmla="*/ 44 h 104"/>
                <a:gd name="T24" fmla="*/ 73 w 88"/>
                <a:gd name="T25" fmla="*/ 40 h 104"/>
                <a:gd name="T26" fmla="*/ 50 w 88"/>
                <a:gd name="T27" fmla="*/ 15 h 104"/>
                <a:gd name="T28" fmla="*/ 19 w 88"/>
                <a:gd name="T29" fmla="*/ 44 h 104"/>
                <a:gd name="T30" fmla="*/ 73 w 88"/>
                <a:gd name="T31" fmla="*/ 4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4">
                  <a:moveTo>
                    <a:pt x="17" y="57"/>
                  </a:moveTo>
                  <a:cubicBezTo>
                    <a:pt x="16" y="59"/>
                    <a:pt x="16" y="61"/>
                    <a:pt x="16" y="63"/>
                  </a:cubicBezTo>
                  <a:cubicBezTo>
                    <a:pt x="16" y="79"/>
                    <a:pt x="23" y="89"/>
                    <a:pt x="39" y="89"/>
                  </a:cubicBezTo>
                  <a:cubicBezTo>
                    <a:pt x="53" y="89"/>
                    <a:pt x="61" y="81"/>
                    <a:pt x="67" y="69"/>
                  </a:cubicBezTo>
                  <a:cubicBezTo>
                    <a:pt x="83" y="69"/>
                    <a:pt x="83" y="69"/>
                    <a:pt x="83" y="69"/>
                  </a:cubicBezTo>
                  <a:cubicBezTo>
                    <a:pt x="76" y="91"/>
                    <a:pt x="61" y="104"/>
                    <a:pt x="38" y="104"/>
                  </a:cubicBezTo>
                  <a:cubicBezTo>
                    <a:pt x="14" y="104"/>
                    <a:pt x="0" y="87"/>
                    <a:pt x="0" y="62"/>
                  </a:cubicBezTo>
                  <a:cubicBezTo>
                    <a:pt x="0" y="30"/>
                    <a:pt x="19" y="0"/>
                    <a:pt x="51" y="0"/>
                  </a:cubicBezTo>
                  <a:cubicBezTo>
                    <a:pt x="84" y="0"/>
                    <a:pt x="88" y="29"/>
                    <a:pt x="88" y="41"/>
                  </a:cubicBezTo>
                  <a:cubicBezTo>
                    <a:pt x="88" y="49"/>
                    <a:pt x="88" y="53"/>
                    <a:pt x="87" y="57"/>
                  </a:cubicBezTo>
                  <a:lnTo>
                    <a:pt x="17" y="57"/>
                  </a:lnTo>
                  <a:close/>
                  <a:moveTo>
                    <a:pt x="73" y="44"/>
                  </a:moveTo>
                  <a:cubicBezTo>
                    <a:pt x="73" y="40"/>
                    <a:pt x="73" y="40"/>
                    <a:pt x="73" y="40"/>
                  </a:cubicBezTo>
                  <a:cubicBezTo>
                    <a:pt x="73" y="21"/>
                    <a:pt x="62" y="15"/>
                    <a:pt x="50" y="15"/>
                  </a:cubicBezTo>
                  <a:cubicBezTo>
                    <a:pt x="33" y="15"/>
                    <a:pt x="23" y="28"/>
                    <a:pt x="19" y="44"/>
                  </a:cubicBezTo>
                  <a:lnTo>
                    <a:pt x="7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6"/>
            <p:cNvSpPr>
              <a:spLocks/>
            </p:cNvSpPr>
            <p:nvPr userDrawn="1"/>
          </p:nvSpPr>
          <p:spPr bwMode="auto">
            <a:xfrm>
              <a:off x="7450138" y="3070225"/>
              <a:ext cx="52387" cy="160338"/>
            </a:xfrm>
            <a:custGeom>
              <a:avLst/>
              <a:gdLst>
                <a:gd name="T0" fmla="*/ 20 w 33"/>
                <a:gd name="T1" fmla="*/ 0 h 101"/>
                <a:gd name="T2" fmla="*/ 33 w 33"/>
                <a:gd name="T3" fmla="*/ 0 h 101"/>
                <a:gd name="T4" fmla="*/ 12 w 33"/>
                <a:gd name="T5" fmla="*/ 101 h 101"/>
                <a:gd name="T6" fmla="*/ 0 w 33"/>
                <a:gd name="T7" fmla="*/ 101 h 101"/>
                <a:gd name="T8" fmla="*/ 20 w 33"/>
                <a:gd name="T9" fmla="*/ 0 h 101"/>
              </a:gdLst>
              <a:ahLst/>
              <a:cxnLst>
                <a:cxn ang="0">
                  <a:pos x="T0" y="T1"/>
                </a:cxn>
                <a:cxn ang="0">
                  <a:pos x="T2" y="T3"/>
                </a:cxn>
                <a:cxn ang="0">
                  <a:pos x="T4" y="T5"/>
                </a:cxn>
                <a:cxn ang="0">
                  <a:pos x="T6" y="T7"/>
                </a:cxn>
                <a:cxn ang="0">
                  <a:pos x="T8" y="T9"/>
                </a:cxn>
              </a:cxnLst>
              <a:rect l="0" t="0" r="r" b="b"/>
              <a:pathLst>
                <a:path w="33" h="101">
                  <a:moveTo>
                    <a:pt x="20" y="0"/>
                  </a:moveTo>
                  <a:lnTo>
                    <a:pt x="33" y="0"/>
                  </a:lnTo>
                  <a:lnTo>
                    <a:pt x="12" y="101"/>
                  </a:lnTo>
                  <a:lnTo>
                    <a:pt x="0" y="101"/>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7"/>
            <p:cNvSpPr>
              <a:spLocks noEditPoints="1"/>
            </p:cNvSpPr>
            <p:nvPr userDrawn="1"/>
          </p:nvSpPr>
          <p:spPr bwMode="auto">
            <a:xfrm>
              <a:off x="7505700" y="3109913"/>
              <a:ext cx="104775" cy="123825"/>
            </a:xfrm>
            <a:custGeom>
              <a:avLst/>
              <a:gdLst>
                <a:gd name="T0" fmla="*/ 16 w 88"/>
                <a:gd name="T1" fmla="*/ 57 h 104"/>
                <a:gd name="T2" fmla="*/ 16 w 88"/>
                <a:gd name="T3" fmla="*/ 63 h 104"/>
                <a:gd name="T4" fmla="*/ 39 w 88"/>
                <a:gd name="T5" fmla="*/ 89 h 104"/>
                <a:gd name="T6" fmla="*/ 67 w 88"/>
                <a:gd name="T7" fmla="*/ 69 h 104"/>
                <a:gd name="T8" fmla="*/ 83 w 88"/>
                <a:gd name="T9" fmla="*/ 69 h 104"/>
                <a:gd name="T10" fmla="*/ 37 w 88"/>
                <a:gd name="T11" fmla="*/ 104 h 104"/>
                <a:gd name="T12" fmla="*/ 0 w 88"/>
                <a:gd name="T13" fmla="*/ 62 h 104"/>
                <a:gd name="T14" fmla="*/ 50 w 88"/>
                <a:gd name="T15" fmla="*/ 0 h 104"/>
                <a:gd name="T16" fmla="*/ 88 w 88"/>
                <a:gd name="T17" fmla="*/ 41 h 104"/>
                <a:gd name="T18" fmla="*/ 87 w 88"/>
                <a:gd name="T19" fmla="*/ 57 h 104"/>
                <a:gd name="T20" fmla="*/ 16 w 88"/>
                <a:gd name="T21" fmla="*/ 57 h 104"/>
                <a:gd name="T22" fmla="*/ 72 w 88"/>
                <a:gd name="T23" fmla="*/ 44 h 104"/>
                <a:gd name="T24" fmla="*/ 72 w 88"/>
                <a:gd name="T25" fmla="*/ 40 h 104"/>
                <a:gd name="T26" fmla="*/ 50 w 88"/>
                <a:gd name="T27" fmla="*/ 15 h 104"/>
                <a:gd name="T28" fmla="*/ 19 w 88"/>
                <a:gd name="T29" fmla="*/ 44 h 104"/>
                <a:gd name="T30" fmla="*/ 72 w 88"/>
                <a:gd name="T31" fmla="*/ 4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4">
                  <a:moveTo>
                    <a:pt x="16" y="57"/>
                  </a:moveTo>
                  <a:cubicBezTo>
                    <a:pt x="16" y="59"/>
                    <a:pt x="16" y="61"/>
                    <a:pt x="16" y="63"/>
                  </a:cubicBezTo>
                  <a:cubicBezTo>
                    <a:pt x="16" y="79"/>
                    <a:pt x="23" y="89"/>
                    <a:pt x="39" y="89"/>
                  </a:cubicBezTo>
                  <a:cubicBezTo>
                    <a:pt x="53" y="89"/>
                    <a:pt x="61" y="81"/>
                    <a:pt x="67" y="69"/>
                  </a:cubicBezTo>
                  <a:cubicBezTo>
                    <a:pt x="83" y="69"/>
                    <a:pt x="83" y="69"/>
                    <a:pt x="83" y="69"/>
                  </a:cubicBezTo>
                  <a:cubicBezTo>
                    <a:pt x="75" y="91"/>
                    <a:pt x="61" y="104"/>
                    <a:pt x="37" y="104"/>
                  </a:cubicBezTo>
                  <a:cubicBezTo>
                    <a:pt x="14" y="104"/>
                    <a:pt x="0" y="87"/>
                    <a:pt x="0" y="62"/>
                  </a:cubicBezTo>
                  <a:cubicBezTo>
                    <a:pt x="0" y="30"/>
                    <a:pt x="19" y="0"/>
                    <a:pt x="50" y="0"/>
                  </a:cubicBezTo>
                  <a:cubicBezTo>
                    <a:pt x="84" y="0"/>
                    <a:pt x="88" y="29"/>
                    <a:pt x="88" y="41"/>
                  </a:cubicBezTo>
                  <a:cubicBezTo>
                    <a:pt x="88" y="49"/>
                    <a:pt x="87" y="53"/>
                    <a:pt x="87" y="57"/>
                  </a:cubicBezTo>
                  <a:lnTo>
                    <a:pt x="16" y="57"/>
                  </a:lnTo>
                  <a:close/>
                  <a:moveTo>
                    <a:pt x="72" y="44"/>
                  </a:moveTo>
                  <a:cubicBezTo>
                    <a:pt x="72" y="40"/>
                    <a:pt x="72" y="40"/>
                    <a:pt x="72" y="40"/>
                  </a:cubicBezTo>
                  <a:cubicBezTo>
                    <a:pt x="72" y="21"/>
                    <a:pt x="61" y="15"/>
                    <a:pt x="50" y="15"/>
                  </a:cubicBezTo>
                  <a:cubicBezTo>
                    <a:pt x="33" y="15"/>
                    <a:pt x="23" y="28"/>
                    <a:pt x="19" y="44"/>
                  </a:cubicBezTo>
                  <a:lnTo>
                    <a:pt x="7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8"/>
            <p:cNvSpPr>
              <a:spLocks/>
            </p:cNvSpPr>
            <p:nvPr userDrawn="1"/>
          </p:nvSpPr>
          <p:spPr bwMode="auto">
            <a:xfrm>
              <a:off x="7626350" y="3109913"/>
              <a:ext cx="109537" cy="123825"/>
            </a:xfrm>
            <a:custGeom>
              <a:avLst/>
              <a:gdLst>
                <a:gd name="T0" fmla="*/ 85 w 91"/>
                <a:gd name="T1" fmla="*/ 65 h 104"/>
                <a:gd name="T2" fmla="*/ 38 w 91"/>
                <a:gd name="T3" fmla="*/ 104 h 104"/>
                <a:gd name="T4" fmla="*/ 0 w 91"/>
                <a:gd name="T5" fmla="*/ 63 h 104"/>
                <a:gd name="T6" fmla="*/ 54 w 91"/>
                <a:gd name="T7" fmla="*/ 0 h 104"/>
                <a:gd name="T8" fmla="*/ 91 w 91"/>
                <a:gd name="T9" fmla="*/ 36 h 104"/>
                <a:gd name="T10" fmla="*/ 74 w 91"/>
                <a:gd name="T11" fmla="*/ 36 h 104"/>
                <a:gd name="T12" fmla="*/ 52 w 91"/>
                <a:gd name="T13" fmla="*/ 15 h 104"/>
                <a:gd name="T14" fmla="*/ 17 w 91"/>
                <a:gd name="T15" fmla="*/ 64 h 104"/>
                <a:gd name="T16" fmla="*/ 39 w 91"/>
                <a:gd name="T17" fmla="*/ 89 h 104"/>
                <a:gd name="T18" fmla="*/ 68 w 91"/>
                <a:gd name="T19" fmla="*/ 65 h 104"/>
                <a:gd name="T20" fmla="*/ 85 w 91"/>
                <a:gd name="T21" fmla="*/ 6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04">
                  <a:moveTo>
                    <a:pt x="85" y="65"/>
                  </a:moveTo>
                  <a:cubicBezTo>
                    <a:pt x="80" y="86"/>
                    <a:pt x="63" y="104"/>
                    <a:pt x="38" y="104"/>
                  </a:cubicBezTo>
                  <a:cubicBezTo>
                    <a:pt x="19" y="104"/>
                    <a:pt x="0" y="93"/>
                    <a:pt x="0" y="63"/>
                  </a:cubicBezTo>
                  <a:cubicBezTo>
                    <a:pt x="0" y="31"/>
                    <a:pt x="19" y="0"/>
                    <a:pt x="54" y="0"/>
                  </a:cubicBezTo>
                  <a:cubicBezTo>
                    <a:pt x="75" y="0"/>
                    <a:pt x="90" y="12"/>
                    <a:pt x="91" y="36"/>
                  </a:cubicBezTo>
                  <a:cubicBezTo>
                    <a:pt x="74" y="36"/>
                    <a:pt x="74" y="36"/>
                    <a:pt x="74" y="36"/>
                  </a:cubicBezTo>
                  <a:cubicBezTo>
                    <a:pt x="74" y="24"/>
                    <a:pt x="66" y="15"/>
                    <a:pt x="52" y="15"/>
                  </a:cubicBezTo>
                  <a:cubicBezTo>
                    <a:pt x="28" y="15"/>
                    <a:pt x="17" y="44"/>
                    <a:pt x="17" y="64"/>
                  </a:cubicBezTo>
                  <a:cubicBezTo>
                    <a:pt x="17" y="77"/>
                    <a:pt x="24" y="89"/>
                    <a:pt x="39" y="89"/>
                  </a:cubicBezTo>
                  <a:cubicBezTo>
                    <a:pt x="55" y="89"/>
                    <a:pt x="65" y="77"/>
                    <a:pt x="68" y="65"/>
                  </a:cubicBezTo>
                  <a:lnTo>
                    <a:pt x="85"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9"/>
            <p:cNvSpPr>
              <a:spLocks noEditPoints="1"/>
            </p:cNvSpPr>
            <p:nvPr userDrawn="1"/>
          </p:nvSpPr>
          <p:spPr bwMode="auto">
            <a:xfrm>
              <a:off x="7750175" y="3065463"/>
              <a:ext cx="41275" cy="39688"/>
            </a:xfrm>
            <a:custGeom>
              <a:avLst/>
              <a:gdLst>
                <a:gd name="T0" fmla="*/ 0 w 34"/>
                <a:gd name="T1" fmla="*/ 16 h 33"/>
                <a:gd name="T2" fmla="*/ 17 w 34"/>
                <a:gd name="T3" fmla="*/ 0 h 33"/>
                <a:gd name="T4" fmla="*/ 34 w 34"/>
                <a:gd name="T5" fmla="*/ 16 h 33"/>
                <a:gd name="T6" fmla="*/ 17 w 34"/>
                <a:gd name="T7" fmla="*/ 33 h 33"/>
                <a:gd name="T8" fmla="*/ 0 w 34"/>
                <a:gd name="T9" fmla="*/ 16 h 33"/>
                <a:gd name="T10" fmla="*/ 17 w 34"/>
                <a:gd name="T11" fmla="*/ 30 h 33"/>
                <a:gd name="T12" fmla="*/ 30 w 34"/>
                <a:gd name="T13" fmla="*/ 16 h 33"/>
                <a:gd name="T14" fmla="*/ 17 w 34"/>
                <a:gd name="T15" fmla="*/ 2 h 33"/>
                <a:gd name="T16" fmla="*/ 3 w 34"/>
                <a:gd name="T17" fmla="*/ 16 h 33"/>
                <a:gd name="T18" fmla="*/ 17 w 34"/>
                <a:gd name="T19" fmla="*/ 30 h 33"/>
                <a:gd name="T20" fmla="*/ 13 w 34"/>
                <a:gd name="T21" fmla="*/ 26 h 33"/>
                <a:gd name="T22" fmla="*/ 10 w 34"/>
                <a:gd name="T23" fmla="*/ 26 h 33"/>
                <a:gd name="T24" fmla="*/ 10 w 34"/>
                <a:gd name="T25" fmla="*/ 7 h 33"/>
                <a:gd name="T26" fmla="*/ 18 w 34"/>
                <a:gd name="T27" fmla="*/ 7 h 33"/>
                <a:gd name="T28" fmla="*/ 24 w 34"/>
                <a:gd name="T29" fmla="*/ 12 h 33"/>
                <a:gd name="T30" fmla="*/ 19 w 34"/>
                <a:gd name="T31" fmla="*/ 18 h 33"/>
                <a:gd name="T32" fmla="*/ 25 w 34"/>
                <a:gd name="T33" fmla="*/ 26 h 33"/>
                <a:gd name="T34" fmla="*/ 22 w 34"/>
                <a:gd name="T35" fmla="*/ 26 h 33"/>
                <a:gd name="T36" fmla="*/ 16 w 34"/>
                <a:gd name="T37" fmla="*/ 18 h 33"/>
                <a:gd name="T38" fmla="*/ 13 w 34"/>
                <a:gd name="T39" fmla="*/ 18 h 33"/>
                <a:gd name="T40" fmla="*/ 13 w 34"/>
                <a:gd name="T41" fmla="*/ 26 h 33"/>
                <a:gd name="T42" fmla="*/ 17 w 34"/>
                <a:gd name="T43" fmla="*/ 15 h 33"/>
                <a:gd name="T44" fmla="*/ 21 w 34"/>
                <a:gd name="T45" fmla="*/ 12 h 33"/>
                <a:gd name="T46" fmla="*/ 17 w 34"/>
                <a:gd name="T47" fmla="*/ 9 h 33"/>
                <a:gd name="T48" fmla="*/ 13 w 34"/>
                <a:gd name="T49" fmla="*/ 9 h 33"/>
                <a:gd name="T50" fmla="*/ 13 w 34"/>
                <a:gd name="T51" fmla="*/ 15 h 33"/>
                <a:gd name="T52" fmla="*/ 17 w 34"/>
                <a:gd name="T5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3">
                  <a:moveTo>
                    <a:pt x="0" y="16"/>
                  </a:moveTo>
                  <a:cubicBezTo>
                    <a:pt x="0" y="7"/>
                    <a:pt x="7" y="0"/>
                    <a:pt x="17" y="0"/>
                  </a:cubicBezTo>
                  <a:cubicBezTo>
                    <a:pt x="26" y="0"/>
                    <a:pt x="34" y="7"/>
                    <a:pt x="34" y="16"/>
                  </a:cubicBezTo>
                  <a:cubicBezTo>
                    <a:pt x="34" y="26"/>
                    <a:pt x="26" y="33"/>
                    <a:pt x="17" y="33"/>
                  </a:cubicBezTo>
                  <a:cubicBezTo>
                    <a:pt x="7" y="33"/>
                    <a:pt x="0" y="26"/>
                    <a:pt x="0" y="16"/>
                  </a:cubicBezTo>
                  <a:close/>
                  <a:moveTo>
                    <a:pt x="17" y="30"/>
                  </a:moveTo>
                  <a:cubicBezTo>
                    <a:pt x="24" y="30"/>
                    <a:pt x="30" y="24"/>
                    <a:pt x="30" y="16"/>
                  </a:cubicBezTo>
                  <a:cubicBezTo>
                    <a:pt x="30" y="8"/>
                    <a:pt x="24" y="2"/>
                    <a:pt x="17" y="2"/>
                  </a:cubicBezTo>
                  <a:cubicBezTo>
                    <a:pt x="9" y="2"/>
                    <a:pt x="3" y="8"/>
                    <a:pt x="3" y="16"/>
                  </a:cubicBezTo>
                  <a:cubicBezTo>
                    <a:pt x="3" y="24"/>
                    <a:pt x="9" y="30"/>
                    <a:pt x="17" y="30"/>
                  </a:cubicBezTo>
                  <a:close/>
                  <a:moveTo>
                    <a:pt x="13" y="26"/>
                  </a:moveTo>
                  <a:cubicBezTo>
                    <a:pt x="10" y="26"/>
                    <a:pt x="10" y="26"/>
                    <a:pt x="10" y="26"/>
                  </a:cubicBezTo>
                  <a:cubicBezTo>
                    <a:pt x="10" y="7"/>
                    <a:pt x="10" y="7"/>
                    <a:pt x="10" y="7"/>
                  </a:cubicBezTo>
                  <a:cubicBezTo>
                    <a:pt x="18" y="7"/>
                    <a:pt x="18" y="7"/>
                    <a:pt x="18" y="7"/>
                  </a:cubicBezTo>
                  <a:cubicBezTo>
                    <a:pt x="22" y="7"/>
                    <a:pt x="24" y="8"/>
                    <a:pt x="24" y="12"/>
                  </a:cubicBezTo>
                  <a:cubicBezTo>
                    <a:pt x="24" y="16"/>
                    <a:pt x="22" y="17"/>
                    <a:pt x="19" y="18"/>
                  </a:cubicBezTo>
                  <a:cubicBezTo>
                    <a:pt x="25" y="26"/>
                    <a:pt x="25" y="26"/>
                    <a:pt x="25" y="26"/>
                  </a:cubicBezTo>
                  <a:cubicBezTo>
                    <a:pt x="22" y="26"/>
                    <a:pt x="22" y="26"/>
                    <a:pt x="22" y="26"/>
                  </a:cubicBezTo>
                  <a:cubicBezTo>
                    <a:pt x="16" y="18"/>
                    <a:pt x="16" y="18"/>
                    <a:pt x="16" y="18"/>
                  </a:cubicBezTo>
                  <a:cubicBezTo>
                    <a:pt x="13" y="18"/>
                    <a:pt x="13" y="18"/>
                    <a:pt x="13" y="18"/>
                  </a:cubicBezTo>
                  <a:lnTo>
                    <a:pt x="13" y="26"/>
                  </a:lnTo>
                  <a:close/>
                  <a:moveTo>
                    <a:pt x="17" y="15"/>
                  </a:moveTo>
                  <a:cubicBezTo>
                    <a:pt x="19" y="15"/>
                    <a:pt x="21" y="15"/>
                    <a:pt x="21" y="12"/>
                  </a:cubicBezTo>
                  <a:cubicBezTo>
                    <a:pt x="21" y="10"/>
                    <a:pt x="19" y="9"/>
                    <a:pt x="17" y="9"/>
                  </a:cubicBezTo>
                  <a:cubicBezTo>
                    <a:pt x="13" y="9"/>
                    <a:pt x="13" y="9"/>
                    <a:pt x="13" y="9"/>
                  </a:cubicBezTo>
                  <a:cubicBezTo>
                    <a:pt x="13" y="15"/>
                    <a:pt x="13" y="15"/>
                    <a:pt x="13" y="15"/>
                  </a:cubicBezTo>
                  <a:lnTo>
                    <a:pt x="17"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0"/>
            <p:cNvSpPr>
              <a:spLocks noEditPoints="1"/>
            </p:cNvSpPr>
            <p:nvPr userDrawn="1"/>
          </p:nvSpPr>
          <p:spPr bwMode="auto">
            <a:xfrm>
              <a:off x="6938963" y="3336925"/>
              <a:ext cx="136525" cy="160338"/>
            </a:xfrm>
            <a:custGeom>
              <a:avLst/>
              <a:gdLst>
                <a:gd name="T0" fmla="*/ 18 w 114"/>
                <a:gd name="T1" fmla="*/ 134 h 134"/>
                <a:gd name="T2" fmla="*/ 0 w 114"/>
                <a:gd name="T3" fmla="*/ 134 h 134"/>
                <a:gd name="T4" fmla="*/ 28 w 114"/>
                <a:gd name="T5" fmla="*/ 0 h 134"/>
                <a:gd name="T6" fmla="*/ 74 w 114"/>
                <a:gd name="T7" fmla="*/ 0 h 134"/>
                <a:gd name="T8" fmla="*/ 114 w 114"/>
                <a:gd name="T9" fmla="*/ 34 h 134"/>
                <a:gd name="T10" fmla="*/ 72 w 114"/>
                <a:gd name="T11" fmla="*/ 78 h 134"/>
                <a:gd name="T12" fmla="*/ 29 w 114"/>
                <a:gd name="T13" fmla="*/ 78 h 134"/>
                <a:gd name="T14" fmla="*/ 18 w 114"/>
                <a:gd name="T15" fmla="*/ 134 h 134"/>
                <a:gd name="T16" fmla="*/ 33 w 114"/>
                <a:gd name="T17" fmla="*/ 63 h 134"/>
                <a:gd name="T18" fmla="*/ 69 w 114"/>
                <a:gd name="T19" fmla="*/ 63 h 134"/>
                <a:gd name="T20" fmla="*/ 96 w 114"/>
                <a:gd name="T21" fmla="*/ 37 h 134"/>
                <a:gd name="T22" fmla="*/ 73 w 114"/>
                <a:gd name="T23" fmla="*/ 16 h 134"/>
                <a:gd name="T24" fmla="*/ 43 w 114"/>
                <a:gd name="T25" fmla="*/ 16 h 134"/>
                <a:gd name="T26" fmla="*/ 33 w 114"/>
                <a:gd name="T27" fmla="*/ 6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34">
                  <a:moveTo>
                    <a:pt x="18" y="134"/>
                  </a:moveTo>
                  <a:cubicBezTo>
                    <a:pt x="0" y="134"/>
                    <a:pt x="0" y="134"/>
                    <a:pt x="0" y="134"/>
                  </a:cubicBezTo>
                  <a:cubicBezTo>
                    <a:pt x="28" y="0"/>
                    <a:pt x="28" y="0"/>
                    <a:pt x="28" y="0"/>
                  </a:cubicBezTo>
                  <a:cubicBezTo>
                    <a:pt x="74" y="0"/>
                    <a:pt x="74" y="0"/>
                    <a:pt x="74" y="0"/>
                  </a:cubicBezTo>
                  <a:cubicBezTo>
                    <a:pt x="100" y="0"/>
                    <a:pt x="114" y="13"/>
                    <a:pt x="114" y="34"/>
                  </a:cubicBezTo>
                  <a:cubicBezTo>
                    <a:pt x="114" y="56"/>
                    <a:pt x="101" y="78"/>
                    <a:pt x="72" y="78"/>
                  </a:cubicBezTo>
                  <a:cubicBezTo>
                    <a:pt x="29" y="78"/>
                    <a:pt x="29" y="78"/>
                    <a:pt x="29" y="78"/>
                  </a:cubicBezTo>
                  <a:lnTo>
                    <a:pt x="18" y="134"/>
                  </a:lnTo>
                  <a:close/>
                  <a:moveTo>
                    <a:pt x="33" y="63"/>
                  </a:moveTo>
                  <a:cubicBezTo>
                    <a:pt x="69" y="63"/>
                    <a:pt x="69" y="63"/>
                    <a:pt x="69" y="63"/>
                  </a:cubicBezTo>
                  <a:cubicBezTo>
                    <a:pt x="91" y="63"/>
                    <a:pt x="96" y="45"/>
                    <a:pt x="96" y="37"/>
                  </a:cubicBezTo>
                  <a:cubicBezTo>
                    <a:pt x="96" y="23"/>
                    <a:pt x="90" y="16"/>
                    <a:pt x="73" y="16"/>
                  </a:cubicBezTo>
                  <a:cubicBezTo>
                    <a:pt x="43" y="16"/>
                    <a:pt x="43" y="16"/>
                    <a:pt x="43" y="16"/>
                  </a:cubicBezTo>
                  <a:lnTo>
                    <a:pt x="33"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21"/>
            <p:cNvSpPr>
              <a:spLocks noEditPoints="1"/>
            </p:cNvSpPr>
            <p:nvPr userDrawn="1"/>
          </p:nvSpPr>
          <p:spPr bwMode="auto">
            <a:xfrm>
              <a:off x="7085013" y="3376613"/>
              <a:ext cx="104775" cy="125413"/>
            </a:xfrm>
            <a:custGeom>
              <a:avLst/>
              <a:gdLst>
                <a:gd name="T0" fmla="*/ 16 w 88"/>
                <a:gd name="T1" fmla="*/ 57 h 104"/>
                <a:gd name="T2" fmla="*/ 15 w 88"/>
                <a:gd name="T3" fmla="*/ 63 h 104"/>
                <a:gd name="T4" fmla="*/ 38 w 88"/>
                <a:gd name="T5" fmla="*/ 89 h 104"/>
                <a:gd name="T6" fmla="*/ 66 w 88"/>
                <a:gd name="T7" fmla="*/ 69 h 104"/>
                <a:gd name="T8" fmla="*/ 83 w 88"/>
                <a:gd name="T9" fmla="*/ 69 h 104"/>
                <a:gd name="T10" fmla="*/ 37 w 88"/>
                <a:gd name="T11" fmla="*/ 104 h 104"/>
                <a:gd name="T12" fmla="*/ 0 w 88"/>
                <a:gd name="T13" fmla="*/ 62 h 104"/>
                <a:gd name="T14" fmla="*/ 50 w 88"/>
                <a:gd name="T15" fmla="*/ 0 h 104"/>
                <a:gd name="T16" fmla="*/ 88 w 88"/>
                <a:gd name="T17" fmla="*/ 41 h 104"/>
                <a:gd name="T18" fmla="*/ 87 w 88"/>
                <a:gd name="T19" fmla="*/ 57 h 104"/>
                <a:gd name="T20" fmla="*/ 16 w 88"/>
                <a:gd name="T21" fmla="*/ 57 h 104"/>
                <a:gd name="T22" fmla="*/ 72 w 88"/>
                <a:gd name="T23" fmla="*/ 45 h 104"/>
                <a:gd name="T24" fmla="*/ 72 w 88"/>
                <a:gd name="T25" fmla="*/ 40 h 104"/>
                <a:gd name="T26" fmla="*/ 50 w 88"/>
                <a:gd name="T27" fmla="*/ 15 h 104"/>
                <a:gd name="T28" fmla="*/ 19 w 88"/>
                <a:gd name="T29" fmla="*/ 45 h 104"/>
                <a:gd name="T30" fmla="*/ 72 w 88"/>
                <a:gd name="T31"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4">
                  <a:moveTo>
                    <a:pt x="16" y="57"/>
                  </a:moveTo>
                  <a:cubicBezTo>
                    <a:pt x="15" y="59"/>
                    <a:pt x="15" y="61"/>
                    <a:pt x="15" y="63"/>
                  </a:cubicBezTo>
                  <a:cubicBezTo>
                    <a:pt x="15" y="79"/>
                    <a:pt x="22" y="89"/>
                    <a:pt x="38" y="89"/>
                  </a:cubicBezTo>
                  <a:cubicBezTo>
                    <a:pt x="53" y="89"/>
                    <a:pt x="61" y="81"/>
                    <a:pt x="66" y="69"/>
                  </a:cubicBezTo>
                  <a:cubicBezTo>
                    <a:pt x="83" y="69"/>
                    <a:pt x="83" y="69"/>
                    <a:pt x="83" y="69"/>
                  </a:cubicBezTo>
                  <a:cubicBezTo>
                    <a:pt x="75" y="91"/>
                    <a:pt x="61" y="104"/>
                    <a:pt x="37" y="104"/>
                  </a:cubicBezTo>
                  <a:cubicBezTo>
                    <a:pt x="14" y="104"/>
                    <a:pt x="0" y="87"/>
                    <a:pt x="0" y="62"/>
                  </a:cubicBezTo>
                  <a:cubicBezTo>
                    <a:pt x="0" y="30"/>
                    <a:pt x="18" y="0"/>
                    <a:pt x="50" y="0"/>
                  </a:cubicBezTo>
                  <a:cubicBezTo>
                    <a:pt x="84" y="0"/>
                    <a:pt x="88" y="29"/>
                    <a:pt x="88" y="41"/>
                  </a:cubicBezTo>
                  <a:cubicBezTo>
                    <a:pt x="88" y="49"/>
                    <a:pt x="87" y="53"/>
                    <a:pt x="87" y="57"/>
                  </a:cubicBezTo>
                  <a:lnTo>
                    <a:pt x="16" y="57"/>
                  </a:lnTo>
                  <a:close/>
                  <a:moveTo>
                    <a:pt x="72" y="45"/>
                  </a:moveTo>
                  <a:cubicBezTo>
                    <a:pt x="72" y="40"/>
                    <a:pt x="72" y="40"/>
                    <a:pt x="72" y="40"/>
                  </a:cubicBezTo>
                  <a:cubicBezTo>
                    <a:pt x="72" y="21"/>
                    <a:pt x="61" y="15"/>
                    <a:pt x="50" y="15"/>
                  </a:cubicBezTo>
                  <a:cubicBezTo>
                    <a:pt x="33" y="15"/>
                    <a:pt x="22" y="29"/>
                    <a:pt x="19" y="45"/>
                  </a:cubicBezTo>
                  <a:lnTo>
                    <a:pt x="7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2"/>
            <p:cNvSpPr>
              <a:spLocks/>
            </p:cNvSpPr>
            <p:nvPr userDrawn="1"/>
          </p:nvSpPr>
          <p:spPr bwMode="auto">
            <a:xfrm>
              <a:off x="7202488" y="3378200"/>
              <a:ext cx="111125" cy="119063"/>
            </a:xfrm>
            <a:custGeom>
              <a:avLst/>
              <a:gdLst>
                <a:gd name="T0" fmla="*/ 21 w 93"/>
                <a:gd name="T1" fmla="*/ 2 h 100"/>
                <a:gd name="T2" fmla="*/ 37 w 93"/>
                <a:gd name="T3" fmla="*/ 2 h 100"/>
                <a:gd name="T4" fmla="*/ 34 w 93"/>
                <a:gd name="T5" fmla="*/ 18 h 100"/>
                <a:gd name="T6" fmla="*/ 68 w 93"/>
                <a:gd name="T7" fmla="*/ 0 h 100"/>
                <a:gd name="T8" fmla="*/ 93 w 93"/>
                <a:gd name="T9" fmla="*/ 22 h 100"/>
                <a:gd name="T10" fmla="*/ 91 w 93"/>
                <a:gd name="T11" fmla="*/ 40 h 100"/>
                <a:gd name="T12" fmla="*/ 78 w 93"/>
                <a:gd name="T13" fmla="*/ 100 h 100"/>
                <a:gd name="T14" fmla="*/ 61 w 93"/>
                <a:gd name="T15" fmla="*/ 100 h 100"/>
                <a:gd name="T16" fmla="*/ 74 w 93"/>
                <a:gd name="T17" fmla="*/ 40 h 100"/>
                <a:gd name="T18" fmla="*/ 76 w 93"/>
                <a:gd name="T19" fmla="*/ 28 h 100"/>
                <a:gd name="T20" fmla="*/ 61 w 93"/>
                <a:gd name="T21" fmla="*/ 15 h 100"/>
                <a:gd name="T22" fmla="*/ 28 w 93"/>
                <a:gd name="T23" fmla="*/ 46 h 100"/>
                <a:gd name="T24" fmla="*/ 16 w 93"/>
                <a:gd name="T25" fmla="*/ 100 h 100"/>
                <a:gd name="T26" fmla="*/ 0 w 93"/>
                <a:gd name="T27" fmla="*/ 100 h 100"/>
                <a:gd name="T28" fmla="*/ 21 w 93"/>
                <a:gd name="T29"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0">
                  <a:moveTo>
                    <a:pt x="21" y="2"/>
                  </a:moveTo>
                  <a:cubicBezTo>
                    <a:pt x="37" y="2"/>
                    <a:pt x="37" y="2"/>
                    <a:pt x="37" y="2"/>
                  </a:cubicBezTo>
                  <a:cubicBezTo>
                    <a:pt x="34" y="18"/>
                    <a:pt x="34" y="18"/>
                    <a:pt x="34" y="18"/>
                  </a:cubicBezTo>
                  <a:cubicBezTo>
                    <a:pt x="44" y="7"/>
                    <a:pt x="54" y="0"/>
                    <a:pt x="68" y="0"/>
                  </a:cubicBezTo>
                  <a:cubicBezTo>
                    <a:pt x="79" y="0"/>
                    <a:pt x="93" y="6"/>
                    <a:pt x="93" y="22"/>
                  </a:cubicBezTo>
                  <a:cubicBezTo>
                    <a:pt x="93" y="26"/>
                    <a:pt x="92" y="33"/>
                    <a:pt x="91" y="40"/>
                  </a:cubicBezTo>
                  <a:cubicBezTo>
                    <a:pt x="78" y="100"/>
                    <a:pt x="78" y="100"/>
                    <a:pt x="78" y="100"/>
                  </a:cubicBezTo>
                  <a:cubicBezTo>
                    <a:pt x="61" y="100"/>
                    <a:pt x="61" y="100"/>
                    <a:pt x="61" y="100"/>
                  </a:cubicBezTo>
                  <a:cubicBezTo>
                    <a:pt x="74" y="40"/>
                    <a:pt x="74" y="40"/>
                    <a:pt x="74" y="40"/>
                  </a:cubicBezTo>
                  <a:cubicBezTo>
                    <a:pt x="76" y="34"/>
                    <a:pt x="76" y="30"/>
                    <a:pt x="76" y="28"/>
                  </a:cubicBezTo>
                  <a:cubicBezTo>
                    <a:pt x="76" y="20"/>
                    <a:pt x="72" y="15"/>
                    <a:pt x="61" y="15"/>
                  </a:cubicBezTo>
                  <a:cubicBezTo>
                    <a:pt x="46" y="15"/>
                    <a:pt x="32" y="30"/>
                    <a:pt x="28" y="46"/>
                  </a:cubicBezTo>
                  <a:cubicBezTo>
                    <a:pt x="16" y="100"/>
                    <a:pt x="16" y="100"/>
                    <a:pt x="16" y="100"/>
                  </a:cubicBezTo>
                  <a:cubicBezTo>
                    <a:pt x="0" y="100"/>
                    <a:pt x="0" y="100"/>
                    <a:pt x="0" y="100"/>
                  </a:cubicBez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3"/>
            <p:cNvSpPr>
              <a:spLocks/>
            </p:cNvSpPr>
            <p:nvPr userDrawn="1"/>
          </p:nvSpPr>
          <p:spPr bwMode="auto">
            <a:xfrm>
              <a:off x="7326313" y="3378200"/>
              <a:ext cx="111125" cy="119063"/>
            </a:xfrm>
            <a:custGeom>
              <a:avLst/>
              <a:gdLst>
                <a:gd name="T0" fmla="*/ 20 w 93"/>
                <a:gd name="T1" fmla="*/ 2 h 100"/>
                <a:gd name="T2" fmla="*/ 36 w 93"/>
                <a:gd name="T3" fmla="*/ 2 h 100"/>
                <a:gd name="T4" fmla="*/ 33 w 93"/>
                <a:gd name="T5" fmla="*/ 18 h 100"/>
                <a:gd name="T6" fmla="*/ 68 w 93"/>
                <a:gd name="T7" fmla="*/ 0 h 100"/>
                <a:gd name="T8" fmla="*/ 93 w 93"/>
                <a:gd name="T9" fmla="*/ 22 h 100"/>
                <a:gd name="T10" fmla="*/ 90 w 93"/>
                <a:gd name="T11" fmla="*/ 40 h 100"/>
                <a:gd name="T12" fmla="*/ 78 w 93"/>
                <a:gd name="T13" fmla="*/ 100 h 100"/>
                <a:gd name="T14" fmla="*/ 61 w 93"/>
                <a:gd name="T15" fmla="*/ 100 h 100"/>
                <a:gd name="T16" fmla="*/ 74 w 93"/>
                <a:gd name="T17" fmla="*/ 40 h 100"/>
                <a:gd name="T18" fmla="*/ 76 w 93"/>
                <a:gd name="T19" fmla="*/ 28 h 100"/>
                <a:gd name="T20" fmla="*/ 61 w 93"/>
                <a:gd name="T21" fmla="*/ 15 h 100"/>
                <a:gd name="T22" fmla="*/ 27 w 93"/>
                <a:gd name="T23" fmla="*/ 46 h 100"/>
                <a:gd name="T24" fmla="*/ 16 w 93"/>
                <a:gd name="T25" fmla="*/ 100 h 100"/>
                <a:gd name="T26" fmla="*/ 0 w 93"/>
                <a:gd name="T27" fmla="*/ 100 h 100"/>
                <a:gd name="T28" fmla="*/ 20 w 93"/>
                <a:gd name="T29"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0">
                  <a:moveTo>
                    <a:pt x="20" y="2"/>
                  </a:moveTo>
                  <a:cubicBezTo>
                    <a:pt x="36" y="2"/>
                    <a:pt x="36" y="2"/>
                    <a:pt x="36" y="2"/>
                  </a:cubicBezTo>
                  <a:cubicBezTo>
                    <a:pt x="33" y="18"/>
                    <a:pt x="33" y="18"/>
                    <a:pt x="33" y="18"/>
                  </a:cubicBezTo>
                  <a:cubicBezTo>
                    <a:pt x="43" y="7"/>
                    <a:pt x="53" y="0"/>
                    <a:pt x="68" y="0"/>
                  </a:cubicBezTo>
                  <a:cubicBezTo>
                    <a:pt x="78" y="0"/>
                    <a:pt x="93" y="6"/>
                    <a:pt x="93" y="22"/>
                  </a:cubicBezTo>
                  <a:cubicBezTo>
                    <a:pt x="93" y="26"/>
                    <a:pt x="92" y="33"/>
                    <a:pt x="90" y="40"/>
                  </a:cubicBezTo>
                  <a:cubicBezTo>
                    <a:pt x="78" y="100"/>
                    <a:pt x="78" y="100"/>
                    <a:pt x="78" y="100"/>
                  </a:cubicBezTo>
                  <a:cubicBezTo>
                    <a:pt x="61" y="100"/>
                    <a:pt x="61" y="100"/>
                    <a:pt x="61" y="100"/>
                  </a:cubicBezTo>
                  <a:cubicBezTo>
                    <a:pt x="74" y="40"/>
                    <a:pt x="74" y="40"/>
                    <a:pt x="74" y="40"/>
                  </a:cubicBezTo>
                  <a:cubicBezTo>
                    <a:pt x="75" y="34"/>
                    <a:pt x="76" y="30"/>
                    <a:pt x="76" y="28"/>
                  </a:cubicBezTo>
                  <a:cubicBezTo>
                    <a:pt x="76" y="20"/>
                    <a:pt x="72" y="15"/>
                    <a:pt x="61" y="15"/>
                  </a:cubicBezTo>
                  <a:cubicBezTo>
                    <a:pt x="45" y="15"/>
                    <a:pt x="31" y="30"/>
                    <a:pt x="27" y="46"/>
                  </a:cubicBezTo>
                  <a:cubicBezTo>
                    <a:pt x="16" y="100"/>
                    <a:pt x="16" y="100"/>
                    <a:pt x="16" y="100"/>
                  </a:cubicBezTo>
                  <a:cubicBezTo>
                    <a:pt x="0" y="100"/>
                    <a:pt x="0" y="100"/>
                    <a:pt x="0" y="100"/>
                  </a:cubicBez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4"/>
            <p:cNvSpPr>
              <a:spLocks noEditPoints="1"/>
            </p:cNvSpPr>
            <p:nvPr userDrawn="1"/>
          </p:nvSpPr>
          <p:spPr bwMode="auto">
            <a:xfrm>
              <a:off x="7519988" y="3336925"/>
              <a:ext cx="136525" cy="160338"/>
            </a:xfrm>
            <a:custGeom>
              <a:avLst/>
              <a:gdLst>
                <a:gd name="T0" fmla="*/ 17 w 114"/>
                <a:gd name="T1" fmla="*/ 134 h 134"/>
                <a:gd name="T2" fmla="*/ 0 w 114"/>
                <a:gd name="T3" fmla="*/ 134 h 134"/>
                <a:gd name="T4" fmla="*/ 28 w 114"/>
                <a:gd name="T5" fmla="*/ 0 h 134"/>
                <a:gd name="T6" fmla="*/ 74 w 114"/>
                <a:gd name="T7" fmla="*/ 0 h 134"/>
                <a:gd name="T8" fmla="*/ 114 w 114"/>
                <a:gd name="T9" fmla="*/ 34 h 134"/>
                <a:gd name="T10" fmla="*/ 72 w 114"/>
                <a:gd name="T11" fmla="*/ 78 h 134"/>
                <a:gd name="T12" fmla="*/ 29 w 114"/>
                <a:gd name="T13" fmla="*/ 78 h 134"/>
                <a:gd name="T14" fmla="*/ 17 w 114"/>
                <a:gd name="T15" fmla="*/ 134 h 134"/>
                <a:gd name="T16" fmla="*/ 32 w 114"/>
                <a:gd name="T17" fmla="*/ 63 h 134"/>
                <a:gd name="T18" fmla="*/ 69 w 114"/>
                <a:gd name="T19" fmla="*/ 63 h 134"/>
                <a:gd name="T20" fmla="*/ 96 w 114"/>
                <a:gd name="T21" fmla="*/ 37 h 134"/>
                <a:gd name="T22" fmla="*/ 72 w 114"/>
                <a:gd name="T23" fmla="*/ 16 h 134"/>
                <a:gd name="T24" fmla="*/ 42 w 114"/>
                <a:gd name="T25" fmla="*/ 16 h 134"/>
                <a:gd name="T26" fmla="*/ 32 w 114"/>
                <a:gd name="T27" fmla="*/ 6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34">
                  <a:moveTo>
                    <a:pt x="17" y="134"/>
                  </a:moveTo>
                  <a:cubicBezTo>
                    <a:pt x="0" y="134"/>
                    <a:pt x="0" y="134"/>
                    <a:pt x="0" y="134"/>
                  </a:cubicBezTo>
                  <a:cubicBezTo>
                    <a:pt x="28" y="0"/>
                    <a:pt x="28" y="0"/>
                    <a:pt x="28" y="0"/>
                  </a:cubicBezTo>
                  <a:cubicBezTo>
                    <a:pt x="74" y="0"/>
                    <a:pt x="74" y="0"/>
                    <a:pt x="74" y="0"/>
                  </a:cubicBezTo>
                  <a:cubicBezTo>
                    <a:pt x="100" y="0"/>
                    <a:pt x="114" y="13"/>
                    <a:pt x="114" y="34"/>
                  </a:cubicBezTo>
                  <a:cubicBezTo>
                    <a:pt x="114" y="56"/>
                    <a:pt x="101" y="78"/>
                    <a:pt x="72" y="78"/>
                  </a:cubicBezTo>
                  <a:cubicBezTo>
                    <a:pt x="29" y="78"/>
                    <a:pt x="29" y="78"/>
                    <a:pt x="29" y="78"/>
                  </a:cubicBezTo>
                  <a:lnTo>
                    <a:pt x="17" y="134"/>
                  </a:lnTo>
                  <a:close/>
                  <a:moveTo>
                    <a:pt x="32" y="63"/>
                  </a:moveTo>
                  <a:cubicBezTo>
                    <a:pt x="69" y="63"/>
                    <a:pt x="69" y="63"/>
                    <a:pt x="69" y="63"/>
                  </a:cubicBezTo>
                  <a:cubicBezTo>
                    <a:pt x="91" y="63"/>
                    <a:pt x="96" y="45"/>
                    <a:pt x="96" y="37"/>
                  </a:cubicBezTo>
                  <a:cubicBezTo>
                    <a:pt x="96" y="23"/>
                    <a:pt x="89" y="16"/>
                    <a:pt x="72" y="16"/>
                  </a:cubicBezTo>
                  <a:cubicBezTo>
                    <a:pt x="42" y="16"/>
                    <a:pt x="42" y="16"/>
                    <a:pt x="42" y="16"/>
                  </a:cubicBezTo>
                  <a:lnTo>
                    <a:pt x="32"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5"/>
            <p:cNvSpPr>
              <a:spLocks noEditPoints="1"/>
            </p:cNvSpPr>
            <p:nvPr userDrawn="1"/>
          </p:nvSpPr>
          <p:spPr bwMode="auto">
            <a:xfrm>
              <a:off x="7664450" y="3376613"/>
              <a:ext cx="107950" cy="125413"/>
            </a:xfrm>
            <a:custGeom>
              <a:avLst/>
              <a:gdLst>
                <a:gd name="T0" fmla="*/ 54 w 91"/>
                <a:gd name="T1" fmla="*/ 0 h 104"/>
                <a:gd name="T2" fmla="*/ 91 w 91"/>
                <a:gd name="T3" fmla="*/ 41 h 104"/>
                <a:gd name="T4" fmla="*/ 38 w 91"/>
                <a:gd name="T5" fmla="*/ 104 h 104"/>
                <a:gd name="T6" fmla="*/ 0 w 91"/>
                <a:gd name="T7" fmla="*/ 63 h 104"/>
                <a:gd name="T8" fmla="*/ 54 w 91"/>
                <a:gd name="T9" fmla="*/ 0 h 104"/>
                <a:gd name="T10" fmla="*/ 39 w 91"/>
                <a:gd name="T11" fmla="*/ 90 h 104"/>
                <a:gd name="T12" fmla="*/ 75 w 91"/>
                <a:gd name="T13" fmla="*/ 41 h 104"/>
                <a:gd name="T14" fmla="*/ 52 w 91"/>
                <a:gd name="T15" fmla="*/ 14 h 104"/>
                <a:gd name="T16" fmla="*/ 17 w 91"/>
                <a:gd name="T17" fmla="*/ 64 h 104"/>
                <a:gd name="T18" fmla="*/ 39 w 91"/>
                <a:gd name="T19" fmla="*/ 9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04">
                  <a:moveTo>
                    <a:pt x="54" y="0"/>
                  </a:moveTo>
                  <a:cubicBezTo>
                    <a:pt x="78" y="0"/>
                    <a:pt x="91" y="18"/>
                    <a:pt x="91" y="41"/>
                  </a:cubicBezTo>
                  <a:cubicBezTo>
                    <a:pt x="91" y="59"/>
                    <a:pt x="80" y="104"/>
                    <a:pt x="38" y="104"/>
                  </a:cubicBezTo>
                  <a:cubicBezTo>
                    <a:pt x="19" y="104"/>
                    <a:pt x="0" y="93"/>
                    <a:pt x="0" y="63"/>
                  </a:cubicBezTo>
                  <a:cubicBezTo>
                    <a:pt x="0" y="31"/>
                    <a:pt x="19" y="0"/>
                    <a:pt x="54" y="0"/>
                  </a:cubicBezTo>
                  <a:close/>
                  <a:moveTo>
                    <a:pt x="39" y="90"/>
                  </a:moveTo>
                  <a:cubicBezTo>
                    <a:pt x="65" y="90"/>
                    <a:pt x="75" y="58"/>
                    <a:pt x="75" y="41"/>
                  </a:cubicBezTo>
                  <a:cubicBezTo>
                    <a:pt x="75" y="21"/>
                    <a:pt x="64" y="14"/>
                    <a:pt x="52" y="14"/>
                  </a:cubicBezTo>
                  <a:cubicBezTo>
                    <a:pt x="28" y="14"/>
                    <a:pt x="17" y="43"/>
                    <a:pt x="17" y="64"/>
                  </a:cubicBezTo>
                  <a:cubicBezTo>
                    <a:pt x="17" y="78"/>
                    <a:pt x="24" y="90"/>
                    <a:pt x="39"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6"/>
            <p:cNvSpPr>
              <a:spLocks/>
            </p:cNvSpPr>
            <p:nvPr userDrawn="1"/>
          </p:nvSpPr>
          <p:spPr bwMode="auto">
            <a:xfrm>
              <a:off x="7796213" y="3381375"/>
              <a:ext cx="161925" cy="115888"/>
            </a:xfrm>
            <a:custGeom>
              <a:avLst/>
              <a:gdLst>
                <a:gd name="T0" fmla="*/ 0 w 102"/>
                <a:gd name="T1" fmla="*/ 0 h 73"/>
                <a:gd name="T2" fmla="*/ 13 w 102"/>
                <a:gd name="T3" fmla="*/ 0 h 73"/>
                <a:gd name="T4" fmla="*/ 16 w 102"/>
                <a:gd name="T5" fmla="*/ 39 h 73"/>
                <a:gd name="T6" fmla="*/ 18 w 102"/>
                <a:gd name="T7" fmla="*/ 58 h 73"/>
                <a:gd name="T8" fmla="*/ 25 w 102"/>
                <a:gd name="T9" fmla="*/ 39 h 73"/>
                <a:gd name="T10" fmla="*/ 43 w 102"/>
                <a:gd name="T11" fmla="*/ 0 h 73"/>
                <a:gd name="T12" fmla="*/ 57 w 102"/>
                <a:gd name="T13" fmla="*/ 0 h 73"/>
                <a:gd name="T14" fmla="*/ 59 w 102"/>
                <a:gd name="T15" fmla="*/ 32 h 73"/>
                <a:gd name="T16" fmla="*/ 59 w 102"/>
                <a:gd name="T17" fmla="*/ 58 h 73"/>
                <a:gd name="T18" fmla="*/ 69 w 102"/>
                <a:gd name="T19" fmla="*/ 39 h 73"/>
                <a:gd name="T20" fmla="*/ 89 w 102"/>
                <a:gd name="T21" fmla="*/ 0 h 73"/>
                <a:gd name="T22" fmla="*/ 102 w 102"/>
                <a:gd name="T23" fmla="*/ 0 h 73"/>
                <a:gd name="T24" fmla="*/ 63 w 102"/>
                <a:gd name="T25" fmla="*/ 73 h 73"/>
                <a:gd name="T26" fmla="*/ 50 w 102"/>
                <a:gd name="T27" fmla="*/ 73 h 73"/>
                <a:gd name="T28" fmla="*/ 48 w 102"/>
                <a:gd name="T29" fmla="*/ 36 h 73"/>
                <a:gd name="T30" fmla="*/ 47 w 102"/>
                <a:gd name="T31" fmla="*/ 16 h 73"/>
                <a:gd name="T32" fmla="*/ 39 w 102"/>
                <a:gd name="T33" fmla="*/ 35 h 73"/>
                <a:gd name="T34" fmla="*/ 21 w 102"/>
                <a:gd name="T35" fmla="*/ 73 h 73"/>
                <a:gd name="T36" fmla="*/ 9 w 102"/>
                <a:gd name="T37" fmla="*/ 73 h 73"/>
                <a:gd name="T38" fmla="*/ 0 w 102"/>
                <a:gd name="T3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73">
                  <a:moveTo>
                    <a:pt x="0" y="0"/>
                  </a:moveTo>
                  <a:lnTo>
                    <a:pt x="13" y="0"/>
                  </a:lnTo>
                  <a:lnTo>
                    <a:pt x="16" y="39"/>
                  </a:lnTo>
                  <a:lnTo>
                    <a:pt x="18" y="58"/>
                  </a:lnTo>
                  <a:lnTo>
                    <a:pt x="25" y="39"/>
                  </a:lnTo>
                  <a:lnTo>
                    <a:pt x="43" y="0"/>
                  </a:lnTo>
                  <a:lnTo>
                    <a:pt x="57" y="0"/>
                  </a:lnTo>
                  <a:lnTo>
                    <a:pt x="59" y="32"/>
                  </a:lnTo>
                  <a:lnTo>
                    <a:pt x="59" y="58"/>
                  </a:lnTo>
                  <a:lnTo>
                    <a:pt x="69" y="39"/>
                  </a:lnTo>
                  <a:lnTo>
                    <a:pt x="89" y="0"/>
                  </a:lnTo>
                  <a:lnTo>
                    <a:pt x="102" y="0"/>
                  </a:lnTo>
                  <a:lnTo>
                    <a:pt x="63" y="73"/>
                  </a:lnTo>
                  <a:lnTo>
                    <a:pt x="50" y="73"/>
                  </a:lnTo>
                  <a:lnTo>
                    <a:pt x="48" y="36"/>
                  </a:lnTo>
                  <a:lnTo>
                    <a:pt x="47" y="16"/>
                  </a:lnTo>
                  <a:lnTo>
                    <a:pt x="39" y="35"/>
                  </a:lnTo>
                  <a:lnTo>
                    <a:pt x="21" y="73"/>
                  </a:lnTo>
                  <a:lnTo>
                    <a:pt x="9" y="7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7"/>
            <p:cNvSpPr>
              <a:spLocks noEditPoints="1"/>
            </p:cNvSpPr>
            <p:nvPr userDrawn="1"/>
          </p:nvSpPr>
          <p:spPr bwMode="auto">
            <a:xfrm>
              <a:off x="7962900" y="3376613"/>
              <a:ext cx="104775" cy="125413"/>
            </a:xfrm>
            <a:custGeom>
              <a:avLst/>
              <a:gdLst>
                <a:gd name="T0" fmla="*/ 17 w 88"/>
                <a:gd name="T1" fmla="*/ 57 h 104"/>
                <a:gd name="T2" fmla="*/ 16 w 88"/>
                <a:gd name="T3" fmla="*/ 63 h 104"/>
                <a:gd name="T4" fmla="*/ 39 w 88"/>
                <a:gd name="T5" fmla="*/ 89 h 104"/>
                <a:gd name="T6" fmla="*/ 67 w 88"/>
                <a:gd name="T7" fmla="*/ 69 h 104"/>
                <a:gd name="T8" fmla="*/ 83 w 88"/>
                <a:gd name="T9" fmla="*/ 69 h 104"/>
                <a:gd name="T10" fmla="*/ 38 w 88"/>
                <a:gd name="T11" fmla="*/ 104 h 104"/>
                <a:gd name="T12" fmla="*/ 0 w 88"/>
                <a:gd name="T13" fmla="*/ 62 h 104"/>
                <a:gd name="T14" fmla="*/ 51 w 88"/>
                <a:gd name="T15" fmla="*/ 0 h 104"/>
                <a:gd name="T16" fmla="*/ 88 w 88"/>
                <a:gd name="T17" fmla="*/ 41 h 104"/>
                <a:gd name="T18" fmla="*/ 87 w 88"/>
                <a:gd name="T19" fmla="*/ 57 h 104"/>
                <a:gd name="T20" fmla="*/ 17 w 88"/>
                <a:gd name="T21" fmla="*/ 57 h 104"/>
                <a:gd name="T22" fmla="*/ 73 w 88"/>
                <a:gd name="T23" fmla="*/ 45 h 104"/>
                <a:gd name="T24" fmla="*/ 73 w 88"/>
                <a:gd name="T25" fmla="*/ 40 h 104"/>
                <a:gd name="T26" fmla="*/ 50 w 88"/>
                <a:gd name="T27" fmla="*/ 15 h 104"/>
                <a:gd name="T28" fmla="*/ 19 w 88"/>
                <a:gd name="T29" fmla="*/ 45 h 104"/>
                <a:gd name="T30" fmla="*/ 73 w 88"/>
                <a:gd name="T31"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4">
                  <a:moveTo>
                    <a:pt x="17" y="57"/>
                  </a:moveTo>
                  <a:cubicBezTo>
                    <a:pt x="16" y="59"/>
                    <a:pt x="16" y="61"/>
                    <a:pt x="16" y="63"/>
                  </a:cubicBezTo>
                  <a:cubicBezTo>
                    <a:pt x="16" y="79"/>
                    <a:pt x="23" y="89"/>
                    <a:pt x="39" y="89"/>
                  </a:cubicBezTo>
                  <a:cubicBezTo>
                    <a:pt x="53" y="89"/>
                    <a:pt x="61" y="81"/>
                    <a:pt x="67" y="69"/>
                  </a:cubicBezTo>
                  <a:cubicBezTo>
                    <a:pt x="83" y="69"/>
                    <a:pt x="83" y="69"/>
                    <a:pt x="83" y="69"/>
                  </a:cubicBezTo>
                  <a:cubicBezTo>
                    <a:pt x="76" y="91"/>
                    <a:pt x="61" y="104"/>
                    <a:pt x="38" y="104"/>
                  </a:cubicBezTo>
                  <a:cubicBezTo>
                    <a:pt x="14" y="104"/>
                    <a:pt x="0" y="87"/>
                    <a:pt x="0" y="62"/>
                  </a:cubicBezTo>
                  <a:cubicBezTo>
                    <a:pt x="0" y="30"/>
                    <a:pt x="19" y="0"/>
                    <a:pt x="51" y="0"/>
                  </a:cubicBezTo>
                  <a:cubicBezTo>
                    <a:pt x="84" y="0"/>
                    <a:pt x="88" y="29"/>
                    <a:pt x="88" y="41"/>
                  </a:cubicBezTo>
                  <a:cubicBezTo>
                    <a:pt x="88" y="49"/>
                    <a:pt x="88" y="53"/>
                    <a:pt x="87" y="57"/>
                  </a:cubicBezTo>
                  <a:lnTo>
                    <a:pt x="17" y="57"/>
                  </a:lnTo>
                  <a:close/>
                  <a:moveTo>
                    <a:pt x="73" y="45"/>
                  </a:moveTo>
                  <a:cubicBezTo>
                    <a:pt x="73" y="40"/>
                    <a:pt x="73" y="40"/>
                    <a:pt x="73" y="40"/>
                  </a:cubicBezTo>
                  <a:cubicBezTo>
                    <a:pt x="73" y="21"/>
                    <a:pt x="62" y="15"/>
                    <a:pt x="50" y="15"/>
                  </a:cubicBezTo>
                  <a:cubicBezTo>
                    <a:pt x="33" y="15"/>
                    <a:pt x="23" y="29"/>
                    <a:pt x="19" y="45"/>
                  </a:cubicBezTo>
                  <a:lnTo>
                    <a:pt x="73"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8"/>
            <p:cNvSpPr>
              <a:spLocks/>
            </p:cNvSpPr>
            <p:nvPr userDrawn="1"/>
          </p:nvSpPr>
          <p:spPr bwMode="auto">
            <a:xfrm>
              <a:off x="8080375" y="3379788"/>
              <a:ext cx="79375" cy="117475"/>
            </a:xfrm>
            <a:custGeom>
              <a:avLst/>
              <a:gdLst>
                <a:gd name="T0" fmla="*/ 21 w 66"/>
                <a:gd name="T1" fmla="*/ 2 h 99"/>
                <a:gd name="T2" fmla="*/ 36 w 66"/>
                <a:gd name="T3" fmla="*/ 2 h 99"/>
                <a:gd name="T4" fmla="*/ 32 w 66"/>
                <a:gd name="T5" fmla="*/ 21 h 99"/>
                <a:gd name="T6" fmla="*/ 39 w 66"/>
                <a:gd name="T7" fmla="*/ 11 h 99"/>
                <a:gd name="T8" fmla="*/ 62 w 66"/>
                <a:gd name="T9" fmla="*/ 0 h 99"/>
                <a:gd name="T10" fmla="*/ 66 w 66"/>
                <a:gd name="T11" fmla="*/ 0 h 99"/>
                <a:gd name="T12" fmla="*/ 63 w 66"/>
                <a:gd name="T13" fmla="*/ 18 h 99"/>
                <a:gd name="T14" fmla="*/ 58 w 66"/>
                <a:gd name="T15" fmla="*/ 18 h 99"/>
                <a:gd name="T16" fmla="*/ 27 w 66"/>
                <a:gd name="T17" fmla="*/ 50 h 99"/>
                <a:gd name="T18" fmla="*/ 16 w 66"/>
                <a:gd name="T19" fmla="*/ 99 h 99"/>
                <a:gd name="T20" fmla="*/ 0 w 66"/>
                <a:gd name="T21" fmla="*/ 99 h 99"/>
                <a:gd name="T22" fmla="*/ 21 w 66"/>
                <a:gd name="T23"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99">
                  <a:moveTo>
                    <a:pt x="21" y="2"/>
                  </a:moveTo>
                  <a:cubicBezTo>
                    <a:pt x="36" y="2"/>
                    <a:pt x="36" y="2"/>
                    <a:pt x="36" y="2"/>
                  </a:cubicBezTo>
                  <a:cubicBezTo>
                    <a:pt x="32" y="21"/>
                    <a:pt x="32" y="21"/>
                    <a:pt x="32" y="21"/>
                  </a:cubicBezTo>
                  <a:cubicBezTo>
                    <a:pt x="32" y="21"/>
                    <a:pt x="38" y="13"/>
                    <a:pt x="39" y="11"/>
                  </a:cubicBezTo>
                  <a:cubicBezTo>
                    <a:pt x="43" y="7"/>
                    <a:pt x="51" y="0"/>
                    <a:pt x="62" y="0"/>
                  </a:cubicBezTo>
                  <a:cubicBezTo>
                    <a:pt x="66" y="0"/>
                    <a:pt x="66" y="0"/>
                    <a:pt x="66" y="0"/>
                  </a:cubicBezTo>
                  <a:cubicBezTo>
                    <a:pt x="63" y="18"/>
                    <a:pt x="63" y="18"/>
                    <a:pt x="63" y="18"/>
                  </a:cubicBezTo>
                  <a:cubicBezTo>
                    <a:pt x="61" y="18"/>
                    <a:pt x="60" y="18"/>
                    <a:pt x="58" y="18"/>
                  </a:cubicBezTo>
                  <a:cubicBezTo>
                    <a:pt x="39" y="18"/>
                    <a:pt x="29" y="38"/>
                    <a:pt x="27" y="50"/>
                  </a:cubicBezTo>
                  <a:cubicBezTo>
                    <a:pt x="16" y="99"/>
                    <a:pt x="16" y="99"/>
                    <a:pt x="16" y="99"/>
                  </a:cubicBezTo>
                  <a:cubicBezTo>
                    <a:pt x="0" y="99"/>
                    <a:pt x="0" y="99"/>
                    <a:pt x="0" y="99"/>
                  </a:cubicBez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9"/>
            <p:cNvSpPr>
              <a:spLocks noEditPoints="1"/>
            </p:cNvSpPr>
            <p:nvPr userDrawn="1"/>
          </p:nvSpPr>
          <p:spPr bwMode="auto">
            <a:xfrm>
              <a:off x="8158163" y="3332163"/>
              <a:ext cx="39687" cy="39688"/>
            </a:xfrm>
            <a:custGeom>
              <a:avLst/>
              <a:gdLst>
                <a:gd name="T0" fmla="*/ 0 w 33"/>
                <a:gd name="T1" fmla="*/ 16 h 33"/>
                <a:gd name="T2" fmla="*/ 17 w 33"/>
                <a:gd name="T3" fmla="*/ 0 h 33"/>
                <a:gd name="T4" fmla="*/ 33 w 33"/>
                <a:gd name="T5" fmla="*/ 16 h 33"/>
                <a:gd name="T6" fmla="*/ 17 w 33"/>
                <a:gd name="T7" fmla="*/ 33 h 33"/>
                <a:gd name="T8" fmla="*/ 0 w 33"/>
                <a:gd name="T9" fmla="*/ 16 h 33"/>
                <a:gd name="T10" fmla="*/ 17 w 33"/>
                <a:gd name="T11" fmla="*/ 30 h 33"/>
                <a:gd name="T12" fmla="*/ 30 w 33"/>
                <a:gd name="T13" fmla="*/ 16 h 33"/>
                <a:gd name="T14" fmla="*/ 17 w 33"/>
                <a:gd name="T15" fmla="*/ 2 h 33"/>
                <a:gd name="T16" fmla="*/ 3 w 33"/>
                <a:gd name="T17" fmla="*/ 16 h 33"/>
                <a:gd name="T18" fmla="*/ 17 w 33"/>
                <a:gd name="T19" fmla="*/ 30 h 33"/>
                <a:gd name="T20" fmla="*/ 13 w 33"/>
                <a:gd name="T21" fmla="*/ 26 h 33"/>
                <a:gd name="T22" fmla="*/ 10 w 33"/>
                <a:gd name="T23" fmla="*/ 26 h 33"/>
                <a:gd name="T24" fmla="*/ 10 w 33"/>
                <a:gd name="T25" fmla="*/ 7 h 33"/>
                <a:gd name="T26" fmla="*/ 17 w 33"/>
                <a:gd name="T27" fmla="*/ 7 h 33"/>
                <a:gd name="T28" fmla="*/ 24 w 33"/>
                <a:gd name="T29" fmla="*/ 12 h 33"/>
                <a:gd name="T30" fmla="*/ 19 w 33"/>
                <a:gd name="T31" fmla="*/ 18 h 33"/>
                <a:gd name="T32" fmla="*/ 25 w 33"/>
                <a:gd name="T33" fmla="*/ 26 h 33"/>
                <a:gd name="T34" fmla="*/ 21 w 33"/>
                <a:gd name="T35" fmla="*/ 26 h 33"/>
                <a:gd name="T36" fmla="*/ 16 w 33"/>
                <a:gd name="T37" fmla="*/ 18 h 33"/>
                <a:gd name="T38" fmla="*/ 13 w 33"/>
                <a:gd name="T39" fmla="*/ 18 h 33"/>
                <a:gd name="T40" fmla="*/ 13 w 33"/>
                <a:gd name="T41" fmla="*/ 26 h 33"/>
                <a:gd name="T42" fmla="*/ 16 w 33"/>
                <a:gd name="T43" fmla="*/ 15 h 33"/>
                <a:gd name="T44" fmla="*/ 21 w 33"/>
                <a:gd name="T45" fmla="*/ 12 h 33"/>
                <a:gd name="T46" fmla="*/ 17 w 33"/>
                <a:gd name="T47" fmla="*/ 9 h 33"/>
                <a:gd name="T48" fmla="*/ 13 w 33"/>
                <a:gd name="T49" fmla="*/ 9 h 33"/>
                <a:gd name="T50" fmla="*/ 13 w 33"/>
                <a:gd name="T51" fmla="*/ 15 h 33"/>
                <a:gd name="T52" fmla="*/ 16 w 33"/>
                <a:gd name="T5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3">
                  <a:moveTo>
                    <a:pt x="0" y="16"/>
                  </a:moveTo>
                  <a:cubicBezTo>
                    <a:pt x="0" y="7"/>
                    <a:pt x="7" y="0"/>
                    <a:pt x="17" y="0"/>
                  </a:cubicBezTo>
                  <a:cubicBezTo>
                    <a:pt x="26" y="0"/>
                    <a:pt x="33" y="7"/>
                    <a:pt x="33" y="16"/>
                  </a:cubicBezTo>
                  <a:cubicBezTo>
                    <a:pt x="33" y="26"/>
                    <a:pt x="26" y="33"/>
                    <a:pt x="17" y="33"/>
                  </a:cubicBezTo>
                  <a:cubicBezTo>
                    <a:pt x="7" y="33"/>
                    <a:pt x="0" y="26"/>
                    <a:pt x="0" y="16"/>
                  </a:cubicBezTo>
                  <a:close/>
                  <a:moveTo>
                    <a:pt x="17" y="30"/>
                  </a:moveTo>
                  <a:cubicBezTo>
                    <a:pt x="24" y="30"/>
                    <a:pt x="30" y="24"/>
                    <a:pt x="30" y="16"/>
                  </a:cubicBezTo>
                  <a:cubicBezTo>
                    <a:pt x="30" y="8"/>
                    <a:pt x="24" y="2"/>
                    <a:pt x="17" y="2"/>
                  </a:cubicBezTo>
                  <a:cubicBezTo>
                    <a:pt x="9" y="2"/>
                    <a:pt x="3" y="8"/>
                    <a:pt x="3" y="16"/>
                  </a:cubicBezTo>
                  <a:cubicBezTo>
                    <a:pt x="3" y="24"/>
                    <a:pt x="9" y="30"/>
                    <a:pt x="17" y="30"/>
                  </a:cubicBezTo>
                  <a:close/>
                  <a:moveTo>
                    <a:pt x="13" y="26"/>
                  </a:moveTo>
                  <a:cubicBezTo>
                    <a:pt x="10" y="26"/>
                    <a:pt x="10" y="26"/>
                    <a:pt x="10" y="26"/>
                  </a:cubicBezTo>
                  <a:cubicBezTo>
                    <a:pt x="10" y="7"/>
                    <a:pt x="10" y="7"/>
                    <a:pt x="10" y="7"/>
                  </a:cubicBezTo>
                  <a:cubicBezTo>
                    <a:pt x="17" y="7"/>
                    <a:pt x="17" y="7"/>
                    <a:pt x="17" y="7"/>
                  </a:cubicBezTo>
                  <a:cubicBezTo>
                    <a:pt x="22" y="7"/>
                    <a:pt x="24" y="8"/>
                    <a:pt x="24" y="12"/>
                  </a:cubicBezTo>
                  <a:cubicBezTo>
                    <a:pt x="24" y="16"/>
                    <a:pt x="22" y="17"/>
                    <a:pt x="19" y="18"/>
                  </a:cubicBezTo>
                  <a:cubicBezTo>
                    <a:pt x="25" y="26"/>
                    <a:pt x="25" y="26"/>
                    <a:pt x="25" y="26"/>
                  </a:cubicBezTo>
                  <a:cubicBezTo>
                    <a:pt x="21" y="26"/>
                    <a:pt x="21" y="26"/>
                    <a:pt x="21" y="26"/>
                  </a:cubicBezTo>
                  <a:cubicBezTo>
                    <a:pt x="16" y="18"/>
                    <a:pt x="16" y="18"/>
                    <a:pt x="16" y="18"/>
                  </a:cubicBezTo>
                  <a:cubicBezTo>
                    <a:pt x="13" y="18"/>
                    <a:pt x="13" y="18"/>
                    <a:pt x="13" y="18"/>
                  </a:cubicBezTo>
                  <a:lnTo>
                    <a:pt x="13" y="26"/>
                  </a:lnTo>
                  <a:close/>
                  <a:moveTo>
                    <a:pt x="16" y="15"/>
                  </a:moveTo>
                  <a:cubicBezTo>
                    <a:pt x="19" y="15"/>
                    <a:pt x="21" y="15"/>
                    <a:pt x="21" y="12"/>
                  </a:cubicBezTo>
                  <a:cubicBezTo>
                    <a:pt x="21" y="10"/>
                    <a:pt x="19" y="9"/>
                    <a:pt x="17" y="9"/>
                  </a:cubicBezTo>
                  <a:cubicBezTo>
                    <a:pt x="13" y="9"/>
                    <a:pt x="13" y="9"/>
                    <a:pt x="13" y="9"/>
                  </a:cubicBezTo>
                  <a:cubicBezTo>
                    <a:pt x="13" y="15"/>
                    <a:pt x="13" y="15"/>
                    <a:pt x="13" y="15"/>
                  </a:cubicBez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30"/>
            <p:cNvSpPr>
              <a:spLocks/>
            </p:cNvSpPr>
            <p:nvPr userDrawn="1"/>
          </p:nvSpPr>
          <p:spPr bwMode="auto">
            <a:xfrm>
              <a:off x="6951663" y="3605213"/>
              <a:ext cx="188912" cy="160338"/>
            </a:xfrm>
            <a:custGeom>
              <a:avLst/>
              <a:gdLst>
                <a:gd name="T0" fmla="*/ 24 w 119"/>
                <a:gd name="T1" fmla="*/ 66 h 101"/>
                <a:gd name="T2" fmla="*/ 52 w 119"/>
                <a:gd name="T3" fmla="*/ 0 h 101"/>
                <a:gd name="T4" fmla="*/ 67 w 119"/>
                <a:gd name="T5" fmla="*/ 0 h 101"/>
                <a:gd name="T6" fmla="*/ 72 w 119"/>
                <a:gd name="T7" fmla="*/ 74 h 101"/>
                <a:gd name="T8" fmla="*/ 73 w 119"/>
                <a:gd name="T9" fmla="*/ 83 h 101"/>
                <a:gd name="T10" fmla="*/ 79 w 119"/>
                <a:gd name="T11" fmla="*/ 66 h 101"/>
                <a:gd name="T12" fmla="*/ 105 w 119"/>
                <a:gd name="T13" fmla="*/ 0 h 101"/>
                <a:gd name="T14" fmla="*/ 119 w 119"/>
                <a:gd name="T15" fmla="*/ 0 h 101"/>
                <a:gd name="T16" fmla="*/ 77 w 119"/>
                <a:gd name="T17" fmla="*/ 101 h 101"/>
                <a:gd name="T18" fmla="*/ 63 w 119"/>
                <a:gd name="T19" fmla="*/ 101 h 101"/>
                <a:gd name="T20" fmla="*/ 57 w 119"/>
                <a:gd name="T21" fmla="*/ 33 h 101"/>
                <a:gd name="T22" fmla="*/ 56 w 119"/>
                <a:gd name="T23" fmla="*/ 17 h 101"/>
                <a:gd name="T24" fmla="*/ 56 w 119"/>
                <a:gd name="T25" fmla="*/ 18 h 101"/>
                <a:gd name="T26" fmla="*/ 50 w 119"/>
                <a:gd name="T27" fmla="*/ 34 h 101"/>
                <a:gd name="T28" fmla="*/ 21 w 119"/>
                <a:gd name="T29" fmla="*/ 101 h 101"/>
                <a:gd name="T30" fmla="*/ 7 w 119"/>
                <a:gd name="T31" fmla="*/ 101 h 101"/>
                <a:gd name="T32" fmla="*/ 0 w 119"/>
                <a:gd name="T33" fmla="*/ 0 h 101"/>
                <a:gd name="T34" fmla="*/ 13 w 119"/>
                <a:gd name="T35" fmla="*/ 0 h 101"/>
                <a:gd name="T36" fmla="*/ 17 w 119"/>
                <a:gd name="T37" fmla="*/ 65 h 101"/>
                <a:gd name="T38" fmla="*/ 18 w 119"/>
                <a:gd name="T39" fmla="*/ 76 h 101"/>
                <a:gd name="T40" fmla="*/ 18 w 119"/>
                <a:gd name="T41" fmla="*/ 83 h 101"/>
                <a:gd name="T42" fmla="*/ 24 w 119"/>
                <a:gd name="T43"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 h="101">
                  <a:moveTo>
                    <a:pt x="24" y="66"/>
                  </a:moveTo>
                  <a:lnTo>
                    <a:pt x="52" y="0"/>
                  </a:lnTo>
                  <a:lnTo>
                    <a:pt x="67" y="0"/>
                  </a:lnTo>
                  <a:lnTo>
                    <a:pt x="72" y="74"/>
                  </a:lnTo>
                  <a:lnTo>
                    <a:pt x="73" y="83"/>
                  </a:lnTo>
                  <a:lnTo>
                    <a:pt x="79" y="66"/>
                  </a:lnTo>
                  <a:lnTo>
                    <a:pt x="105" y="0"/>
                  </a:lnTo>
                  <a:lnTo>
                    <a:pt x="119" y="0"/>
                  </a:lnTo>
                  <a:lnTo>
                    <a:pt x="77" y="101"/>
                  </a:lnTo>
                  <a:lnTo>
                    <a:pt x="63" y="101"/>
                  </a:lnTo>
                  <a:lnTo>
                    <a:pt x="57" y="33"/>
                  </a:lnTo>
                  <a:lnTo>
                    <a:pt x="56" y="17"/>
                  </a:lnTo>
                  <a:lnTo>
                    <a:pt x="56" y="18"/>
                  </a:lnTo>
                  <a:lnTo>
                    <a:pt x="50" y="34"/>
                  </a:lnTo>
                  <a:lnTo>
                    <a:pt x="21" y="101"/>
                  </a:lnTo>
                  <a:lnTo>
                    <a:pt x="7" y="101"/>
                  </a:lnTo>
                  <a:lnTo>
                    <a:pt x="0" y="0"/>
                  </a:lnTo>
                  <a:lnTo>
                    <a:pt x="13" y="0"/>
                  </a:lnTo>
                  <a:lnTo>
                    <a:pt x="17" y="65"/>
                  </a:lnTo>
                  <a:lnTo>
                    <a:pt x="18" y="76"/>
                  </a:lnTo>
                  <a:lnTo>
                    <a:pt x="18" y="83"/>
                  </a:lnTo>
                  <a:lnTo>
                    <a:pt x="24"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31"/>
            <p:cNvSpPr>
              <a:spLocks noEditPoints="1"/>
            </p:cNvSpPr>
            <p:nvPr userDrawn="1"/>
          </p:nvSpPr>
          <p:spPr bwMode="auto">
            <a:xfrm>
              <a:off x="7134225" y="3644900"/>
              <a:ext cx="104775" cy="123825"/>
            </a:xfrm>
            <a:custGeom>
              <a:avLst/>
              <a:gdLst>
                <a:gd name="T0" fmla="*/ 16 w 88"/>
                <a:gd name="T1" fmla="*/ 56 h 103"/>
                <a:gd name="T2" fmla="*/ 16 w 88"/>
                <a:gd name="T3" fmla="*/ 62 h 103"/>
                <a:gd name="T4" fmla="*/ 39 w 88"/>
                <a:gd name="T5" fmla="*/ 88 h 103"/>
                <a:gd name="T6" fmla="*/ 67 w 88"/>
                <a:gd name="T7" fmla="*/ 68 h 103"/>
                <a:gd name="T8" fmla="*/ 83 w 88"/>
                <a:gd name="T9" fmla="*/ 68 h 103"/>
                <a:gd name="T10" fmla="*/ 37 w 88"/>
                <a:gd name="T11" fmla="*/ 103 h 103"/>
                <a:gd name="T12" fmla="*/ 0 w 88"/>
                <a:gd name="T13" fmla="*/ 61 h 103"/>
                <a:gd name="T14" fmla="*/ 50 w 88"/>
                <a:gd name="T15" fmla="*/ 0 h 103"/>
                <a:gd name="T16" fmla="*/ 88 w 88"/>
                <a:gd name="T17" fmla="*/ 40 h 103"/>
                <a:gd name="T18" fmla="*/ 87 w 88"/>
                <a:gd name="T19" fmla="*/ 56 h 103"/>
                <a:gd name="T20" fmla="*/ 16 w 88"/>
                <a:gd name="T21" fmla="*/ 56 h 103"/>
                <a:gd name="T22" fmla="*/ 72 w 88"/>
                <a:gd name="T23" fmla="*/ 44 h 103"/>
                <a:gd name="T24" fmla="*/ 72 w 88"/>
                <a:gd name="T25" fmla="*/ 39 h 103"/>
                <a:gd name="T26" fmla="*/ 50 w 88"/>
                <a:gd name="T27" fmla="*/ 14 h 103"/>
                <a:gd name="T28" fmla="*/ 19 w 88"/>
                <a:gd name="T29" fmla="*/ 44 h 103"/>
                <a:gd name="T30" fmla="*/ 72 w 88"/>
                <a:gd name="T31" fmla="*/ 4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3">
                  <a:moveTo>
                    <a:pt x="16" y="56"/>
                  </a:moveTo>
                  <a:cubicBezTo>
                    <a:pt x="16" y="58"/>
                    <a:pt x="16" y="60"/>
                    <a:pt x="16" y="62"/>
                  </a:cubicBezTo>
                  <a:cubicBezTo>
                    <a:pt x="16" y="78"/>
                    <a:pt x="23" y="88"/>
                    <a:pt x="39" y="88"/>
                  </a:cubicBezTo>
                  <a:cubicBezTo>
                    <a:pt x="53" y="88"/>
                    <a:pt x="61" y="80"/>
                    <a:pt x="67" y="68"/>
                  </a:cubicBezTo>
                  <a:cubicBezTo>
                    <a:pt x="83" y="68"/>
                    <a:pt x="83" y="68"/>
                    <a:pt x="83" y="68"/>
                  </a:cubicBezTo>
                  <a:cubicBezTo>
                    <a:pt x="75" y="90"/>
                    <a:pt x="61" y="103"/>
                    <a:pt x="37" y="103"/>
                  </a:cubicBezTo>
                  <a:cubicBezTo>
                    <a:pt x="14" y="103"/>
                    <a:pt x="0" y="86"/>
                    <a:pt x="0" y="61"/>
                  </a:cubicBezTo>
                  <a:cubicBezTo>
                    <a:pt x="0" y="29"/>
                    <a:pt x="19" y="0"/>
                    <a:pt x="50" y="0"/>
                  </a:cubicBezTo>
                  <a:cubicBezTo>
                    <a:pt x="84" y="0"/>
                    <a:pt x="88" y="28"/>
                    <a:pt x="88" y="40"/>
                  </a:cubicBezTo>
                  <a:cubicBezTo>
                    <a:pt x="88" y="48"/>
                    <a:pt x="87" y="52"/>
                    <a:pt x="87" y="56"/>
                  </a:cubicBezTo>
                  <a:lnTo>
                    <a:pt x="16" y="56"/>
                  </a:lnTo>
                  <a:close/>
                  <a:moveTo>
                    <a:pt x="72" y="44"/>
                  </a:moveTo>
                  <a:cubicBezTo>
                    <a:pt x="72" y="39"/>
                    <a:pt x="72" y="39"/>
                    <a:pt x="72" y="39"/>
                  </a:cubicBezTo>
                  <a:cubicBezTo>
                    <a:pt x="72" y="20"/>
                    <a:pt x="61" y="14"/>
                    <a:pt x="50" y="14"/>
                  </a:cubicBezTo>
                  <a:cubicBezTo>
                    <a:pt x="33" y="14"/>
                    <a:pt x="23" y="28"/>
                    <a:pt x="19" y="44"/>
                  </a:cubicBezTo>
                  <a:lnTo>
                    <a:pt x="7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32"/>
            <p:cNvSpPr>
              <a:spLocks/>
            </p:cNvSpPr>
            <p:nvPr userDrawn="1"/>
          </p:nvSpPr>
          <p:spPr bwMode="auto">
            <a:xfrm>
              <a:off x="7253288" y="3644900"/>
              <a:ext cx="100012" cy="123825"/>
            </a:xfrm>
            <a:custGeom>
              <a:avLst/>
              <a:gdLst>
                <a:gd name="T0" fmla="*/ 68 w 84"/>
                <a:gd name="T1" fmla="*/ 34 h 103"/>
                <a:gd name="T2" fmla="*/ 47 w 84"/>
                <a:gd name="T3" fmla="*/ 13 h 103"/>
                <a:gd name="T4" fmla="*/ 28 w 84"/>
                <a:gd name="T5" fmla="*/ 27 h 103"/>
                <a:gd name="T6" fmla="*/ 42 w 84"/>
                <a:gd name="T7" fmla="*/ 40 h 103"/>
                <a:gd name="T8" fmla="*/ 61 w 84"/>
                <a:gd name="T9" fmla="*/ 48 h 103"/>
                <a:gd name="T10" fmla="*/ 77 w 84"/>
                <a:gd name="T11" fmla="*/ 71 h 103"/>
                <a:gd name="T12" fmla="*/ 39 w 84"/>
                <a:gd name="T13" fmla="*/ 103 h 103"/>
                <a:gd name="T14" fmla="*/ 0 w 84"/>
                <a:gd name="T15" fmla="*/ 66 h 103"/>
                <a:gd name="T16" fmla="*/ 16 w 84"/>
                <a:gd name="T17" fmla="*/ 66 h 103"/>
                <a:gd name="T18" fmla="*/ 41 w 84"/>
                <a:gd name="T19" fmla="*/ 89 h 103"/>
                <a:gd name="T20" fmla="*/ 61 w 84"/>
                <a:gd name="T21" fmla="*/ 75 h 103"/>
                <a:gd name="T22" fmla="*/ 51 w 84"/>
                <a:gd name="T23" fmla="*/ 62 h 103"/>
                <a:gd name="T24" fmla="*/ 34 w 84"/>
                <a:gd name="T25" fmla="*/ 54 h 103"/>
                <a:gd name="T26" fmla="*/ 12 w 84"/>
                <a:gd name="T27" fmla="*/ 28 h 103"/>
                <a:gd name="T28" fmla="*/ 47 w 84"/>
                <a:gd name="T29" fmla="*/ 0 h 103"/>
                <a:gd name="T30" fmla="*/ 84 w 84"/>
                <a:gd name="T31" fmla="*/ 34 h 103"/>
                <a:gd name="T32" fmla="*/ 68 w 84"/>
                <a:gd name="T33" fmla="*/ 3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03">
                  <a:moveTo>
                    <a:pt x="68" y="34"/>
                  </a:moveTo>
                  <a:cubicBezTo>
                    <a:pt x="68" y="20"/>
                    <a:pt x="60" y="13"/>
                    <a:pt x="47" y="13"/>
                  </a:cubicBezTo>
                  <a:cubicBezTo>
                    <a:pt x="39" y="13"/>
                    <a:pt x="28" y="16"/>
                    <a:pt x="28" y="27"/>
                  </a:cubicBezTo>
                  <a:cubicBezTo>
                    <a:pt x="28" y="34"/>
                    <a:pt x="36" y="38"/>
                    <a:pt x="42" y="40"/>
                  </a:cubicBezTo>
                  <a:cubicBezTo>
                    <a:pt x="61" y="48"/>
                    <a:pt x="61" y="48"/>
                    <a:pt x="61" y="48"/>
                  </a:cubicBezTo>
                  <a:cubicBezTo>
                    <a:pt x="69" y="52"/>
                    <a:pt x="77" y="60"/>
                    <a:pt x="77" y="71"/>
                  </a:cubicBezTo>
                  <a:cubicBezTo>
                    <a:pt x="77" y="94"/>
                    <a:pt x="58" y="103"/>
                    <a:pt x="39" y="103"/>
                  </a:cubicBezTo>
                  <a:cubicBezTo>
                    <a:pt x="14" y="103"/>
                    <a:pt x="0" y="92"/>
                    <a:pt x="0" y="66"/>
                  </a:cubicBezTo>
                  <a:cubicBezTo>
                    <a:pt x="16" y="66"/>
                    <a:pt x="16" y="66"/>
                    <a:pt x="16" y="66"/>
                  </a:cubicBezTo>
                  <a:cubicBezTo>
                    <a:pt x="16" y="82"/>
                    <a:pt x="21" y="89"/>
                    <a:pt x="41" y="89"/>
                  </a:cubicBezTo>
                  <a:cubicBezTo>
                    <a:pt x="51" y="89"/>
                    <a:pt x="61" y="84"/>
                    <a:pt x="61" y="75"/>
                  </a:cubicBezTo>
                  <a:cubicBezTo>
                    <a:pt x="61" y="67"/>
                    <a:pt x="57" y="64"/>
                    <a:pt x="51" y="62"/>
                  </a:cubicBezTo>
                  <a:cubicBezTo>
                    <a:pt x="34" y="54"/>
                    <a:pt x="34" y="54"/>
                    <a:pt x="34" y="54"/>
                  </a:cubicBezTo>
                  <a:cubicBezTo>
                    <a:pt x="22" y="49"/>
                    <a:pt x="12" y="43"/>
                    <a:pt x="12" y="28"/>
                  </a:cubicBezTo>
                  <a:cubicBezTo>
                    <a:pt x="12" y="18"/>
                    <a:pt x="22" y="0"/>
                    <a:pt x="47" y="0"/>
                  </a:cubicBezTo>
                  <a:cubicBezTo>
                    <a:pt x="70" y="0"/>
                    <a:pt x="84" y="10"/>
                    <a:pt x="84" y="34"/>
                  </a:cubicBezTo>
                  <a:lnTo>
                    <a:pt x="6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33"/>
            <p:cNvSpPr>
              <a:spLocks/>
            </p:cNvSpPr>
            <p:nvPr userDrawn="1"/>
          </p:nvSpPr>
          <p:spPr bwMode="auto">
            <a:xfrm>
              <a:off x="7369175" y="3617913"/>
              <a:ext cx="60325" cy="147638"/>
            </a:xfrm>
            <a:custGeom>
              <a:avLst/>
              <a:gdLst>
                <a:gd name="T0" fmla="*/ 14 w 50"/>
                <a:gd name="T1" fmla="*/ 39 h 124"/>
                <a:gd name="T2" fmla="*/ 0 w 50"/>
                <a:gd name="T3" fmla="*/ 39 h 124"/>
                <a:gd name="T4" fmla="*/ 3 w 50"/>
                <a:gd name="T5" fmla="*/ 26 h 124"/>
                <a:gd name="T6" fmla="*/ 16 w 50"/>
                <a:gd name="T7" fmla="*/ 26 h 124"/>
                <a:gd name="T8" fmla="*/ 23 w 50"/>
                <a:gd name="T9" fmla="*/ 0 h 124"/>
                <a:gd name="T10" fmla="*/ 38 w 50"/>
                <a:gd name="T11" fmla="*/ 0 h 124"/>
                <a:gd name="T12" fmla="*/ 33 w 50"/>
                <a:gd name="T13" fmla="*/ 26 h 124"/>
                <a:gd name="T14" fmla="*/ 50 w 50"/>
                <a:gd name="T15" fmla="*/ 26 h 124"/>
                <a:gd name="T16" fmla="*/ 48 w 50"/>
                <a:gd name="T17" fmla="*/ 39 h 124"/>
                <a:gd name="T18" fmla="*/ 30 w 50"/>
                <a:gd name="T19" fmla="*/ 39 h 124"/>
                <a:gd name="T20" fmla="*/ 18 w 50"/>
                <a:gd name="T21" fmla="*/ 95 h 124"/>
                <a:gd name="T22" fmla="*/ 16 w 50"/>
                <a:gd name="T23" fmla="*/ 105 h 124"/>
                <a:gd name="T24" fmla="*/ 24 w 50"/>
                <a:gd name="T25" fmla="*/ 110 h 124"/>
                <a:gd name="T26" fmla="*/ 34 w 50"/>
                <a:gd name="T27" fmla="*/ 109 h 124"/>
                <a:gd name="T28" fmla="*/ 31 w 50"/>
                <a:gd name="T29" fmla="*/ 123 h 124"/>
                <a:gd name="T30" fmla="*/ 20 w 50"/>
                <a:gd name="T31" fmla="*/ 124 h 124"/>
                <a:gd name="T32" fmla="*/ 0 w 50"/>
                <a:gd name="T33" fmla="*/ 108 h 124"/>
                <a:gd name="T34" fmla="*/ 0 w 50"/>
                <a:gd name="T35" fmla="*/ 102 h 124"/>
                <a:gd name="T36" fmla="*/ 14 w 50"/>
                <a:gd name="T37" fmla="*/ 3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124">
                  <a:moveTo>
                    <a:pt x="14" y="39"/>
                  </a:moveTo>
                  <a:cubicBezTo>
                    <a:pt x="0" y="39"/>
                    <a:pt x="0" y="39"/>
                    <a:pt x="0" y="39"/>
                  </a:cubicBezTo>
                  <a:cubicBezTo>
                    <a:pt x="3" y="26"/>
                    <a:pt x="3" y="26"/>
                    <a:pt x="3" y="26"/>
                  </a:cubicBezTo>
                  <a:cubicBezTo>
                    <a:pt x="16" y="26"/>
                    <a:pt x="16" y="26"/>
                    <a:pt x="16" y="26"/>
                  </a:cubicBezTo>
                  <a:cubicBezTo>
                    <a:pt x="23" y="0"/>
                    <a:pt x="23" y="0"/>
                    <a:pt x="23" y="0"/>
                  </a:cubicBezTo>
                  <a:cubicBezTo>
                    <a:pt x="38" y="0"/>
                    <a:pt x="38" y="0"/>
                    <a:pt x="38" y="0"/>
                  </a:cubicBezTo>
                  <a:cubicBezTo>
                    <a:pt x="33" y="26"/>
                    <a:pt x="33" y="26"/>
                    <a:pt x="33" y="26"/>
                  </a:cubicBezTo>
                  <a:cubicBezTo>
                    <a:pt x="50" y="26"/>
                    <a:pt x="50" y="26"/>
                    <a:pt x="50" y="26"/>
                  </a:cubicBezTo>
                  <a:cubicBezTo>
                    <a:pt x="48" y="39"/>
                    <a:pt x="48" y="39"/>
                    <a:pt x="48" y="39"/>
                  </a:cubicBezTo>
                  <a:cubicBezTo>
                    <a:pt x="30" y="39"/>
                    <a:pt x="30" y="39"/>
                    <a:pt x="30" y="39"/>
                  </a:cubicBezTo>
                  <a:cubicBezTo>
                    <a:pt x="18" y="95"/>
                    <a:pt x="18" y="95"/>
                    <a:pt x="18" y="95"/>
                  </a:cubicBezTo>
                  <a:cubicBezTo>
                    <a:pt x="17" y="100"/>
                    <a:pt x="16" y="103"/>
                    <a:pt x="16" y="105"/>
                  </a:cubicBezTo>
                  <a:cubicBezTo>
                    <a:pt x="16" y="109"/>
                    <a:pt x="19" y="110"/>
                    <a:pt x="24" y="110"/>
                  </a:cubicBezTo>
                  <a:cubicBezTo>
                    <a:pt x="27" y="110"/>
                    <a:pt x="31" y="110"/>
                    <a:pt x="34" y="109"/>
                  </a:cubicBezTo>
                  <a:cubicBezTo>
                    <a:pt x="31" y="123"/>
                    <a:pt x="31" y="123"/>
                    <a:pt x="31" y="123"/>
                  </a:cubicBezTo>
                  <a:cubicBezTo>
                    <a:pt x="28" y="123"/>
                    <a:pt x="25" y="124"/>
                    <a:pt x="20" y="124"/>
                  </a:cubicBezTo>
                  <a:cubicBezTo>
                    <a:pt x="8" y="124"/>
                    <a:pt x="0" y="119"/>
                    <a:pt x="0" y="108"/>
                  </a:cubicBezTo>
                  <a:cubicBezTo>
                    <a:pt x="0" y="107"/>
                    <a:pt x="0" y="104"/>
                    <a:pt x="0" y="102"/>
                  </a:cubicBezTo>
                  <a:lnTo>
                    <a:pt x="14"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34"/>
            <p:cNvSpPr>
              <a:spLocks noEditPoints="1"/>
            </p:cNvSpPr>
            <p:nvPr userDrawn="1"/>
          </p:nvSpPr>
          <p:spPr bwMode="auto">
            <a:xfrm>
              <a:off x="7496175" y="3605213"/>
              <a:ext cx="134937" cy="160338"/>
            </a:xfrm>
            <a:custGeom>
              <a:avLst/>
              <a:gdLst>
                <a:gd name="T0" fmla="*/ 18 w 114"/>
                <a:gd name="T1" fmla="*/ 134 h 134"/>
                <a:gd name="T2" fmla="*/ 0 w 114"/>
                <a:gd name="T3" fmla="*/ 134 h 134"/>
                <a:gd name="T4" fmla="*/ 28 w 114"/>
                <a:gd name="T5" fmla="*/ 0 h 134"/>
                <a:gd name="T6" fmla="*/ 74 w 114"/>
                <a:gd name="T7" fmla="*/ 0 h 134"/>
                <a:gd name="T8" fmla="*/ 114 w 114"/>
                <a:gd name="T9" fmla="*/ 34 h 134"/>
                <a:gd name="T10" fmla="*/ 72 w 114"/>
                <a:gd name="T11" fmla="*/ 78 h 134"/>
                <a:gd name="T12" fmla="*/ 29 w 114"/>
                <a:gd name="T13" fmla="*/ 78 h 134"/>
                <a:gd name="T14" fmla="*/ 18 w 114"/>
                <a:gd name="T15" fmla="*/ 134 h 134"/>
                <a:gd name="T16" fmla="*/ 33 w 114"/>
                <a:gd name="T17" fmla="*/ 63 h 134"/>
                <a:gd name="T18" fmla="*/ 69 w 114"/>
                <a:gd name="T19" fmla="*/ 63 h 134"/>
                <a:gd name="T20" fmla="*/ 96 w 114"/>
                <a:gd name="T21" fmla="*/ 37 h 134"/>
                <a:gd name="T22" fmla="*/ 72 w 114"/>
                <a:gd name="T23" fmla="*/ 16 h 134"/>
                <a:gd name="T24" fmla="*/ 42 w 114"/>
                <a:gd name="T25" fmla="*/ 16 h 134"/>
                <a:gd name="T26" fmla="*/ 33 w 114"/>
                <a:gd name="T27" fmla="*/ 6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34">
                  <a:moveTo>
                    <a:pt x="18" y="134"/>
                  </a:moveTo>
                  <a:cubicBezTo>
                    <a:pt x="0" y="134"/>
                    <a:pt x="0" y="134"/>
                    <a:pt x="0" y="134"/>
                  </a:cubicBezTo>
                  <a:cubicBezTo>
                    <a:pt x="28" y="0"/>
                    <a:pt x="28" y="0"/>
                    <a:pt x="28" y="0"/>
                  </a:cubicBezTo>
                  <a:cubicBezTo>
                    <a:pt x="74" y="0"/>
                    <a:pt x="74" y="0"/>
                    <a:pt x="74" y="0"/>
                  </a:cubicBezTo>
                  <a:cubicBezTo>
                    <a:pt x="100" y="0"/>
                    <a:pt x="114" y="13"/>
                    <a:pt x="114" y="34"/>
                  </a:cubicBezTo>
                  <a:cubicBezTo>
                    <a:pt x="114" y="56"/>
                    <a:pt x="101" y="78"/>
                    <a:pt x="72" y="78"/>
                  </a:cubicBezTo>
                  <a:cubicBezTo>
                    <a:pt x="29" y="78"/>
                    <a:pt x="29" y="78"/>
                    <a:pt x="29" y="78"/>
                  </a:cubicBezTo>
                  <a:lnTo>
                    <a:pt x="18" y="134"/>
                  </a:lnTo>
                  <a:close/>
                  <a:moveTo>
                    <a:pt x="33" y="63"/>
                  </a:moveTo>
                  <a:cubicBezTo>
                    <a:pt x="69" y="63"/>
                    <a:pt x="69" y="63"/>
                    <a:pt x="69" y="63"/>
                  </a:cubicBezTo>
                  <a:cubicBezTo>
                    <a:pt x="91" y="63"/>
                    <a:pt x="96" y="45"/>
                    <a:pt x="96" y="37"/>
                  </a:cubicBezTo>
                  <a:cubicBezTo>
                    <a:pt x="96" y="23"/>
                    <a:pt x="90" y="16"/>
                    <a:pt x="72" y="16"/>
                  </a:cubicBezTo>
                  <a:cubicBezTo>
                    <a:pt x="42" y="16"/>
                    <a:pt x="42" y="16"/>
                    <a:pt x="42" y="16"/>
                  </a:cubicBezTo>
                  <a:lnTo>
                    <a:pt x="33"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35"/>
            <p:cNvSpPr>
              <a:spLocks noEditPoints="1"/>
            </p:cNvSpPr>
            <p:nvPr userDrawn="1"/>
          </p:nvSpPr>
          <p:spPr bwMode="auto">
            <a:xfrm>
              <a:off x="7640638" y="3644900"/>
              <a:ext cx="104775" cy="123825"/>
            </a:xfrm>
            <a:custGeom>
              <a:avLst/>
              <a:gdLst>
                <a:gd name="T0" fmla="*/ 17 w 88"/>
                <a:gd name="T1" fmla="*/ 56 h 103"/>
                <a:gd name="T2" fmla="*/ 16 w 88"/>
                <a:gd name="T3" fmla="*/ 62 h 103"/>
                <a:gd name="T4" fmla="*/ 39 w 88"/>
                <a:gd name="T5" fmla="*/ 88 h 103"/>
                <a:gd name="T6" fmla="*/ 67 w 88"/>
                <a:gd name="T7" fmla="*/ 68 h 103"/>
                <a:gd name="T8" fmla="*/ 83 w 88"/>
                <a:gd name="T9" fmla="*/ 68 h 103"/>
                <a:gd name="T10" fmla="*/ 38 w 88"/>
                <a:gd name="T11" fmla="*/ 103 h 103"/>
                <a:gd name="T12" fmla="*/ 0 w 88"/>
                <a:gd name="T13" fmla="*/ 61 h 103"/>
                <a:gd name="T14" fmla="*/ 51 w 88"/>
                <a:gd name="T15" fmla="*/ 0 h 103"/>
                <a:gd name="T16" fmla="*/ 88 w 88"/>
                <a:gd name="T17" fmla="*/ 40 h 103"/>
                <a:gd name="T18" fmla="*/ 88 w 88"/>
                <a:gd name="T19" fmla="*/ 56 h 103"/>
                <a:gd name="T20" fmla="*/ 17 w 88"/>
                <a:gd name="T21" fmla="*/ 56 h 103"/>
                <a:gd name="T22" fmla="*/ 73 w 88"/>
                <a:gd name="T23" fmla="*/ 44 h 103"/>
                <a:gd name="T24" fmla="*/ 73 w 88"/>
                <a:gd name="T25" fmla="*/ 39 h 103"/>
                <a:gd name="T26" fmla="*/ 50 w 88"/>
                <a:gd name="T27" fmla="*/ 14 h 103"/>
                <a:gd name="T28" fmla="*/ 19 w 88"/>
                <a:gd name="T29" fmla="*/ 44 h 103"/>
                <a:gd name="T30" fmla="*/ 73 w 88"/>
                <a:gd name="T31" fmla="*/ 4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3">
                  <a:moveTo>
                    <a:pt x="17" y="56"/>
                  </a:moveTo>
                  <a:cubicBezTo>
                    <a:pt x="16" y="58"/>
                    <a:pt x="16" y="60"/>
                    <a:pt x="16" y="62"/>
                  </a:cubicBezTo>
                  <a:cubicBezTo>
                    <a:pt x="16" y="78"/>
                    <a:pt x="23" y="88"/>
                    <a:pt x="39" y="88"/>
                  </a:cubicBezTo>
                  <a:cubicBezTo>
                    <a:pt x="53" y="88"/>
                    <a:pt x="62" y="80"/>
                    <a:pt x="67" y="68"/>
                  </a:cubicBezTo>
                  <a:cubicBezTo>
                    <a:pt x="83" y="68"/>
                    <a:pt x="83" y="68"/>
                    <a:pt x="83" y="68"/>
                  </a:cubicBezTo>
                  <a:cubicBezTo>
                    <a:pt x="76" y="90"/>
                    <a:pt x="61" y="103"/>
                    <a:pt x="38" y="103"/>
                  </a:cubicBezTo>
                  <a:cubicBezTo>
                    <a:pt x="14" y="103"/>
                    <a:pt x="0" y="86"/>
                    <a:pt x="0" y="61"/>
                  </a:cubicBezTo>
                  <a:cubicBezTo>
                    <a:pt x="0" y="29"/>
                    <a:pt x="19" y="0"/>
                    <a:pt x="51" y="0"/>
                  </a:cubicBezTo>
                  <a:cubicBezTo>
                    <a:pt x="84" y="0"/>
                    <a:pt x="88" y="28"/>
                    <a:pt x="88" y="40"/>
                  </a:cubicBezTo>
                  <a:cubicBezTo>
                    <a:pt x="88" y="48"/>
                    <a:pt x="88" y="52"/>
                    <a:pt x="88" y="56"/>
                  </a:cubicBezTo>
                  <a:lnTo>
                    <a:pt x="17" y="56"/>
                  </a:lnTo>
                  <a:close/>
                  <a:moveTo>
                    <a:pt x="73" y="44"/>
                  </a:moveTo>
                  <a:cubicBezTo>
                    <a:pt x="73" y="39"/>
                    <a:pt x="73" y="39"/>
                    <a:pt x="73" y="39"/>
                  </a:cubicBezTo>
                  <a:cubicBezTo>
                    <a:pt x="73" y="20"/>
                    <a:pt x="62" y="14"/>
                    <a:pt x="50" y="14"/>
                  </a:cubicBezTo>
                  <a:cubicBezTo>
                    <a:pt x="33" y="14"/>
                    <a:pt x="23" y="28"/>
                    <a:pt x="19" y="44"/>
                  </a:cubicBezTo>
                  <a:lnTo>
                    <a:pt x="7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36"/>
            <p:cNvSpPr>
              <a:spLocks/>
            </p:cNvSpPr>
            <p:nvPr userDrawn="1"/>
          </p:nvSpPr>
          <p:spPr bwMode="auto">
            <a:xfrm>
              <a:off x="7758113" y="3644900"/>
              <a:ext cx="111125" cy="120650"/>
            </a:xfrm>
            <a:custGeom>
              <a:avLst/>
              <a:gdLst>
                <a:gd name="T0" fmla="*/ 21 w 93"/>
                <a:gd name="T1" fmla="*/ 2 h 100"/>
                <a:gd name="T2" fmla="*/ 37 w 93"/>
                <a:gd name="T3" fmla="*/ 2 h 100"/>
                <a:gd name="T4" fmla="*/ 33 w 93"/>
                <a:gd name="T5" fmla="*/ 18 h 100"/>
                <a:gd name="T6" fmla="*/ 68 w 93"/>
                <a:gd name="T7" fmla="*/ 0 h 100"/>
                <a:gd name="T8" fmla="*/ 93 w 93"/>
                <a:gd name="T9" fmla="*/ 22 h 100"/>
                <a:gd name="T10" fmla="*/ 91 w 93"/>
                <a:gd name="T11" fmla="*/ 40 h 100"/>
                <a:gd name="T12" fmla="*/ 78 w 93"/>
                <a:gd name="T13" fmla="*/ 100 h 100"/>
                <a:gd name="T14" fmla="*/ 61 w 93"/>
                <a:gd name="T15" fmla="*/ 100 h 100"/>
                <a:gd name="T16" fmla="*/ 74 w 93"/>
                <a:gd name="T17" fmla="*/ 40 h 100"/>
                <a:gd name="T18" fmla="*/ 76 w 93"/>
                <a:gd name="T19" fmla="*/ 28 h 100"/>
                <a:gd name="T20" fmla="*/ 61 w 93"/>
                <a:gd name="T21" fmla="*/ 15 h 100"/>
                <a:gd name="T22" fmla="*/ 28 w 93"/>
                <a:gd name="T23" fmla="*/ 47 h 100"/>
                <a:gd name="T24" fmla="*/ 16 w 93"/>
                <a:gd name="T25" fmla="*/ 100 h 100"/>
                <a:gd name="T26" fmla="*/ 0 w 93"/>
                <a:gd name="T27" fmla="*/ 100 h 100"/>
                <a:gd name="T28" fmla="*/ 21 w 93"/>
                <a:gd name="T29"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0">
                  <a:moveTo>
                    <a:pt x="21" y="2"/>
                  </a:moveTo>
                  <a:cubicBezTo>
                    <a:pt x="37" y="2"/>
                    <a:pt x="37" y="2"/>
                    <a:pt x="37" y="2"/>
                  </a:cubicBezTo>
                  <a:cubicBezTo>
                    <a:pt x="33" y="18"/>
                    <a:pt x="33" y="18"/>
                    <a:pt x="33" y="18"/>
                  </a:cubicBezTo>
                  <a:cubicBezTo>
                    <a:pt x="43" y="7"/>
                    <a:pt x="54" y="0"/>
                    <a:pt x="68" y="0"/>
                  </a:cubicBezTo>
                  <a:cubicBezTo>
                    <a:pt x="79" y="0"/>
                    <a:pt x="93" y="6"/>
                    <a:pt x="93" y="22"/>
                  </a:cubicBezTo>
                  <a:cubicBezTo>
                    <a:pt x="93" y="26"/>
                    <a:pt x="92" y="33"/>
                    <a:pt x="91" y="40"/>
                  </a:cubicBezTo>
                  <a:cubicBezTo>
                    <a:pt x="78" y="100"/>
                    <a:pt x="78" y="100"/>
                    <a:pt x="78" y="100"/>
                  </a:cubicBezTo>
                  <a:cubicBezTo>
                    <a:pt x="61" y="100"/>
                    <a:pt x="61" y="100"/>
                    <a:pt x="61" y="100"/>
                  </a:cubicBezTo>
                  <a:cubicBezTo>
                    <a:pt x="74" y="40"/>
                    <a:pt x="74" y="40"/>
                    <a:pt x="74" y="40"/>
                  </a:cubicBezTo>
                  <a:cubicBezTo>
                    <a:pt x="75" y="34"/>
                    <a:pt x="76" y="31"/>
                    <a:pt x="76" y="28"/>
                  </a:cubicBezTo>
                  <a:cubicBezTo>
                    <a:pt x="76" y="20"/>
                    <a:pt x="72" y="15"/>
                    <a:pt x="61" y="15"/>
                  </a:cubicBezTo>
                  <a:cubicBezTo>
                    <a:pt x="46" y="15"/>
                    <a:pt x="31" y="31"/>
                    <a:pt x="28" y="47"/>
                  </a:cubicBezTo>
                  <a:cubicBezTo>
                    <a:pt x="16" y="100"/>
                    <a:pt x="16" y="100"/>
                    <a:pt x="16" y="100"/>
                  </a:cubicBezTo>
                  <a:cubicBezTo>
                    <a:pt x="0" y="100"/>
                    <a:pt x="0" y="100"/>
                    <a:pt x="0" y="100"/>
                  </a:cubicBez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37"/>
            <p:cNvSpPr>
              <a:spLocks/>
            </p:cNvSpPr>
            <p:nvPr userDrawn="1"/>
          </p:nvSpPr>
          <p:spPr bwMode="auto">
            <a:xfrm>
              <a:off x="7881938" y="3644900"/>
              <a:ext cx="111125" cy="120650"/>
            </a:xfrm>
            <a:custGeom>
              <a:avLst/>
              <a:gdLst>
                <a:gd name="T0" fmla="*/ 21 w 93"/>
                <a:gd name="T1" fmla="*/ 2 h 100"/>
                <a:gd name="T2" fmla="*/ 37 w 93"/>
                <a:gd name="T3" fmla="*/ 2 h 100"/>
                <a:gd name="T4" fmla="*/ 34 w 93"/>
                <a:gd name="T5" fmla="*/ 18 h 100"/>
                <a:gd name="T6" fmla="*/ 69 w 93"/>
                <a:gd name="T7" fmla="*/ 0 h 100"/>
                <a:gd name="T8" fmla="*/ 93 w 93"/>
                <a:gd name="T9" fmla="*/ 22 h 100"/>
                <a:gd name="T10" fmla="*/ 91 w 93"/>
                <a:gd name="T11" fmla="*/ 40 h 100"/>
                <a:gd name="T12" fmla="*/ 78 w 93"/>
                <a:gd name="T13" fmla="*/ 100 h 100"/>
                <a:gd name="T14" fmla="*/ 62 w 93"/>
                <a:gd name="T15" fmla="*/ 100 h 100"/>
                <a:gd name="T16" fmla="*/ 74 w 93"/>
                <a:gd name="T17" fmla="*/ 40 h 100"/>
                <a:gd name="T18" fmla="*/ 77 w 93"/>
                <a:gd name="T19" fmla="*/ 28 h 100"/>
                <a:gd name="T20" fmla="*/ 62 w 93"/>
                <a:gd name="T21" fmla="*/ 15 h 100"/>
                <a:gd name="T22" fmla="*/ 28 w 93"/>
                <a:gd name="T23" fmla="*/ 47 h 100"/>
                <a:gd name="T24" fmla="*/ 17 w 93"/>
                <a:gd name="T25" fmla="*/ 100 h 100"/>
                <a:gd name="T26" fmla="*/ 0 w 93"/>
                <a:gd name="T27" fmla="*/ 100 h 100"/>
                <a:gd name="T28" fmla="*/ 21 w 93"/>
                <a:gd name="T29"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0">
                  <a:moveTo>
                    <a:pt x="21" y="2"/>
                  </a:moveTo>
                  <a:cubicBezTo>
                    <a:pt x="37" y="2"/>
                    <a:pt x="37" y="2"/>
                    <a:pt x="37" y="2"/>
                  </a:cubicBezTo>
                  <a:cubicBezTo>
                    <a:pt x="34" y="18"/>
                    <a:pt x="34" y="18"/>
                    <a:pt x="34" y="18"/>
                  </a:cubicBezTo>
                  <a:cubicBezTo>
                    <a:pt x="44" y="7"/>
                    <a:pt x="54" y="0"/>
                    <a:pt x="69" y="0"/>
                  </a:cubicBezTo>
                  <a:cubicBezTo>
                    <a:pt x="79" y="0"/>
                    <a:pt x="93" y="6"/>
                    <a:pt x="93" y="22"/>
                  </a:cubicBezTo>
                  <a:cubicBezTo>
                    <a:pt x="93" y="26"/>
                    <a:pt x="92" y="33"/>
                    <a:pt x="91" y="40"/>
                  </a:cubicBezTo>
                  <a:cubicBezTo>
                    <a:pt x="78" y="100"/>
                    <a:pt x="78" y="100"/>
                    <a:pt x="78" y="100"/>
                  </a:cubicBezTo>
                  <a:cubicBezTo>
                    <a:pt x="62" y="100"/>
                    <a:pt x="62" y="100"/>
                    <a:pt x="62" y="100"/>
                  </a:cubicBezTo>
                  <a:cubicBezTo>
                    <a:pt x="74" y="40"/>
                    <a:pt x="74" y="40"/>
                    <a:pt x="74" y="40"/>
                  </a:cubicBezTo>
                  <a:cubicBezTo>
                    <a:pt x="76" y="34"/>
                    <a:pt x="77" y="31"/>
                    <a:pt x="77" y="28"/>
                  </a:cubicBezTo>
                  <a:cubicBezTo>
                    <a:pt x="77" y="20"/>
                    <a:pt x="72" y="15"/>
                    <a:pt x="62" y="15"/>
                  </a:cubicBezTo>
                  <a:cubicBezTo>
                    <a:pt x="46" y="15"/>
                    <a:pt x="32" y="31"/>
                    <a:pt x="28" y="47"/>
                  </a:cubicBezTo>
                  <a:cubicBezTo>
                    <a:pt x="17" y="100"/>
                    <a:pt x="17" y="100"/>
                    <a:pt x="17" y="100"/>
                  </a:cubicBezTo>
                  <a:cubicBezTo>
                    <a:pt x="0" y="100"/>
                    <a:pt x="0" y="100"/>
                    <a:pt x="0" y="100"/>
                  </a:cubicBez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38"/>
            <p:cNvSpPr>
              <a:spLocks noEditPoints="1"/>
            </p:cNvSpPr>
            <p:nvPr userDrawn="1"/>
          </p:nvSpPr>
          <p:spPr bwMode="auto">
            <a:xfrm>
              <a:off x="8075613" y="3605213"/>
              <a:ext cx="136525" cy="160338"/>
            </a:xfrm>
            <a:custGeom>
              <a:avLst/>
              <a:gdLst>
                <a:gd name="T0" fmla="*/ 18 w 114"/>
                <a:gd name="T1" fmla="*/ 134 h 134"/>
                <a:gd name="T2" fmla="*/ 0 w 114"/>
                <a:gd name="T3" fmla="*/ 134 h 134"/>
                <a:gd name="T4" fmla="*/ 29 w 114"/>
                <a:gd name="T5" fmla="*/ 0 h 134"/>
                <a:gd name="T6" fmla="*/ 75 w 114"/>
                <a:gd name="T7" fmla="*/ 0 h 134"/>
                <a:gd name="T8" fmla="*/ 114 w 114"/>
                <a:gd name="T9" fmla="*/ 34 h 134"/>
                <a:gd name="T10" fmla="*/ 72 w 114"/>
                <a:gd name="T11" fmla="*/ 78 h 134"/>
                <a:gd name="T12" fmla="*/ 30 w 114"/>
                <a:gd name="T13" fmla="*/ 78 h 134"/>
                <a:gd name="T14" fmla="*/ 18 w 114"/>
                <a:gd name="T15" fmla="*/ 134 h 134"/>
                <a:gd name="T16" fmla="*/ 33 w 114"/>
                <a:gd name="T17" fmla="*/ 63 h 134"/>
                <a:gd name="T18" fmla="*/ 70 w 114"/>
                <a:gd name="T19" fmla="*/ 63 h 134"/>
                <a:gd name="T20" fmla="*/ 97 w 114"/>
                <a:gd name="T21" fmla="*/ 37 h 134"/>
                <a:gd name="T22" fmla="*/ 73 w 114"/>
                <a:gd name="T23" fmla="*/ 16 h 134"/>
                <a:gd name="T24" fmla="*/ 43 w 114"/>
                <a:gd name="T25" fmla="*/ 16 h 134"/>
                <a:gd name="T26" fmla="*/ 33 w 114"/>
                <a:gd name="T27" fmla="*/ 6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34">
                  <a:moveTo>
                    <a:pt x="18" y="134"/>
                  </a:moveTo>
                  <a:cubicBezTo>
                    <a:pt x="0" y="134"/>
                    <a:pt x="0" y="134"/>
                    <a:pt x="0" y="134"/>
                  </a:cubicBezTo>
                  <a:cubicBezTo>
                    <a:pt x="29" y="0"/>
                    <a:pt x="29" y="0"/>
                    <a:pt x="29" y="0"/>
                  </a:cubicBezTo>
                  <a:cubicBezTo>
                    <a:pt x="75" y="0"/>
                    <a:pt x="75" y="0"/>
                    <a:pt x="75" y="0"/>
                  </a:cubicBezTo>
                  <a:cubicBezTo>
                    <a:pt x="101" y="0"/>
                    <a:pt x="114" y="13"/>
                    <a:pt x="114" y="34"/>
                  </a:cubicBezTo>
                  <a:cubicBezTo>
                    <a:pt x="114" y="56"/>
                    <a:pt x="102" y="78"/>
                    <a:pt x="72" y="78"/>
                  </a:cubicBezTo>
                  <a:cubicBezTo>
                    <a:pt x="30" y="78"/>
                    <a:pt x="30" y="78"/>
                    <a:pt x="30" y="78"/>
                  </a:cubicBezTo>
                  <a:lnTo>
                    <a:pt x="18" y="134"/>
                  </a:lnTo>
                  <a:close/>
                  <a:moveTo>
                    <a:pt x="33" y="63"/>
                  </a:moveTo>
                  <a:cubicBezTo>
                    <a:pt x="70" y="63"/>
                    <a:pt x="70" y="63"/>
                    <a:pt x="70" y="63"/>
                  </a:cubicBezTo>
                  <a:cubicBezTo>
                    <a:pt x="92" y="63"/>
                    <a:pt x="97" y="45"/>
                    <a:pt x="97" y="37"/>
                  </a:cubicBezTo>
                  <a:cubicBezTo>
                    <a:pt x="97" y="23"/>
                    <a:pt x="90" y="16"/>
                    <a:pt x="73" y="16"/>
                  </a:cubicBezTo>
                  <a:cubicBezTo>
                    <a:pt x="43" y="16"/>
                    <a:pt x="43" y="16"/>
                    <a:pt x="43" y="16"/>
                  </a:cubicBezTo>
                  <a:lnTo>
                    <a:pt x="33"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39"/>
            <p:cNvSpPr>
              <a:spLocks noEditPoints="1"/>
            </p:cNvSpPr>
            <p:nvPr userDrawn="1"/>
          </p:nvSpPr>
          <p:spPr bwMode="auto">
            <a:xfrm>
              <a:off x="8220075" y="3644900"/>
              <a:ext cx="109537" cy="123825"/>
            </a:xfrm>
            <a:custGeom>
              <a:avLst/>
              <a:gdLst>
                <a:gd name="T0" fmla="*/ 54 w 91"/>
                <a:gd name="T1" fmla="*/ 0 h 103"/>
                <a:gd name="T2" fmla="*/ 91 w 91"/>
                <a:gd name="T3" fmla="*/ 40 h 103"/>
                <a:gd name="T4" fmla="*/ 38 w 91"/>
                <a:gd name="T5" fmla="*/ 103 h 103"/>
                <a:gd name="T6" fmla="*/ 0 w 91"/>
                <a:gd name="T7" fmla="*/ 62 h 103"/>
                <a:gd name="T8" fmla="*/ 54 w 91"/>
                <a:gd name="T9" fmla="*/ 0 h 103"/>
                <a:gd name="T10" fmla="*/ 39 w 91"/>
                <a:gd name="T11" fmla="*/ 89 h 103"/>
                <a:gd name="T12" fmla="*/ 74 w 91"/>
                <a:gd name="T13" fmla="*/ 40 h 103"/>
                <a:gd name="T14" fmla="*/ 52 w 91"/>
                <a:gd name="T15" fmla="*/ 13 h 103"/>
                <a:gd name="T16" fmla="*/ 17 w 91"/>
                <a:gd name="T17" fmla="*/ 63 h 103"/>
                <a:gd name="T18" fmla="*/ 39 w 91"/>
                <a:gd name="T19" fmla="*/ 8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03">
                  <a:moveTo>
                    <a:pt x="54" y="0"/>
                  </a:moveTo>
                  <a:cubicBezTo>
                    <a:pt x="78" y="0"/>
                    <a:pt x="91" y="17"/>
                    <a:pt x="91" y="40"/>
                  </a:cubicBezTo>
                  <a:cubicBezTo>
                    <a:pt x="91" y="58"/>
                    <a:pt x="80" y="103"/>
                    <a:pt x="38" y="103"/>
                  </a:cubicBezTo>
                  <a:cubicBezTo>
                    <a:pt x="19" y="103"/>
                    <a:pt x="0" y="92"/>
                    <a:pt x="0" y="62"/>
                  </a:cubicBezTo>
                  <a:cubicBezTo>
                    <a:pt x="0" y="30"/>
                    <a:pt x="19" y="0"/>
                    <a:pt x="54" y="0"/>
                  </a:cubicBezTo>
                  <a:close/>
                  <a:moveTo>
                    <a:pt x="39" y="89"/>
                  </a:moveTo>
                  <a:cubicBezTo>
                    <a:pt x="65" y="89"/>
                    <a:pt x="74" y="57"/>
                    <a:pt x="74" y="40"/>
                  </a:cubicBezTo>
                  <a:cubicBezTo>
                    <a:pt x="74" y="20"/>
                    <a:pt x="64" y="13"/>
                    <a:pt x="52" y="13"/>
                  </a:cubicBezTo>
                  <a:cubicBezTo>
                    <a:pt x="28" y="13"/>
                    <a:pt x="17" y="42"/>
                    <a:pt x="17" y="63"/>
                  </a:cubicBezTo>
                  <a:cubicBezTo>
                    <a:pt x="17" y="77"/>
                    <a:pt x="24" y="89"/>
                    <a:pt x="39"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40"/>
            <p:cNvSpPr>
              <a:spLocks/>
            </p:cNvSpPr>
            <p:nvPr userDrawn="1"/>
          </p:nvSpPr>
          <p:spPr bwMode="auto">
            <a:xfrm>
              <a:off x="8351838" y="3649663"/>
              <a:ext cx="163512" cy="115888"/>
            </a:xfrm>
            <a:custGeom>
              <a:avLst/>
              <a:gdLst>
                <a:gd name="T0" fmla="*/ 0 w 103"/>
                <a:gd name="T1" fmla="*/ 0 h 73"/>
                <a:gd name="T2" fmla="*/ 13 w 103"/>
                <a:gd name="T3" fmla="*/ 0 h 73"/>
                <a:gd name="T4" fmla="*/ 16 w 103"/>
                <a:gd name="T5" fmla="*/ 38 h 73"/>
                <a:gd name="T6" fmla="*/ 18 w 103"/>
                <a:gd name="T7" fmla="*/ 58 h 73"/>
                <a:gd name="T8" fmla="*/ 26 w 103"/>
                <a:gd name="T9" fmla="*/ 38 h 73"/>
                <a:gd name="T10" fmla="*/ 43 w 103"/>
                <a:gd name="T11" fmla="*/ 0 h 73"/>
                <a:gd name="T12" fmla="*/ 58 w 103"/>
                <a:gd name="T13" fmla="*/ 0 h 73"/>
                <a:gd name="T14" fmla="*/ 59 w 103"/>
                <a:gd name="T15" fmla="*/ 31 h 73"/>
                <a:gd name="T16" fmla="*/ 60 w 103"/>
                <a:gd name="T17" fmla="*/ 57 h 73"/>
                <a:gd name="T18" fmla="*/ 69 w 103"/>
                <a:gd name="T19" fmla="*/ 38 h 73"/>
                <a:gd name="T20" fmla="*/ 89 w 103"/>
                <a:gd name="T21" fmla="*/ 0 h 73"/>
                <a:gd name="T22" fmla="*/ 103 w 103"/>
                <a:gd name="T23" fmla="*/ 0 h 73"/>
                <a:gd name="T24" fmla="*/ 64 w 103"/>
                <a:gd name="T25" fmla="*/ 73 h 73"/>
                <a:gd name="T26" fmla="*/ 51 w 103"/>
                <a:gd name="T27" fmla="*/ 73 h 73"/>
                <a:gd name="T28" fmla="*/ 48 w 103"/>
                <a:gd name="T29" fmla="*/ 36 h 73"/>
                <a:gd name="T30" fmla="*/ 48 w 103"/>
                <a:gd name="T31" fmla="*/ 15 h 73"/>
                <a:gd name="T32" fmla="*/ 39 w 103"/>
                <a:gd name="T33" fmla="*/ 34 h 73"/>
                <a:gd name="T34" fmla="*/ 21 w 103"/>
                <a:gd name="T35" fmla="*/ 73 h 73"/>
                <a:gd name="T36" fmla="*/ 9 w 103"/>
                <a:gd name="T37" fmla="*/ 73 h 73"/>
                <a:gd name="T38" fmla="*/ 0 w 103"/>
                <a:gd name="T3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73">
                  <a:moveTo>
                    <a:pt x="0" y="0"/>
                  </a:moveTo>
                  <a:lnTo>
                    <a:pt x="13" y="0"/>
                  </a:lnTo>
                  <a:lnTo>
                    <a:pt x="16" y="38"/>
                  </a:lnTo>
                  <a:lnTo>
                    <a:pt x="18" y="58"/>
                  </a:lnTo>
                  <a:lnTo>
                    <a:pt x="26" y="38"/>
                  </a:lnTo>
                  <a:lnTo>
                    <a:pt x="43" y="0"/>
                  </a:lnTo>
                  <a:lnTo>
                    <a:pt x="58" y="0"/>
                  </a:lnTo>
                  <a:lnTo>
                    <a:pt x="59" y="31"/>
                  </a:lnTo>
                  <a:lnTo>
                    <a:pt x="60" y="57"/>
                  </a:lnTo>
                  <a:lnTo>
                    <a:pt x="69" y="38"/>
                  </a:lnTo>
                  <a:lnTo>
                    <a:pt x="89" y="0"/>
                  </a:lnTo>
                  <a:lnTo>
                    <a:pt x="103" y="0"/>
                  </a:lnTo>
                  <a:lnTo>
                    <a:pt x="64" y="73"/>
                  </a:lnTo>
                  <a:lnTo>
                    <a:pt x="51" y="73"/>
                  </a:lnTo>
                  <a:lnTo>
                    <a:pt x="48" y="36"/>
                  </a:lnTo>
                  <a:lnTo>
                    <a:pt x="48" y="15"/>
                  </a:lnTo>
                  <a:lnTo>
                    <a:pt x="39" y="34"/>
                  </a:lnTo>
                  <a:lnTo>
                    <a:pt x="21" y="73"/>
                  </a:lnTo>
                  <a:lnTo>
                    <a:pt x="9" y="7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41"/>
            <p:cNvSpPr>
              <a:spLocks noEditPoints="1"/>
            </p:cNvSpPr>
            <p:nvPr userDrawn="1"/>
          </p:nvSpPr>
          <p:spPr bwMode="auto">
            <a:xfrm>
              <a:off x="8518525" y="3644900"/>
              <a:ext cx="104775" cy="123825"/>
            </a:xfrm>
            <a:custGeom>
              <a:avLst/>
              <a:gdLst>
                <a:gd name="T0" fmla="*/ 16 w 88"/>
                <a:gd name="T1" fmla="*/ 56 h 103"/>
                <a:gd name="T2" fmla="*/ 16 w 88"/>
                <a:gd name="T3" fmla="*/ 62 h 103"/>
                <a:gd name="T4" fmla="*/ 39 w 88"/>
                <a:gd name="T5" fmla="*/ 88 h 103"/>
                <a:gd name="T6" fmla="*/ 67 w 88"/>
                <a:gd name="T7" fmla="*/ 68 h 103"/>
                <a:gd name="T8" fmla="*/ 83 w 88"/>
                <a:gd name="T9" fmla="*/ 68 h 103"/>
                <a:gd name="T10" fmla="*/ 38 w 88"/>
                <a:gd name="T11" fmla="*/ 103 h 103"/>
                <a:gd name="T12" fmla="*/ 0 w 88"/>
                <a:gd name="T13" fmla="*/ 61 h 103"/>
                <a:gd name="T14" fmla="*/ 51 w 88"/>
                <a:gd name="T15" fmla="*/ 0 h 103"/>
                <a:gd name="T16" fmla="*/ 88 w 88"/>
                <a:gd name="T17" fmla="*/ 40 h 103"/>
                <a:gd name="T18" fmla="*/ 87 w 88"/>
                <a:gd name="T19" fmla="*/ 56 h 103"/>
                <a:gd name="T20" fmla="*/ 16 w 88"/>
                <a:gd name="T21" fmla="*/ 56 h 103"/>
                <a:gd name="T22" fmla="*/ 72 w 88"/>
                <a:gd name="T23" fmla="*/ 44 h 103"/>
                <a:gd name="T24" fmla="*/ 72 w 88"/>
                <a:gd name="T25" fmla="*/ 39 h 103"/>
                <a:gd name="T26" fmla="*/ 50 w 88"/>
                <a:gd name="T27" fmla="*/ 14 h 103"/>
                <a:gd name="T28" fmla="*/ 19 w 88"/>
                <a:gd name="T29" fmla="*/ 44 h 103"/>
                <a:gd name="T30" fmla="*/ 72 w 88"/>
                <a:gd name="T31" fmla="*/ 4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3">
                  <a:moveTo>
                    <a:pt x="16" y="56"/>
                  </a:moveTo>
                  <a:cubicBezTo>
                    <a:pt x="16" y="58"/>
                    <a:pt x="16" y="60"/>
                    <a:pt x="16" y="62"/>
                  </a:cubicBezTo>
                  <a:cubicBezTo>
                    <a:pt x="16" y="78"/>
                    <a:pt x="23" y="88"/>
                    <a:pt x="39" y="88"/>
                  </a:cubicBezTo>
                  <a:cubicBezTo>
                    <a:pt x="53" y="88"/>
                    <a:pt x="61" y="80"/>
                    <a:pt x="67" y="68"/>
                  </a:cubicBezTo>
                  <a:cubicBezTo>
                    <a:pt x="83" y="68"/>
                    <a:pt x="83" y="68"/>
                    <a:pt x="83" y="68"/>
                  </a:cubicBezTo>
                  <a:cubicBezTo>
                    <a:pt x="75" y="90"/>
                    <a:pt x="61" y="103"/>
                    <a:pt x="38" y="103"/>
                  </a:cubicBezTo>
                  <a:cubicBezTo>
                    <a:pt x="14" y="103"/>
                    <a:pt x="0" y="86"/>
                    <a:pt x="0" y="61"/>
                  </a:cubicBezTo>
                  <a:cubicBezTo>
                    <a:pt x="0" y="29"/>
                    <a:pt x="19" y="0"/>
                    <a:pt x="51" y="0"/>
                  </a:cubicBezTo>
                  <a:cubicBezTo>
                    <a:pt x="84" y="0"/>
                    <a:pt x="88" y="28"/>
                    <a:pt x="88" y="40"/>
                  </a:cubicBezTo>
                  <a:cubicBezTo>
                    <a:pt x="88" y="48"/>
                    <a:pt x="88" y="52"/>
                    <a:pt x="87" y="56"/>
                  </a:cubicBezTo>
                  <a:lnTo>
                    <a:pt x="16" y="56"/>
                  </a:lnTo>
                  <a:close/>
                  <a:moveTo>
                    <a:pt x="72" y="44"/>
                  </a:moveTo>
                  <a:cubicBezTo>
                    <a:pt x="72" y="39"/>
                    <a:pt x="72" y="39"/>
                    <a:pt x="72" y="39"/>
                  </a:cubicBezTo>
                  <a:cubicBezTo>
                    <a:pt x="72" y="20"/>
                    <a:pt x="62" y="14"/>
                    <a:pt x="50" y="14"/>
                  </a:cubicBezTo>
                  <a:cubicBezTo>
                    <a:pt x="33" y="14"/>
                    <a:pt x="23" y="28"/>
                    <a:pt x="19" y="44"/>
                  </a:cubicBezTo>
                  <a:lnTo>
                    <a:pt x="7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42"/>
            <p:cNvSpPr>
              <a:spLocks/>
            </p:cNvSpPr>
            <p:nvPr userDrawn="1"/>
          </p:nvSpPr>
          <p:spPr bwMode="auto">
            <a:xfrm>
              <a:off x="8637588" y="3646488"/>
              <a:ext cx="77787" cy="119063"/>
            </a:xfrm>
            <a:custGeom>
              <a:avLst/>
              <a:gdLst>
                <a:gd name="T0" fmla="*/ 20 w 66"/>
                <a:gd name="T1" fmla="*/ 2 h 99"/>
                <a:gd name="T2" fmla="*/ 36 w 66"/>
                <a:gd name="T3" fmla="*/ 2 h 99"/>
                <a:gd name="T4" fmla="*/ 32 w 66"/>
                <a:gd name="T5" fmla="*/ 21 h 99"/>
                <a:gd name="T6" fmla="*/ 39 w 66"/>
                <a:gd name="T7" fmla="*/ 11 h 99"/>
                <a:gd name="T8" fmla="*/ 62 w 66"/>
                <a:gd name="T9" fmla="*/ 0 h 99"/>
                <a:gd name="T10" fmla="*/ 66 w 66"/>
                <a:gd name="T11" fmla="*/ 0 h 99"/>
                <a:gd name="T12" fmla="*/ 63 w 66"/>
                <a:gd name="T13" fmla="*/ 18 h 99"/>
                <a:gd name="T14" fmla="*/ 58 w 66"/>
                <a:gd name="T15" fmla="*/ 18 h 99"/>
                <a:gd name="T16" fmla="*/ 26 w 66"/>
                <a:gd name="T17" fmla="*/ 50 h 99"/>
                <a:gd name="T18" fmla="*/ 16 w 66"/>
                <a:gd name="T19" fmla="*/ 99 h 99"/>
                <a:gd name="T20" fmla="*/ 0 w 66"/>
                <a:gd name="T21" fmla="*/ 99 h 99"/>
                <a:gd name="T22" fmla="*/ 20 w 66"/>
                <a:gd name="T23"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99">
                  <a:moveTo>
                    <a:pt x="20" y="2"/>
                  </a:moveTo>
                  <a:cubicBezTo>
                    <a:pt x="36" y="2"/>
                    <a:pt x="36" y="2"/>
                    <a:pt x="36" y="2"/>
                  </a:cubicBezTo>
                  <a:cubicBezTo>
                    <a:pt x="32" y="21"/>
                    <a:pt x="32" y="21"/>
                    <a:pt x="32" y="21"/>
                  </a:cubicBezTo>
                  <a:cubicBezTo>
                    <a:pt x="32" y="21"/>
                    <a:pt x="38" y="13"/>
                    <a:pt x="39" y="11"/>
                  </a:cubicBezTo>
                  <a:cubicBezTo>
                    <a:pt x="43" y="7"/>
                    <a:pt x="51" y="0"/>
                    <a:pt x="62" y="0"/>
                  </a:cubicBezTo>
                  <a:cubicBezTo>
                    <a:pt x="66" y="0"/>
                    <a:pt x="66" y="0"/>
                    <a:pt x="66" y="0"/>
                  </a:cubicBezTo>
                  <a:cubicBezTo>
                    <a:pt x="63" y="18"/>
                    <a:pt x="63" y="18"/>
                    <a:pt x="63" y="18"/>
                  </a:cubicBezTo>
                  <a:cubicBezTo>
                    <a:pt x="61" y="18"/>
                    <a:pt x="59" y="18"/>
                    <a:pt x="58" y="18"/>
                  </a:cubicBezTo>
                  <a:cubicBezTo>
                    <a:pt x="39" y="18"/>
                    <a:pt x="29" y="38"/>
                    <a:pt x="26" y="50"/>
                  </a:cubicBezTo>
                  <a:cubicBezTo>
                    <a:pt x="16" y="99"/>
                    <a:pt x="16" y="99"/>
                    <a:pt x="16" y="99"/>
                  </a:cubicBezTo>
                  <a:cubicBezTo>
                    <a:pt x="0" y="99"/>
                    <a:pt x="0" y="99"/>
                    <a:pt x="0" y="99"/>
                  </a:cubicBez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43"/>
            <p:cNvSpPr>
              <a:spLocks noEditPoints="1"/>
            </p:cNvSpPr>
            <p:nvPr userDrawn="1"/>
          </p:nvSpPr>
          <p:spPr bwMode="auto">
            <a:xfrm>
              <a:off x="8713788" y="3600450"/>
              <a:ext cx="39687" cy="39688"/>
            </a:xfrm>
            <a:custGeom>
              <a:avLst/>
              <a:gdLst>
                <a:gd name="T0" fmla="*/ 0 w 34"/>
                <a:gd name="T1" fmla="*/ 16 h 33"/>
                <a:gd name="T2" fmla="*/ 17 w 34"/>
                <a:gd name="T3" fmla="*/ 0 h 33"/>
                <a:gd name="T4" fmla="*/ 34 w 34"/>
                <a:gd name="T5" fmla="*/ 16 h 33"/>
                <a:gd name="T6" fmla="*/ 17 w 34"/>
                <a:gd name="T7" fmla="*/ 33 h 33"/>
                <a:gd name="T8" fmla="*/ 0 w 34"/>
                <a:gd name="T9" fmla="*/ 16 h 33"/>
                <a:gd name="T10" fmla="*/ 17 w 34"/>
                <a:gd name="T11" fmla="*/ 30 h 33"/>
                <a:gd name="T12" fmla="*/ 31 w 34"/>
                <a:gd name="T13" fmla="*/ 16 h 33"/>
                <a:gd name="T14" fmla="*/ 17 w 34"/>
                <a:gd name="T15" fmla="*/ 3 h 33"/>
                <a:gd name="T16" fmla="*/ 4 w 34"/>
                <a:gd name="T17" fmla="*/ 16 h 33"/>
                <a:gd name="T18" fmla="*/ 17 w 34"/>
                <a:gd name="T19" fmla="*/ 30 h 33"/>
                <a:gd name="T20" fmla="*/ 14 w 34"/>
                <a:gd name="T21" fmla="*/ 26 h 33"/>
                <a:gd name="T22" fmla="*/ 11 w 34"/>
                <a:gd name="T23" fmla="*/ 26 h 33"/>
                <a:gd name="T24" fmla="*/ 11 w 34"/>
                <a:gd name="T25" fmla="*/ 7 h 33"/>
                <a:gd name="T26" fmla="*/ 18 w 34"/>
                <a:gd name="T27" fmla="*/ 7 h 33"/>
                <a:gd name="T28" fmla="*/ 25 w 34"/>
                <a:gd name="T29" fmla="*/ 12 h 33"/>
                <a:gd name="T30" fmla="*/ 20 w 34"/>
                <a:gd name="T31" fmla="*/ 18 h 33"/>
                <a:gd name="T32" fmla="*/ 26 w 34"/>
                <a:gd name="T33" fmla="*/ 26 h 33"/>
                <a:gd name="T34" fmla="*/ 22 w 34"/>
                <a:gd name="T35" fmla="*/ 26 h 33"/>
                <a:gd name="T36" fmla="*/ 17 w 34"/>
                <a:gd name="T37" fmla="*/ 18 h 33"/>
                <a:gd name="T38" fmla="*/ 14 w 34"/>
                <a:gd name="T39" fmla="*/ 18 h 33"/>
                <a:gd name="T40" fmla="*/ 14 w 34"/>
                <a:gd name="T41" fmla="*/ 26 h 33"/>
                <a:gd name="T42" fmla="*/ 17 w 34"/>
                <a:gd name="T43" fmla="*/ 15 h 33"/>
                <a:gd name="T44" fmla="*/ 22 w 34"/>
                <a:gd name="T45" fmla="*/ 12 h 33"/>
                <a:gd name="T46" fmla="*/ 18 w 34"/>
                <a:gd name="T47" fmla="*/ 9 h 33"/>
                <a:gd name="T48" fmla="*/ 14 w 34"/>
                <a:gd name="T49" fmla="*/ 9 h 33"/>
                <a:gd name="T50" fmla="*/ 14 w 34"/>
                <a:gd name="T51" fmla="*/ 15 h 33"/>
                <a:gd name="T52" fmla="*/ 17 w 34"/>
                <a:gd name="T5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3">
                  <a:moveTo>
                    <a:pt x="0" y="16"/>
                  </a:moveTo>
                  <a:cubicBezTo>
                    <a:pt x="0" y="7"/>
                    <a:pt x="8" y="0"/>
                    <a:pt x="17" y="0"/>
                  </a:cubicBezTo>
                  <a:cubicBezTo>
                    <a:pt x="26" y="0"/>
                    <a:pt x="34" y="7"/>
                    <a:pt x="34" y="16"/>
                  </a:cubicBezTo>
                  <a:cubicBezTo>
                    <a:pt x="34" y="26"/>
                    <a:pt x="26" y="33"/>
                    <a:pt x="17" y="33"/>
                  </a:cubicBezTo>
                  <a:cubicBezTo>
                    <a:pt x="8" y="33"/>
                    <a:pt x="0" y="26"/>
                    <a:pt x="0" y="16"/>
                  </a:cubicBezTo>
                  <a:close/>
                  <a:moveTo>
                    <a:pt x="17" y="30"/>
                  </a:moveTo>
                  <a:cubicBezTo>
                    <a:pt x="25" y="30"/>
                    <a:pt x="31" y="24"/>
                    <a:pt x="31" y="16"/>
                  </a:cubicBezTo>
                  <a:cubicBezTo>
                    <a:pt x="31" y="9"/>
                    <a:pt x="25" y="3"/>
                    <a:pt x="17" y="3"/>
                  </a:cubicBezTo>
                  <a:cubicBezTo>
                    <a:pt x="10" y="3"/>
                    <a:pt x="4" y="9"/>
                    <a:pt x="4" y="16"/>
                  </a:cubicBezTo>
                  <a:cubicBezTo>
                    <a:pt x="4" y="24"/>
                    <a:pt x="10" y="30"/>
                    <a:pt x="17" y="30"/>
                  </a:cubicBezTo>
                  <a:close/>
                  <a:moveTo>
                    <a:pt x="14" y="26"/>
                  </a:moveTo>
                  <a:cubicBezTo>
                    <a:pt x="11" y="26"/>
                    <a:pt x="11" y="26"/>
                    <a:pt x="11" y="26"/>
                  </a:cubicBezTo>
                  <a:cubicBezTo>
                    <a:pt x="11" y="7"/>
                    <a:pt x="11" y="7"/>
                    <a:pt x="11" y="7"/>
                  </a:cubicBezTo>
                  <a:cubicBezTo>
                    <a:pt x="18" y="7"/>
                    <a:pt x="18" y="7"/>
                    <a:pt x="18" y="7"/>
                  </a:cubicBezTo>
                  <a:cubicBezTo>
                    <a:pt x="23" y="7"/>
                    <a:pt x="25" y="9"/>
                    <a:pt x="25" y="12"/>
                  </a:cubicBezTo>
                  <a:cubicBezTo>
                    <a:pt x="25" y="16"/>
                    <a:pt x="23" y="17"/>
                    <a:pt x="20" y="18"/>
                  </a:cubicBezTo>
                  <a:cubicBezTo>
                    <a:pt x="26" y="26"/>
                    <a:pt x="26" y="26"/>
                    <a:pt x="26" y="26"/>
                  </a:cubicBezTo>
                  <a:cubicBezTo>
                    <a:pt x="22" y="26"/>
                    <a:pt x="22" y="26"/>
                    <a:pt x="22" y="26"/>
                  </a:cubicBezTo>
                  <a:cubicBezTo>
                    <a:pt x="17" y="18"/>
                    <a:pt x="17" y="18"/>
                    <a:pt x="17" y="18"/>
                  </a:cubicBezTo>
                  <a:cubicBezTo>
                    <a:pt x="14" y="18"/>
                    <a:pt x="14" y="18"/>
                    <a:pt x="14" y="18"/>
                  </a:cubicBezTo>
                  <a:lnTo>
                    <a:pt x="14" y="26"/>
                  </a:lnTo>
                  <a:close/>
                  <a:moveTo>
                    <a:pt x="17" y="15"/>
                  </a:moveTo>
                  <a:cubicBezTo>
                    <a:pt x="20" y="15"/>
                    <a:pt x="22" y="15"/>
                    <a:pt x="22" y="12"/>
                  </a:cubicBezTo>
                  <a:cubicBezTo>
                    <a:pt x="22" y="10"/>
                    <a:pt x="20" y="9"/>
                    <a:pt x="18" y="9"/>
                  </a:cubicBezTo>
                  <a:cubicBezTo>
                    <a:pt x="14" y="9"/>
                    <a:pt x="14" y="9"/>
                    <a:pt x="14" y="9"/>
                  </a:cubicBezTo>
                  <a:cubicBezTo>
                    <a:pt x="14" y="15"/>
                    <a:pt x="14" y="15"/>
                    <a:pt x="14" y="15"/>
                  </a:cubicBezTo>
                  <a:lnTo>
                    <a:pt x="17"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44"/>
            <p:cNvSpPr>
              <a:spLocks/>
            </p:cNvSpPr>
            <p:nvPr userDrawn="1"/>
          </p:nvSpPr>
          <p:spPr bwMode="auto">
            <a:xfrm>
              <a:off x="6937375" y="3968750"/>
              <a:ext cx="76200" cy="93663"/>
            </a:xfrm>
            <a:custGeom>
              <a:avLst/>
              <a:gdLst>
                <a:gd name="T0" fmla="*/ 12 w 48"/>
                <a:gd name="T1" fmla="*/ 0 h 59"/>
                <a:gd name="T2" fmla="*/ 48 w 48"/>
                <a:gd name="T3" fmla="*/ 0 h 59"/>
                <a:gd name="T4" fmla="*/ 46 w 48"/>
                <a:gd name="T5" fmla="*/ 7 h 59"/>
                <a:gd name="T6" fmla="*/ 18 w 48"/>
                <a:gd name="T7" fmla="*/ 7 h 59"/>
                <a:gd name="T8" fmla="*/ 15 w 48"/>
                <a:gd name="T9" fmla="*/ 26 h 59"/>
                <a:gd name="T10" fmla="*/ 42 w 48"/>
                <a:gd name="T11" fmla="*/ 26 h 59"/>
                <a:gd name="T12" fmla="*/ 40 w 48"/>
                <a:gd name="T13" fmla="*/ 32 h 59"/>
                <a:gd name="T14" fmla="*/ 13 w 48"/>
                <a:gd name="T15" fmla="*/ 32 h 59"/>
                <a:gd name="T16" fmla="*/ 7 w 48"/>
                <a:gd name="T17" fmla="*/ 59 h 59"/>
                <a:gd name="T18" fmla="*/ 0 w 48"/>
                <a:gd name="T19" fmla="*/ 59 h 59"/>
                <a:gd name="T20" fmla="*/ 12 w 48"/>
                <a:gd name="T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9">
                  <a:moveTo>
                    <a:pt x="12" y="0"/>
                  </a:moveTo>
                  <a:lnTo>
                    <a:pt x="48" y="0"/>
                  </a:lnTo>
                  <a:lnTo>
                    <a:pt x="46" y="7"/>
                  </a:lnTo>
                  <a:lnTo>
                    <a:pt x="18" y="7"/>
                  </a:lnTo>
                  <a:lnTo>
                    <a:pt x="15" y="26"/>
                  </a:lnTo>
                  <a:lnTo>
                    <a:pt x="42" y="26"/>
                  </a:lnTo>
                  <a:lnTo>
                    <a:pt x="40" y="32"/>
                  </a:lnTo>
                  <a:lnTo>
                    <a:pt x="13" y="32"/>
                  </a:lnTo>
                  <a:lnTo>
                    <a:pt x="7" y="59"/>
                  </a:lnTo>
                  <a:lnTo>
                    <a:pt x="0" y="59"/>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45"/>
            <p:cNvSpPr>
              <a:spLocks noEditPoints="1"/>
            </p:cNvSpPr>
            <p:nvPr userDrawn="1"/>
          </p:nvSpPr>
          <p:spPr bwMode="auto">
            <a:xfrm>
              <a:off x="7010400" y="3968750"/>
              <a:ext cx="30162" cy="93663"/>
            </a:xfrm>
            <a:custGeom>
              <a:avLst/>
              <a:gdLst>
                <a:gd name="T0" fmla="*/ 9 w 19"/>
                <a:gd name="T1" fmla="*/ 16 h 59"/>
                <a:gd name="T2" fmla="*/ 16 w 19"/>
                <a:gd name="T3" fmla="*/ 16 h 59"/>
                <a:gd name="T4" fmla="*/ 7 w 19"/>
                <a:gd name="T5" fmla="*/ 59 h 59"/>
                <a:gd name="T6" fmla="*/ 0 w 19"/>
                <a:gd name="T7" fmla="*/ 59 h 59"/>
                <a:gd name="T8" fmla="*/ 9 w 19"/>
                <a:gd name="T9" fmla="*/ 16 h 59"/>
                <a:gd name="T10" fmla="*/ 12 w 19"/>
                <a:gd name="T11" fmla="*/ 0 h 59"/>
                <a:gd name="T12" fmla="*/ 19 w 19"/>
                <a:gd name="T13" fmla="*/ 0 h 59"/>
                <a:gd name="T14" fmla="*/ 18 w 19"/>
                <a:gd name="T15" fmla="*/ 8 h 59"/>
                <a:gd name="T16" fmla="*/ 10 w 19"/>
                <a:gd name="T17" fmla="*/ 8 h 59"/>
                <a:gd name="T18" fmla="*/ 12 w 19"/>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9">
                  <a:moveTo>
                    <a:pt x="9" y="16"/>
                  </a:moveTo>
                  <a:lnTo>
                    <a:pt x="16" y="16"/>
                  </a:lnTo>
                  <a:lnTo>
                    <a:pt x="7" y="59"/>
                  </a:lnTo>
                  <a:lnTo>
                    <a:pt x="0" y="59"/>
                  </a:lnTo>
                  <a:lnTo>
                    <a:pt x="9" y="16"/>
                  </a:lnTo>
                  <a:close/>
                  <a:moveTo>
                    <a:pt x="12" y="0"/>
                  </a:moveTo>
                  <a:lnTo>
                    <a:pt x="19" y="0"/>
                  </a:lnTo>
                  <a:lnTo>
                    <a:pt x="18" y="8"/>
                  </a:lnTo>
                  <a:lnTo>
                    <a:pt x="10" y="8"/>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46"/>
            <p:cNvSpPr>
              <a:spLocks/>
            </p:cNvSpPr>
            <p:nvPr userDrawn="1"/>
          </p:nvSpPr>
          <p:spPr bwMode="auto">
            <a:xfrm>
              <a:off x="7038975" y="3992563"/>
              <a:ext cx="46037" cy="69850"/>
            </a:xfrm>
            <a:custGeom>
              <a:avLst/>
              <a:gdLst>
                <a:gd name="T0" fmla="*/ 12 w 39"/>
                <a:gd name="T1" fmla="*/ 1 h 58"/>
                <a:gd name="T2" fmla="*/ 21 w 39"/>
                <a:gd name="T3" fmla="*/ 1 h 58"/>
                <a:gd name="T4" fmla="*/ 19 w 39"/>
                <a:gd name="T5" fmla="*/ 13 h 58"/>
                <a:gd name="T6" fmla="*/ 23 w 39"/>
                <a:gd name="T7" fmla="*/ 7 h 58"/>
                <a:gd name="T8" fmla="*/ 36 w 39"/>
                <a:gd name="T9" fmla="*/ 0 h 58"/>
                <a:gd name="T10" fmla="*/ 39 w 39"/>
                <a:gd name="T11" fmla="*/ 0 h 58"/>
                <a:gd name="T12" fmla="*/ 37 w 39"/>
                <a:gd name="T13" fmla="*/ 11 h 58"/>
                <a:gd name="T14" fmla="*/ 34 w 39"/>
                <a:gd name="T15" fmla="*/ 11 h 58"/>
                <a:gd name="T16" fmla="*/ 16 w 39"/>
                <a:gd name="T17" fmla="*/ 29 h 58"/>
                <a:gd name="T18" fmla="*/ 10 w 39"/>
                <a:gd name="T19" fmla="*/ 58 h 58"/>
                <a:gd name="T20" fmla="*/ 0 w 39"/>
                <a:gd name="T21" fmla="*/ 58 h 58"/>
                <a:gd name="T22" fmla="*/ 12 w 39"/>
                <a:gd name="T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58">
                  <a:moveTo>
                    <a:pt x="12" y="1"/>
                  </a:moveTo>
                  <a:cubicBezTo>
                    <a:pt x="21" y="1"/>
                    <a:pt x="21" y="1"/>
                    <a:pt x="21" y="1"/>
                  </a:cubicBezTo>
                  <a:cubicBezTo>
                    <a:pt x="19" y="13"/>
                    <a:pt x="19" y="13"/>
                    <a:pt x="19" y="13"/>
                  </a:cubicBezTo>
                  <a:cubicBezTo>
                    <a:pt x="19" y="13"/>
                    <a:pt x="23" y="8"/>
                    <a:pt x="23" y="7"/>
                  </a:cubicBezTo>
                  <a:cubicBezTo>
                    <a:pt x="26" y="4"/>
                    <a:pt x="30" y="0"/>
                    <a:pt x="36" y="0"/>
                  </a:cubicBezTo>
                  <a:cubicBezTo>
                    <a:pt x="39" y="0"/>
                    <a:pt x="39" y="0"/>
                    <a:pt x="39" y="0"/>
                  </a:cubicBezTo>
                  <a:cubicBezTo>
                    <a:pt x="37" y="11"/>
                    <a:pt x="37" y="11"/>
                    <a:pt x="37" y="11"/>
                  </a:cubicBezTo>
                  <a:cubicBezTo>
                    <a:pt x="36" y="11"/>
                    <a:pt x="35" y="11"/>
                    <a:pt x="34" y="11"/>
                  </a:cubicBezTo>
                  <a:cubicBezTo>
                    <a:pt x="23" y="11"/>
                    <a:pt x="17" y="23"/>
                    <a:pt x="16" y="29"/>
                  </a:cubicBezTo>
                  <a:cubicBezTo>
                    <a:pt x="10" y="58"/>
                    <a:pt x="10" y="58"/>
                    <a:pt x="10" y="58"/>
                  </a:cubicBezTo>
                  <a:cubicBezTo>
                    <a:pt x="0" y="58"/>
                    <a:pt x="0" y="58"/>
                    <a:pt x="0" y="58"/>
                  </a:cubicBezTo>
                  <a:lnTo>
                    <a:pt x="1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47"/>
            <p:cNvSpPr>
              <a:spLocks/>
            </p:cNvSpPr>
            <p:nvPr userDrawn="1"/>
          </p:nvSpPr>
          <p:spPr bwMode="auto">
            <a:xfrm>
              <a:off x="7081838" y="3990975"/>
              <a:ext cx="58737" cy="73025"/>
            </a:xfrm>
            <a:custGeom>
              <a:avLst/>
              <a:gdLst>
                <a:gd name="T0" fmla="*/ 39 w 49"/>
                <a:gd name="T1" fmla="*/ 20 h 61"/>
                <a:gd name="T2" fmla="*/ 27 w 49"/>
                <a:gd name="T3" fmla="*/ 8 h 61"/>
                <a:gd name="T4" fmla="*/ 16 w 49"/>
                <a:gd name="T5" fmla="*/ 16 h 61"/>
                <a:gd name="T6" fmla="*/ 24 w 49"/>
                <a:gd name="T7" fmla="*/ 24 h 61"/>
                <a:gd name="T8" fmla="*/ 35 w 49"/>
                <a:gd name="T9" fmla="*/ 29 h 61"/>
                <a:gd name="T10" fmla="*/ 45 w 49"/>
                <a:gd name="T11" fmla="*/ 42 h 61"/>
                <a:gd name="T12" fmla="*/ 22 w 49"/>
                <a:gd name="T13" fmla="*/ 61 h 61"/>
                <a:gd name="T14" fmla="*/ 0 w 49"/>
                <a:gd name="T15" fmla="*/ 39 h 61"/>
                <a:gd name="T16" fmla="*/ 9 w 49"/>
                <a:gd name="T17" fmla="*/ 39 h 61"/>
                <a:gd name="T18" fmla="*/ 23 w 49"/>
                <a:gd name="T19" fmla="*/ 53 h 61"/>
                <a:gd name="T20" fmla="*/ 35 w 49"/>
                <a:gd name="T21" fmla="*/ 44 h 61"/>
                <a:gd name="T22" fmla="*/ 30 w 49"/>
                <a:gd name="T23" fmla="*/ 37 h 61"/>
                <a:gd name="T24" fmla="*/ 19 w 49"/>
                <a:gd name="T25" fmla="*/ 32 h 61"/>
                <a:gd name="T26" fmla="*/ 7 w 49"/>
                <a:gd name="T27" fmla="*/ 17 h 61"/>
                <a:gd name="T28" fmla="*/ 27 w 49"/>
                <a:gd name="T29" fmla="*/ 0 h 61"/>
                <a:gd name="T30" fmla="*/ 49 w 49"/>
                <a:gd name="T31" fmla="*/ 20 h 61"/>
                <a:gd name="T32" fmla="*/ 39 w 49"/>
                <a:gd name="T3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1">
                  <a:moveTo>
                    <a:pt x="39" y="20"/>
                  </a:moveTo>
                  <a:cubicBezTo>
                    <a:pt x="39" y="12"/>
                    <a:pt x="35" y="8"/>
                    <a:pt x="27" y="8"/>
                  </a:cubicBezTo>
                  <a:cubicBezTo>
                    <a:pt x="23" y="8"/>
                    <a:pt x="16" y="10"/>
                    <a:pt x="16" y="16"/>
                  </a:cubicBezTo>
                  <a:cubicBezTo>
                    <a:pt x="16" y="21"/>
                    <a:pt x="21" y="23"/>
                    <a:pt x="24" y="24"/>
                  </a:cubicBezTo>
                  <a:cubicBezTo>
                    <a:pt x="35" y="29"/>
                    <a:pt x="35" y="29"/>
                    <a:pt x="35" y="29"/>
                  </a:cubicBezTo>
                  <a:cubicBezTo>
                    <a:pt x="40" y="31"/>
                    <a:pt x="45" y="36"/>
                    <a:pt x="45" y="42"/>
                  </a:cubicBezTo>
                  <a:cubicBezTo>
                    <a:pt x="45" y="55"/>
                    <a:pt x="34" y="61"/>
                    <a:pt x="22" y="61"/>
                  </a:cubicBezTo>
                  <a:cubicBezTo>
                    <a:pt x="8" y="61"/>
                    <a:pt x="0" y="54"/>
                    <a:pt x="0" y="39"/>
                  </a:cubicBezTo>
                  <a:cubicBezTo>
                    <a:pt x="9" y="39"/>
                    <a:pt x="9" y="39"/>
                    <a:pt x="9" y="39"/>
                  </a:cubicBezTo>
                  <a:cubicBezTo>
                    <a:pt x="9" y="49"/>
                    <a:pt x="12" y="53"/>
                    <a:pt x="23" y="53"/>
                  </a:cubicBezTo>
                  <a:cubicBezTo>
                    <a:pt x="30" y="53"/>
                    <a:pt x="35" y="50"/>
                    <a:pt x="35" y="44"/>
                  </a:cubicBezTo>
                  <a:cubicBezTo>
                    <a:pt x="35" y="40"/>
                    <a:pt x="33" y="38"/>
                    <a:pt x="30" y="37"/>
                  </a:cubicBezTo>
                  <a:cubicBezTo>
                    <a:pt x="19" y="32"/>
                    <a:pt x="19" y="32"/>
                    <a:pt x="19" y="32"/>
                  </a:cubicBezTo>
                  <a:cubicBezTo>
                    <a:pt x="12" y="29"/>
                    <a:pt x="7" y="26"/>
                    <a:pt x="7" y="17"/>
                  </a:cubicBezTo>
                  <a:cubicBezTo>
                    <a:pt x="7" y="11"/>
                    <a:pt x="12" y="0"/>
                    <a:pt x="27" y="0"/>
                  </a:cubicBezTo>
                  <a:cubicBezTo>
                    <a:pt x="40" y="0"/>
                    <a:pt x="49" y="7"/>
                    <a:pt x="49" y="20"/>
                  </a:cubicBezTo>
                  <a:lnTo>
                    <a:pt x="39"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8"/>
            <p:cNvSpPr>
              <a:spLocks/>
            </p:cNvSpPr>
            <p:nvPr userDrawn="1"/>
          </p:nvSpPr>
          <p:spPr bwMode="auto">
            <a:xfrm>
              <a:off x="7150100" y="3976688"/>
              <a:ext cx="34925" cy="87313"/>
            </a:xfrm>
            <a:custGeom>
              <a:avLst/>
              <a:gdLst>
                <a:gd name="T0" fmla="*/ 8 w 29"/>
                <a:gd name="T1" fmla="*/ 23 h 73"/>
                <a:gd name="T2" fmla="*/ 0 w 29"/>
                <a:gd name="T3" fmla="*/ 23 h 73"/>
                <a:gd name="T4" fmla="*/ 2 w 29"/>
                <a:gd name="T5" fmla="*/ 15 h 73"/>
                <a:gd name="T6" fmla="*/ 9 w 29"/>
                <a:gd name="T7" fmla="*/ 15 h 73"/>
                <a:gd name="T8" fmla="*/ 13 w 29"/>
                <a:gd name="T9" fmla="*/ 0 h 73"/>
                <a:gd name="T10" fmla="*/ 22 w 29"/>
                <a:gd name="T11" fmla="*/ 0 h 73"/>
                <a:gd name="T12" fmla="*/ 19 w 29"/>
                <a:gd name="T13" fmla="*/ 15 h 73"/>
                <a:gd name="T14" fmla="*/ 29 w 29"/>
                <a:gd name="T15" fmla="*/ 15 h 73"/>
                <a:gd name="T16" fmla="*/ 28 w 29"/>
                <a:gd name="T17" fmla="*/ 23 h 73"/>
                <a:gd name="T18" fmla="*/ 17 w 29"/>
                <a:gd name="T19" fmla="*/ 23 h 73"/>
                <a:gd name="T20" fmla="*/ 10 w 29"/>
                <a:gd name="T21" fmla="*/ 56 h 73"/>
                <a:gd name="T22" fmla="*/ 9 w 29"/>
                <a:gd name="T23" fmla="*/ 61 h 73"/>
                <a:gd name="T24" fmla="*/ 14 w 29"/>
                <a:gd name="T25" fmla="*/ 65 h 73"/>
                <a:gd name="T26" fmla="*/ 20 w 29"/>
                <a:gd name="T27" fmla="*/ 64 h 73"/>
                <a:gd name="T28" fmla="*/ 18 w 29"/>
                <a:gd name="T29" fmla="*/ 72 h 73"/>
                <a:gd name="T30" fmla="*/ 12 w 29"/>
                <a:gd name="T31" fmla="*/ 73 h 73"/>
                <a:gd name="T32" fmla="*/ 0 w 29"/>
                <a:gd name="T33" fmla="*/ 63 h 73"/>
                <a:gd name="T34" fmla="*/ 0 w 29"/>
                <a:gd name="T35" fmla="*/ 60 h 73"/>
                <a:gd name="T36" fmla="*/ 8 w 29"/>
                <a:gd name="T37"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73">
                  <a:moveTo>
                    <a:pt x="8" y="23"/>
                  </a:moveTo>
                  <a:cubicBezTo>
                    <a:pt x="0" y="23"/>
                    <a:pt x="0" y="23"/>
                    <a:pt x="0" y="23"/>
                  </a:cubicBezTo>
                  <a:cubicBezTo>
                    <a:pt x="2" y="15"/>
                    <a:pt x="2" y="15"/>
                    <a:pt x="2" y="15"/>
                  </a:cubicBezTo>
                  <a:cubicBezTo>
                    <a:pt x="9" y="15"/>
                    <a:pt x="9" y="15"/>
                    <a:pt x="9" y="15"/>
                  </a:cubicBezTo>
                  <a:cubicBezTo>
                    <a:pt x="13" y="0"/>
                    <a:pt x="13" y="0"/>
                    <a:pt x="13" y="0"/>
                  </a:cubicBezTo>
                  <a:cubicBezTo>
                    <a:pt x="22" y="0"/>
                    <a:pt x="22" y="0"/>
                    <a:pt x="22" y="0"/>
                  </a:cubicBezTo>
                  <a:cubicBezTo>
                    <a:pt x="19" y="15"/>
                    <a:pt x="19" y="15"/>
                    <a:pt x="19" y="15"/>
                  </a:cubicBezTo>
                  <a:cubicBezTo>
                    <a:pt x="29" y="15"/>
                    <a:pt x="29" y="15"/>
                    <a:pt x="29" y="15"/>
                  </a:cubicBezTo>
                  <a:cubicBezTo>
                    <a:pt x="28" y="23"/>
                    <a:pt x="28" y="23"/>
                    <a:pt x="28" y="23"/>
                  </a:cubicBezTo>
                  <a:cubicBezTo>
                    <a:pt x="17" y="23"/>
                    <a:pt x="17" y="23"/>
                    <a:pt x="17" y="23"/>
                  </a:cubicBezTo>
                  <a:cubicBezTo>
                    <a:pt x="10" y="56"/>
                    <a:pt x="10" y="56"/>
                    <a:pt x="10" y="56"/>
                  </a:cubicBezTo>
                  <a:cubicBezTo>
                    <a:pt x="10" y="59"/>
                    <a:pt x="9" y="60"/>
                    <a:pt x="9" y="61"/>
                  </a:cubicBezTo>
                  <a:cubicBezTo>
                    <a:pt x="9" y="64"/>
                    <a:pt x="11" y="65"/>
                    <a:pt x="14" y="65"/>
                  </a:cubicBezTo>
                  <a:cubicBezTo>
                    <a:pt x="16" y="65"/>
                    <a:pt x="18" y="64"/>
                    <a:pt x="20" y="64"/>
                  </a:cubicBezTo>
                  <a:cubicBezTo>
                    <a:pt x="18" y="72"/>
                    <a:pt x="18" y="72"/>
                    <a:pt x="18" y="72"/>
                  </a:cubicBezTo>
                  <a:cubicBezTo>
                    <a:pt x="16" y="72"/>
                    <a:pt x="14" y="73"/>
                    <a:pt x="12" y="73"/>
                  </a:cubicBezTo>
                  <a:cubicBezTo>
                    <a:pt x="4" y="73"/>
                    <a:pt x="0" y="70"/>
                    <a:pt x="0" y="63"/>
                  </a:cubicBezTo>
                  <a:cubicBezTo>
                    <a:pt x="0" y="62"/>
                    <a:pt x="0" y="61"/>
                    <a:pt x="0" y="60"/>
                  </a:cubicBezTo>
                  <a:lnTo>
                    <a:pt x="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49"/>
            <p:cNvSpPr>
              <a:spLocks/>
            </p:cNvSpPr>
            <p:nvPr userDrawn="1"/>
          </p:nvSpPr>
          <p:spPr bwMode="auto">
            <a:xfrm>
              <a:off x="7186613" y="3968750"/>
              <a:ext cx="79375" cy="93663"/>
            </a:xfrm>
            <a:custGeom>
              <a:avLst/>
              <a:gdLst>
                <a:gd name="T0" fmla="*/ 12 w 50"/>
                <a:gd name="T1" fmla="*/ 0 h 59"/>
                <a:gd name="T2" fmla="*/ 50 w 50"/>
                <a:gd name="T3" fmla="*/ 0 h 59"/>
                <a:gd name="T4" fmla="*/ 48 w 50"/>
                <a:gd name="T5" fmla="*/ 7 h 59"/>
                <a:gd name="T6" fmla="*/ 19 w 50"/>
                <a:gd name="T7" fmla="*/ 7 h 59"/>
                <a:gd name="T8" fmla="*/ 15 w 50"/>
                <a:gd name="T9" fmla="*/ 25 h 59"/>
                <a:gd name="T10" fmla="*/ 44 w 50"/>
                <a:gd name="T11" fmla="*/ 25 h 59"/>
                <a:gd name="T12" fmla="*/ 42 w 50"/>
                <a:gd name="T13" fmla="*/ 32 h 59"/>
                <a:gd name="T14" fmla="*/ 14 w 50"/>
                <a:gd name="T15" fmla="*/ 32 h 59"/>
                <a:gd name="T16" fmla="*/ 9 w 50"/>
                <a:gd name="T17" fmla="*/ 52 h 59"/>
                <a:gd name="T18" fmla="*/ 41 w 50"/>
                <a:gd name="T19" fmla="*/ 52 h 59"/>
                <a:gd name="T20" fmla="*/ 39 w 50"/>
                <a:gd name="T21" fmla="*/ 59 h 59"/>
                <a:gd name="T22" fmla="*/ 0 w 50"/>
                <a:gd name="T23" fmla="*/ 59 h 59"/>
                <a:gd name="T24" fmla="*/ 12 w 50"/>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9">
                  <a:moveTo>
                    <a:pt x="12" y="0"/>
                  </a:moveTo>
                  <a:lnTo>
                    <a:pt x="50" y="0"/>
                  </a:lnTo>
                  <a:lnTo>
                    <a:pt x="48" y="7"/>
                  </a:lnTo>
                  <a:lnTo>
                    <a:pt x="19" y="7"/>
                  </a:lnTo>
                  <a:lnTo>
                    <a:pt x="15" y="25"/>
                  </a:lnTo>
                  <a:lnTo>
                    <a:pt x="44" y="25"/>
                  </a:lnTo>
                  <a:lnTo>
                    <a:pt x="42" y="32"/>
                  </a:lnTo>
                  <a:lnTo>
                    <a:pt x="14" y="32"/>
                  </a:lnTo>
                  <a:lnTo>
                    <a:pt x="9" y="52"/>
                  </a:lnTo>
                  <a:lnTo>
                    <a:pt x="41" y="52"/>
                  </a:lnTo>
                  <a:lnTo>
                    <a:pt x="39" y="59"/>
                  </a:lnTo>
                  <a:lnTo>
                    <a:pt x="0" y="59"/>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50"/>
            <p:cNvSpPr>
              <a:spLocks/>
            </p:cNvSpPr>
            <p:nvPr userDrawn="1"/>
          </p:nvSpPr>
          <p:spPr bwMode="auto">
            <a:xfrm>
              <a:off x="7262813" y="3992563"/>
              <a:ext cx="63500" cy="69850"/>
            </a:xfrm>
            <a:custGeom>
              <a:avLst/>
              <a:gdLst>
                <a:gd name="T0" fmla="*/ 12 w 54"/>
                <a:gd name="T1" fmla="*/ 1 h 58"/>
                <a:gd name="T2" fmla="*/ 21 w 54"/>
                <a:gd name="T3" fmla="*/ 1 h 58"/>
                <a:gd name="T4" fmla="*/ 19 w 54"/>
                <a:gd name="T5" fmla="*/ 10 h 58"/>
                <a:gd name="T6" fmla="*/ 40 w 54"/>
                <a:gd name="T7" fmla="*/ 0 h 58"/>
                <a:gd name="T8" fmla="*/ 54 w 54"/>
                <a:gd name="T9" fmla="*/ 13 h 58"/>
                <a:gd name="T10" fmla="*/ 53 w 54"/>
                <a:gd name="T11" fmla="*/ 23 h 58"/>
                <a:gd name="T12" fmla="*/ 45 w 54"/>
                <a:gd name="T13" fmla="*/ 58 h 58"/>
                <a:gd name="T14" fmla="*/ 36 w 54"/>
                <a:gd name="T15" fmla="*/ 58 h 58"/>
                <a:gd name="T16" fmla="*/ 43 w 54"/>
                <a:gd name="T17" fmla="*/ 23 h 58"/>
                <a:gd name="T18" fmla="*/ 44 w 54"/>
                <a:gd name="T19" fmla="*/ 16 h 58"/>
                <a:gd name="T20" fmla="*/ 36 w 54"/>
                <a:gd name="T21" fmla="*/ 8 h 58"/>
                <a:gd name="T22" fmla="*/ 16 w 54"/>
                <a:gd name="T23" fmla="*/ 27 h 58"/>
                <a:gd name="T24" fmla="*/ 9 w 54"/>
                <a:gd name="T25" fmla="*/ 58 h 58"/>
                <a:gd name="T26" fmla="*/ 0 w 54"/>
                <a:gd name="T27" fmla="*/ 58 h 58"/>
                <a:gd name="T28" fmla="*/ 12 w 54"/>
                <a:gd name="T29"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58">
                  <a:moveTo>
                    <a:pt x="12" y="1"/>
                  </a:moveTo>
                  <a:cubicBezTo>
                    <a:pt x="21" y="1"/>
                    <a:pt x="21" y="1"/>
                    <a:pt x="21" y="1"/>
                  </a:cubicBezTo>
                  <a:cubicBezTo>
                    <a:pt x="19" y="10"/>
                    <a:pt x="19" y="10"/>
                    <a:pt x="19" y="10"/>
                  </a:cubicBezTo>
                  <a:cubicBezTo>
                    <a:pt x="25" y="4"/>
                    <a:pt x="31" y="0"/>
                    <a:pt x="40" y="0"/>
                  </a:cubicBezTo>
                  <a:cubicBezTo>
                    <a:pt x="46" y="0"/>
                    <a:pt x="54" y="3"/>
                    <a:pt x="54" y="13"/>
                  </a:cubicBezTo>
                  <a:cubicBezTo>
                    <a:pt x="54" y="15"/>
                    <a:pt x="54" y="19"/>
                    <a:pt x="53" y="23"/>
                  </a:cubicBezTo>
                  <a:cubicBezTo>
                    <a:pt x="45" y="58"/>
                    <a:pt x="45" y="58"/>
                    <a:pt x="45" y="58"/>
                  </a:cubicBezTo>
                  <a:cubicBezTo>
                    <a:pt x="36" y="58"/>
                    <a:pt x="36" y="58"/>
                    <a:pt x="36" y="58"/>
                  </a:cubicBezTo>
                  <a:cubicBezTo>
                    <a:pt x="43" y="23"/>
                    <a:pt x="43" y="23"/>
                    <a:pt x="43" y="23"/>
                  </a:cubicBezTo>
                  <a:cubicBezTo>
                    <a:pt x="44" y="20"/>
                    <a:pt x="44" y="17"/>
                    <a:pt x="44" y="16"/>
                  </a:cubicBezTo>
                  <a:cubicBezTo>
                    <a:pt x="44" y="11"/>
                    <a:pt x="42" y="8"/>
                    <a:pt x="36" y="8"/>
                  </a:cubicBezTo>
                  <a:cubicBezTo>
                    <a:pt x="26" y="8"/>
                    <a:pt x="18" y="17"/>
                    <a:pt x="16" y="27"/>
                  </a:cubicBezTo>
                  <a:cubicBezTo>
                    <a:pt x="9" y="58"/>
                    <a:pt x="9" y="58"/>
                    <a:pt x="9" y="58"/>
                  </a:cubicBezTo>
                  <a:cubicBezTo>
                    <a:pt x="0" y="58"/>
                    <a:pt x="0" y="58"/>
                    <a:pt x="0" y="58"/>
                  </a:cubicBezTo>
                  <a:lnTo>
                    <a:pt x="1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51"/>
            <p:cNvSpPr>
              <a:spLocks noEditPoints="1"/>
            </p:cNvSpPr>
            <p:nvPr userDrawn="1"/>
          </p:nvSpPr>
          <p:spPr bwMode="auto">
            <a:xfrm>
              <a:off x="7337425" y="3990975"/>
              <a:ext cx="60325" cy="73025"/>
            </a:xfrm>
            <a:custGeom>
              <a:avLst/>
              <a:gdLst>
                <a:gd name="T0" fmla="*/ 10 w 51"/>
                <a:gd name="T1" fmla="*/ 33 h 61"/>
                <a:gd name="T2" fmla="*/ 9 w 51"/>
                <a:gd name="T3" fmla="*/ 37 h 61"/>
                <a:gd name="T4" fmla="*/ 23 w 51"/>
                <a:gd name="T5" fmla="*/ 52 h 61"/>
                <a:gd name="T6" fmla="*/ 39 w 51"/>
                <a:gd name="T7" fmla="*/ 41 h 61"/>
                <a:gd name="T8" fmla="*/ 48 w 51"/>
                <a:gd name="T9" fmla="*/ 41 h 61"/>
                <a:gd name="T10" fmla="*/ 22 w 51"/>
                <a:gd name="T11" fmla="*/ 61 h 61"/>
                <a:gd name="T12" fmla="*/ 0 w 51"/>
                <a:gd name="T13" fmla="*/ 36 h 61"/>
                <a:gd name="T14" fmla="*/ 29 w 51"/>
                <a:gd name="T15" fmla="*/ 0 h 61"/>
                <a:gd name="T16" fmla="*/ 51 w 51"/>
                <a:gd name="T17" fmla="*/ 24 h 61"/>
                <a:gd name="T18" fmla="*/ 51 w 51"/>
                <a:gd name="T19" fmla="*/ 33 h 61"/>
                <a:gd name="T20" fmla="*/ 10 w 51"/>
                <a:gd name="T21" fmla="*/ 33 h 61"/>
                <a:gd name="T22" fmla="*/ 42 w 51"/>
                <a:gd name="T23" fmla="*/ 26 h 61"/>
                <a:gd name="T24" fmla="*/ 42 w 51"/>
                <a:gd name="T25" fmla="*/ 23 h 61"/>
                <a:gd name="T26" fmla="*/ 29 w 51"/>
                <a:gd name="T27" fmla="*/ 9 h 61"/>
                <a:gd name="T28" fmla="*/ 11 w 51"/>
                <a:gd name="T29" fmla="*/ 26 h 61"/>
                <a:gd name="T30" fmla="*/ 42 w 51"/>
                <a:gd name="T31"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1">
                  <a:moveTo>
                    <a:pt x="10" y="33"/>
                  </a:moveTo>
                  <a:cubicBezTo>
                    <a:pt x="9" y="34"/>
                    <a:pt x="9" y="36"/>
                    <a:pt x="9" y="37"/>
                  </a:cubicBezTo>
                  <a:cubicBezTo>
                    <a:pt x="9" y="46"/>
                    <a:pt x="13" y="52"/>
                    <a:pt x="23" y="52"/>
                  </a:cubicBezTo>
                  <a:cubicBezTo>
                    <a:pt x="31" y="52"/>
                    <a:pt x="36" y="47"/>
                    <a:pt x="39" y="41"/>
                  </a:cubicBezTo>
                  <a:cubicBezTo>
                    <a:pt x="48" y="41"/>
                    <a:pt x="48" y="41"/>
                    <a:pt x="48" y="41"/>
                  </a:cubicBezTo>
                  <a:cubicBezTo>
                    <a:pt x="44" y="53"/>
                    <a:pt x="36" y="61"/>
                    <a:pt x="22" y="61"/>
                  </a:cubicBezTo>
                  <a:cubicBezTo>
                    <a:pt x="8" y="61"/>
                    <a:pt x="0" y="51"/>
                    <a:pt x="0" y="36"/>
                  </a:cubicBezTo>
                  <a:cubicBezTo>
                    <a:pt x="0" y="18"/>
                    <a:pt x="11" y="0"/>
                    <a:pt x="29" y="0"/>
                  </a:cubicBezTo>
                  <a:cubicBezTo>
                    <a:pt x="49" y="0"/>
                    <a:pt x="51" y="17"/>
                    <a:pt x="51" y="24"/>
                  </a:cubicBezTo>
                  <a:cubicBezTo>
                    <a:pt x="51" y="29"/>
                    <a:pt x="51" y="31"/>
                    <a:pt x="51" y="33"/>
                  </a:cubicBezTo>
                  <a:lnTo>
                    <a:pt x="10" y="33"/>
                  </a:lnTo>
                  <a:close/>
                  <a:moveTo>
                    <a:pt x="42" y="26"/>
                  </a:moveTo>
                  <a:cubicBezTo>
                    <a:pt x="42" y="23"/>
                    <a:pt x="42" y="23"/>
                    <a:pt x="42" y="23"/>
                  </a:cubicBezTo>
                  <a:cubicBezTo>
                    <a:pt x="42" y="13"/>
                    <a:pt x="36" y="9"/>
                    <a:pt x="29" y="9"/>
                  </a:cubicBezTo>
                  <a:cubicBezTo>
                    <a:pt x="19" y="9"/>
                    <a:pt x="13" y="17"/>
                    <a:pt x="11" y="26"/>
                  </a:cubicBezTo>
                  <a:lnTo>
                    <a:pt x="4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52"/>
            <p:cNvSpPr>
              <a:spLocks/>
            </p:cNvSpPr>
            <p:nvPr userDrawn="1"/>
          </p:nvSpPr>
          <p:spPr bwMode="auto">
            <a:xfrm>
              <a:off x="7407275" y="3992563"/>
              <a:ext cx="44450" cy="69850"/>
            </a:xfrm>
            <a:custGeom>
              <a:avLst/>
              <a:gdLst>
                <a:gd name="T0" fmla="*/ 12 w 38"/>
                <a:gd name="T1" fmla="*/ 1 h 58"/>
                <a:gd name="T2" fmla="*/ 20 w 38"/>
                <a:gd name="T3" fmla="*/ 1 h 58"/>
                <a:gd name="T4" fmla="*/ 18 w 38"/>
                <a:gd name="T5" fmla="*/ 13 h 58"/>
                <a:gd name="T6" fmla="*/ 23 w 38"/>
                <a:gd name="T7" fmla="*/ 7 h 58"/>
                <a:gd name="T8" fmla="*/ 36 w 38"/>
                <a:gd name="T9" fmla="*/ 0 h 58"/>
                <a:gd name="T10" fmla="*/ 38 w 38"/>
                <a:gd name="T11" fmla="*/ 0 h 58"/>
                <a:gd name="T12" fmla="*/ 36 w 38"/>
                <a:gd name="T13" fmla="*/ 11 h 58"/>
                <a:gd name="T14" fmla="*/ 33 w 38"/>
                <a:gd name="T15" fmla="*/ 11 h 58"/>
                <a:gd name="T16" fmla="*/ 15 w 38"/>
                <a:gd name="T17" fmla="*/ 29 h 58"/>
                <a:gd name="T18" fmla="*/ 9 w 38"/>
                <a:gd name="T19" fmla="*/ 58 h 58"/>
                <a:gd name="T20" fmla="*/ 0 w 38"/>
                <a:gd name="T21" fmla="*/ 58 h 58"/>
                <a:gd name="T22" fmla="*/ 12 w 38"/>
                <a:gd name="T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58">
                  <a:moveTo>
                    <a:pt x="12" y="1"/>
                  </a:moveTo>
                  <a:cubicBezTo>
                    <a:pt x="20" y="1"/>
                    <a:pt x="20" y="1"/>
                    <a:pt x="20" y="1"/>
                  </a:cubicBezTo>
                  <a:cubicBezTo>
                    <a:pt x="18" y="13"/>
                    <a:pt x="18" y="13"/>
                    <a:pt x="18" y="13"/>
                  </a:cubicBezTo>
                  <a:cubicBezTo>
                    <a:pt x="18" y="13"/>
                    <a:pt x="22" y="8"/>
                    <a:pt x="23" y="7"/>
                  </a:cubicBezTo>
                  <a:cubicBezTo>
                    <a:pt x="25" y="4"/>
                    <a:pt x="29" y="0"/>
                    <a:pt x="36" y="0"/>
                  </a:cubicBezTo>
                  <a:cubicBezTo>
                    <a:pt x="38" y="0"/>
                    <a:pt x="38" y="0"/>
                    <a:pt x="38" y="0"/>
                  </a:cubicBezTo>
                  <a:cubicBezTo>
                    <a:pt x="36" y="11"/>
                    <a:pt x="36" y="11"/>
                    <a:pt x="36" y="11"/>
                  </a:cubicBezTo>
                  <a:cubicBezTo>
                    <a:pt x="35" y="11"/>
                    <a:pt x="34" y="11"/>
                    <a:pt x="33" y="11"/>
                  </a:cubicBezTo>
                  <a:cubicBezTo>
                    <a:pt x="22" y="11"/>
                    <a:pt x="16" y="23"/>
                    <a:pt x="15" y="29"/>
                  </a:cubicBezTo>
                  <a:cubicBezTo>
                    <a:pt x="9" y="58"/>
                    <a:pt x="9" y="58"/>
                    <a:pt x="9" y="58"/>
                  </a:cubicBezTo>
                  <a:cubicBezTo>
                    <a:pt x="0" y="58"/>
                    <a:pt x="0" y="58"/>
                    <a:pt x="0" y="58"/>
                  </a:cubicBezTo>
                  <a:lnTo>
                    <a:pt x="1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53"/>
            <p:cNvSpPr>
              <a:spLocks noEditPoints="1"/>
            </p:cNvSpPr>
            <p:nvPr userDrawn="1"/>
          </p:nvSpPr>
          <p:spPr bwMode="auto">
            <a:xfrm>
              <a:off x="7451725" y="3990975"/>
              <a:ext cx="71437" cy="98425"/>
            </a:xfrm>
            <a:custGeom>
              <a:avLst/>
              <a:gdLst>
                <a:gd name="T0" fmla="*/ 9 w 60"/>
                <a:gd name="T1" fmla="*/ 64 h 82"/>
                <a:gd name="T2" fmla="*/ 21 w 60"/>
                <a:gd name="T3" fmla="*/ 74 h 82"/>
                <a:gd name="T4" fmla="*/ 40 w 60"/>
                <a:gd name="T5" fmla="*/ 51 h 82"/>
                <a:gd name="T6" fmla="*/ 24 w 60"/>
                <a:gd name="T7" fmla="*/ 59 h 82"/>
                <a:gd name="T8" fmla="*/ 8 w 60"/>
                <a:gd name="T9" fmla="*/ 52 h 82"/>
                <a:gd name="T10" fmla="*/ 3 w 60"/>
                <a:gd name="T11" fmla="*/ 35 h 82"/>
                <a:gd name="T12" fmla="*/ 32 w 60"/>
                <a:gd name="T13" fmla="*/ 0 h 82"/>
                <a:gd name="T14" fmla="*/ 47 w 60"/>
                <a:gd name="T15" fmla="*/ 8 h 82"/>
                <a:gd name="T16" fmla="*/ 49 w 60"/>
                <a:gd name="T17" fmla="*/ 12 h 82"/>
                <a:gd name="T18" fmla="*/ 51 w 60"/>
                <a:gd name="T19" fmla="*/ 2 h 82"/>
                <a:gd name="T20" fmla="*/ 60 w 60"/>
                <a:gd name="T21" fmla="*/ 2 h 82"/>
                <a:gd name="T22" fmla="*/ 49 w 60"/>
                <a:gd name="T23" fmla="*/ 53 h 82"/>
                <a:gd name="T24" fmla="*/ 39 w 60"/>
                <a:gd name="T25" fmla="*/ 76 h 82"/>
                <a:gd name="T26" fmla="*/ 22 w 60"/>
                <a:gd name="T27" fmla="*/ 82 h 82"/>
                <a:gd name="T28" fmla="*/ 0 w 60"/>
                <a:gd name="T29" fmla="*/ 64 h 82"/>
                <a:gd name="T30" fmla="*/ 9 w 60"/>
                <a:gd name="T31" fmla="*/ 64 h 82"/>
                <a:gd name="T32" fmla="*/ 26 w 60"/>
                <a:gd name="T33" fmla="*/ 51 h 82"/>
                <a:gd name="T34" fmla="*/ 46 w 60"/>
                <a:gd name="T35" fmla="*/ 23 h 82"/>
                <a:gd name="T36" fmla="*/ 32 w 60"/>
                <a:gd name="T37" fmla="*/ 9 h 82"/>
                <a:gd name="T38" fmla="*/ 13 w 60"/>
                <a:gd name="T39" fmla="*/ 35 h 82"/>
                <a:gd name="T40" fmla="*/ 26 w 60"/>
                <a:gd name="T41" fmla="*/ 5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82">
                  <a:moveTo>
                    <a:pt x="9" y="64"/>
                  </a:moveTo>
                  <a:cubicBezTo>
                    <a:pt x="9" y="70"/>
                    <a:pt x="14" y="74"/>
                    <a:pt x="21" y="74"/>
                  </a:cubicBezTo>
                  <a:cubicBezTo>
                    <a:pt x="34" y="74"/>
                    <a:pt x="37" y="67"/>
                    <a:pt x="40" y="51"/>
                  </a:cubicBezTo>
                  <a:cubicBezTo>
                    <a:pt x="35" y="58"/>
                    <a:pt x="30" y="59"/>
                    <a:pt x="24" y="59"/>
                  </a:cubicBezTo>
                  <a:cubicBezTo>
                    <a:pt x="17" y="59"/>
                    <a:pt x="12" y="57"/>
                    <a:pt x="8" y="52"/>
                  </a:cubicBezTo>
                  <a:cubicBezTo>
                    <a:pt x="3" y="46"/>
                    <a:pt x="3" y="40"/>
                    <a:pt x="3" y="35"/>
                  </a:cubicBezTo>
                  <a:cubicBezTo>
                    <a:pt x="3" y="17"/>
                    <a:pt x="15" y="0"/>
                    <a:pt x="32" y="0"/>
                  </a:cubicBezTo>
                  <a:cubicBezTo>
                    <a:pt x="36" y="0"/>
                    <a:pt x="43" y="1"/>
                    <a:pt x="47" y="8"/>
                  </a:cubicBezTo>
                  <a:cubicBezTo>
                    <a:pt x="48" y="9"/>
                    <a:pt x="48" y="10"/>
                    <a:pt x="49" y="12"/>
                  </a:cubicBezTo>
                  <a:cubicBezTo>
                    <a:pt x="51" y="2"/>
                    <a:pt x="51" y="2"/>
                    <a:pt x="51" y="2"/>
                  </a:cubicBezTo>
                  <a:cubicBezTo>
                    <a:pt x="60" y="2"/>
                    <a:pt x="60" y="2"/>
                    <a:pt x="60" y="2"/>
                  </a:cubicBezTo>
                  <a:cubicBezTo>
                    <a:pt x="49" y="53"/>
                    <a:pt x="49" y="53"/>
                    <a:pt x="49" y="53"/>
                  </a:cubicBezTo>
                  <a:cubicBezTo>
                    <a:pt x="47" y="65"/>
                    <a:pt x="45" y="71"/>
                    <a:pt x="39" y="76"/>
                  </a:cubicBezTo>
                  <a:cubicBezTo>
                    <a:pt x="37" y="78"/>
                    <a:pt x="31" y="82"/>
                    <a:pt x="22" y="82"/>
                  </a:cubicBezTo>
                  <a:cubicBezTo>
                    <a:pt x="11" y="82"/>
                    <a:pt x="0" y="78"/>
                    <a:pt x="0" y="64"/>
                  </a:cubicBezTo>
                  <a:lnTo>
                    <a:pt x="9" y="64"/>
                  </a:lnTo>
                  <a:close/>
                  <a:moveTo>
                    <a:pt x="26" y="51"/>
                  </a:moveTo>
                  <a:cubicBezTo>
                    <a:pt x="39" y="51"/>
                    <a:pt x="46" y="36"/>
                    <a:pt x="46" y="23"/>
                  </a:cubicBezTo>
                  <a:cubicBezTo>
                    <a:pt x="46" y="14"/>
                    <a:pt x="40" y="9"/>
                    <a:pt x="32" y="9"/>
                  </a:cubicBezTo>
                  <a:cubicBezTo>
                    <a:pt x="21" y="9"/>
                    <a:pt x="13" y="21"/>
                    <a:pt x="13" y="35"/>
                  </a:cubicBezTo>
                  <a:cubicBezTo>
                    <a:pt x="13" y="44"/>
                    <a:pt x="16" y="51"/>
                    <a:pt x="2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54"/>
            <p:cNvSpPr>
              <a:spLocks/>
            </p:cNvSpPr>
            <p:nvPr userDrawn="1"/>
          </p:nvSpPr>
          <p:spPr bwMode="auto">
            <a:xfrm>
              <a:off x="7527925" y="3994150"/>
              <a:ext cx="68262" cy="95250"/>
            </a:xfrm>
            <a:custGeom>
              <a:avLst/>
              <a:gdLst>
                <a:gd name="T0" fmla="*/ 9 w 57"/>
                <a:gd name="T1" fmla="*/ 0 h 80"/>
                <a:gd name="T2" fmla="*/ 19 w 57"/>
                <a:gd name="T3" fmla="*/ 0 h 80"/>
                <a:gd name="T4" fmla="*/ 23 w 57"/>
                <a:gd name="T5" fmla="*/ 47 h 80"/>
                <a:gd name="T6" fmla="*/ 23 w 57"/>
                <a:gd name="T7" fmla="*/ 47 h 80"/>
                <a:gd name="T8" fmla="*/ 47 w 57"/>
                <a:gd name="T9" fmla="*/ 0 h 80"/>
                <a:gd name="T10" fmla="*/ 57 w 57"/>
                <a:gd name="T11" fmla="*/ 0 h 80"/>
                <a:gd name="T12" fmla="*/ 22 w 57"/>
                <a:gd name="T13" fmla="*/ 66 h 80"/>
                <a:gd name="T14" fmla="*/ 6 w 57"/>
                <a:gd name="T15" fmla="*/ 80 h 80"/>
                <a:gd name="T16" fmla="*/ 0 w 57"/>
                <a:gd name="T17" fmla="*/ 79 h 80"/>
                <a:gd name="T18" fmla="*/ 1 w 57"/>
                <a:gd name="T19" fmla="*/ 71 h 80"/>
                <a:gd name="T20" fmla="*/ 5 w 57"/>
                <a:gd name="T21" fmla="*/ 71 h 80"/>
                <a:gd name="T22" fmla="*/ 13 w 57"/>
                <a:gd name="T23" fmla="*/ 65 h 80"/>
                <a:gd name="T24" fmla="*/ 16 w 57"/>
                <a:gd name="T25" fmla="*/ 59 h 80"/>
                <a:gd name="T26" fmla="*/ 9 w 57"/>
                <a:gd name="T2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80">
                  <a:moveTo>
                    <a:pt x="9" y="0"/>
                  </a:moveTo>
                  <a:cubicBezTo>
                    <a:pt x="19" y="0"/>
                    <a:pt x="19" y="0"/>
                    <a:pt x="19" y="0"/>
                  </a:cubicBezTo>
                  <a:cubicBezTo>
                    <a:pt x="23" y="47"/>
                    <a:pt x="23" y="47"/>
                    <a:pt x="23" y="47"/>
                  </a:cubicBezTo>
                  <a:cubicBezTo>
                    <a:pt x="23" y="47"/>
                    <a:pt x="23" y="47"/>
                    <a:pt x="23" y="47"/>
                  </a:cubicBezTo>
                  <a:cubicBezTo>
                    <a:pt x="47" y="0"/>
                    <a:pt x="47" y="0"/>
                    <a:pt x="47" y="0"/>
                  </a:cubicBezTo>
                  <a:cubicBezTo>
                    <a:pt x="57" y="0"/>
                    <a:pt x="57" y="0"/>
                    <a:pt x="57" y="0"/>
                  </a:cubicBezTo>
                  <a:cubicBezTo>
                    <a:pt x="22" y="66"/>
                    <a:pt x="22" y="66"/>
                    <a:pt x="22" y="66"/>
                  </a:cubicBezTo>
                  <a:cubicBezTo>
                    <a:pt x="18" y="73"/>
                    <a:pt x="15" y="80"/>
                    <a:pt x="6" y="80"/>
                  </a:cubicBezTo>
                  <a:cubicBezTo>
                    <a:pt x="4" y="80"/>
                    <a:pt x="2" y="80"/>
                    <a:pt x="0" y="79"/>
                  </a:cubicBezTo>
                  <a:cubicBezTo>
                    <a:pt x="1" y="71"/>
                    <a:pt x="1" y="71"/>
                    <a:pt x="1" y="71"/>
                  </a:cubicBezTo>
                  <a:cubicBezTo>
                    <a:pt x="3" y="71"/>
                    <a:pt x="4" y="71"/>
                    <a:pt x="5" y="71"/>
                  </a:cubicBezTo>
                  <a:cubicBezTo>
                    <a:pt x="10" y="71"/>
                    <a:pt x="12" y="67"/>
                    <a:pt x="13" y="65"/>
                  </a:cubicBezTo>
                  <a:cubicBezTo>
                    <a:pt x="16" y="59"/>
                    <a:pt x="16" y="59"/>
                    <a:pt x="16" y="59"/>
                  </a:cubicBez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55"/>
            <p:cNvSpPr>
              <a:spLocks/>
            </p:cNvSpPr>
            <p:nvPr userDrawn="1"/>
          </p:nvSpPr>
          <p:spPr bwMode="auto">
            <a:xfrm>
              <a:off x="7637463" y="3967163"/>
              <a:ext cx="82550" cy="96838"/>
            </a:xfrm>
            <a:custGeom>
              <a:avLst/>
              <a:gdLst>
                <a:gd name="T0" fmla="*/ 59 w 69"/>
                <a:gd name="T1" fmla="*/ 27 h 82"/>
                <a:gd name="T2" fmla="*/ 39 w 69"/>
                <a:gd name="T3" fmla="*/ 9 h 82"/>
                <a:gd name="T4" fmla="*/ 10 w 69"/>
                <a:gd name="T5" fmla="*/ 49 h 82"/>
                <a:gd name="T6" fmla="*/ 30 w 69"/>
                <a:gd name="T7" fmla="*/ 73 h 82"/>
                <a:gd name="T8" fmla="*/ 54 w 69"/>
                <a:gd name="T9" fmla="*/ 52 h 82"/>
                <a:gd name="T10" fmla="*/ 65 w 69"/>
                <a:gd name="T11" fmla="*/ 52 h 82"/>
                <a:gd name="T12" fmla="*/ 30 w 69"/>
                <a:gd name="T13" fmla="*/ 82 h 82"/>
                <a:gd name="T14" fmla="*/ 0 w 69"/>
                <a:gd name="T15" fmla="*/ 50 h 82"/>
                <a:gd name="T16" fmla="*/ 40 w 69"/>
                <a:gd name="T17" fmla="*/ 0 h 82"/>
                <a:gd name="T18" fmla="*/ 69 w 69"/>
                <a:gd name="T19" fmla="*/ 27 h 82"/>
                <a:gd name="T20" fmla="*/ 59 w 69"/>
                <a:gd name="T21"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82">
                  <a:moveTo>
                    <a:pt x="59" y="27"/>
                  </a:moveTo>
                  <a:cubicBezTo>
                    <a:pt x="58" y="15"/>
                    <a:pt x="50" y="9"/>
                    <a:pt x="39" y="9"/>
                  </a:cubicBezTo>
                  <a:cubicBezTo>
                    <a:pt x="19" y="9"/>
                    <a:pt x="10" y="32"/>
                    <a:pt x="10" y="49"/>
                  </a:cubicBezTo>
                  <a:cubicBezTo>
                    <a:pt x="10" y="62"/>
                    <a:pt x="16" y="73"/>
                    <a:pt x="30" y="73"/>
                  </a:cubicBezTo>
                  <a:cubicBezTo>
                    <a:pt x="43" y="73"/>
                    <a:pt x="51" y="63"/>
                    <a:pt x="54" y="52"/>
                  </a:cubicBezTo>
                  <a:cubicBezTo>
                    <a:pt x="65" y="52"/>
                    <a:pt x="65" y="52"/>
                    <a:pt x="65" y="52"/>
                  </a:cubicBezTo>
                  <a:cubicBezTo>
                    <a:pt x="61" y="69"/>
                    <a:pt x="48" y="82"/>
                    <a:pt x="30" y="82"/>
                  </a:cubicBezTo>
                  <a:cubicBezTo>
                    <a:pt x="11" y="82"/>
                    <a:pt x="0" y="69"/>
                    <a:pt x="0" y="50"/>
                  </a:cubicBezTo>
                  <a:cubicBezTo>
                    <a:pt x="0" y="25"/>
                    <a:pt x="14" y="0"/>
                    <a:pt x="40" y="0"/>
                  </a:cubicBezTo>
                  <a:cubicBezTo>
                    <a:pt x="58" y="0"/>
                    <a:pt x="68" y="12"/>
                    <a:pt x="69" y="27"/>
                  </a:cubicBezTo>
                  <a:lnTo>
                    <a:pt x="5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56"/>
            <p:cNvSpPr>
              <a:spLocks noEditPoints="1"/>
            </p:cNvSpPr>
            <p:nvPr userDrawn="1"/>
          </p:nvSpPr>
          <p:spPr bwMode="auto">
            <a:xfrm>
              <a:off x="7724775" y="3990975"/>
              <a:ext cx="65087" cy="73025"/>
            </a:xfrm>
            <a:custGeom>
              <a:avLst/>
              <a:gdLst>
                <a:gd name="T0" fmla="*/ 32 w 54"/>
                <a:gd name="T1" fmla="*/ 0 h 61"/>
                <a:gd name="T2" fmla="*/ 54 w 54"/>
                <a:gd name="T3" fmla="*/ 24 h 61"/>
                <a:gd name="T4" fmla="*/ 23 w 54"/>
                <a:gd name="T5" fmla="*/ 61 h 61"/>
                <a:gd name="T6" fmla="*/ 0 w 54"/>
                <a:gd name="T7" fmla="*/ 37 h 61"/>
                <a:gd name="T8" fmla="*/ 32 w 54"/>
                <a:gd name="T9" fmla="*/ 0 h 61"/>
                <a:gd name="T10" fmla="*/ 23 w 54"/>
                <a:gd name="T11" fmla="*/ 53 h 61"/>
                <a:gd name="T12" fmla="*/ 44 w 54"/>
                <a:gd name="T13" fmla="*/ 24 h 61"/>
                <a:gd name="T14" fmla="*/ 31 w 54"/>
                <a:gd name="T15" fmla="*/ 8 h 61"/>
                <a:gd name="T16" fmla="*/ 10 w 54"/>
                <a:gd name="T17" fmla="*/ 37 h 61"/>
                <a:gd name="T18" fmla="*/ 23 w 54"/>
                <a:gd name="T19"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1">
                  <a:moveTo>
                    <a:pt x="32" y="0"/>
                  </a:moveTo>
                  <a:cubicBezTo>
                    <a:pt x="46" y="0"/>
                    <a:pt x="54" y="11"/>
                    <a:pt x="54" y="24"/>
                  </a:cubicBezTo>
                  <a:cubicBezTo>
                    <a:pt x="54" y="34"/>
                    <a:pt x="47" y="61"/>
                    <a:pt x="23" y="61"/>
                  </a:cubicBezTo>
                  <a:cubicBezTo>
                    <a:pt x="12" y="61"/>
                    <a:pt x="0" y="54"/>
                    <a:pt x="0" y="37"/>
                  </a:cubicBezTo>
                  <a:cubicBezTo>
                    <a:pt x="0" y="18"/>
                    <a:pt x="12" y="0"/>
                    <a:pt x="32" y="0"/>
                  </a:cubicBezTo>
                  <a:close/>
                  <a:moveTo>
                    <a:pt x="23" y="53"/>
                  </a:moveTo>
                  <a:cubicBezTo>
                    <a:pt x="39" y="53"/>
                    <a:pt x="44" y="34"/>
                    <a:pt x="44" y="24"/>
                  </a:cubicBezTo>
                  <a:cubicBezTo>
                    <a:pt x="44" y="13"/>
                    <a:pt x="38" y="8"/>
                    <a:pt x="31" y="8"/>
                  </a:cubicBezTo>
                  <a:cubicBezTo>
                    <a:pt x="17" y="8"/>
                    <a:pt x="10" y="25"/>
                    <a:pt x="10" y="37"/>
                  </a:cubicBezTo>
                  <a:cubicBezTo>
                    <a:pt x="10" y="46"/>
                    <a:pt x="14" y="53"/>
                    <a:pt x="2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57"/>
            <p:cNvSpPr>
              <a:spLocks/>
            </p:cNvSpPr>
            <p:nvPr userDrawn="1"/>
          </p:nvSpPr>
          <p:spPr bwMode="auto">
            <a:xfrm>
              <a:off x="7796213" y="3992563"/>
              <a:ext cx="100012" cy="69850"/>
            </a:xfrm>
            <a:custGeom>
              <a:avLst/>
              <a:gdLst>
                <a:gd name="T0" fmla="*/ 12 w 84"/>
                <a:gd name="T1" fmla="*/ 1 h 58"/>
                <a:gd name="T2" fmla="*/ 20 w 84"/>
                <a:gd name="T3" fmla="*/ 1 h 58"/>
                <a:gd name="T4" fmla="*/ 18 w 84"/>
                <a:gd name="T5" fmla="*/ 11 h 58"/>
                <a:gd name="T6" fmla="*/ 37 w 84"/>
                <a:gd name="T7" fmla="*/ 0 h 58"/>
                <a:gd name="T8" fmla="*/ 50 w 84"/>
                <a:gd name="T9" fmla="*/ 10 h 58"/>
                <a:gd name="T10" fmla="*/ 70 w 84"/>
                <a:gd name="T11" fmla="*/ 0 h 58"/>
                <a:gd name="T12" fmla="*/ 84 w 84"/>
                <a:gd name="T13" fmla="*/ 12 h 58"/>
                <a:gd name="T14" fmla="*/ 83 w 84"/>
                <a:gd name="T15" fmla="*/ 22 h 58"/>
                <a:gd name="T16" fmla="*/ 75 w 84"/>
                <a:gd name="T17" fmla="*/ 58 h 58"/>
                <a:gd name="T18" fmla="*/ 65 w 84"/>
                <a:gd name="T19" fmla="*/ 58 h 58"/>
                <a:gd name="T20" fmla="*/ 73 w 84"/>
                <a:gd name="T21" fmla="*/ 22 h 58"/>
                <a:gd name="T22" fmla="*/ 74 w 84"/>
                <a:gd name="T23" fmla="*/ 14 h 58"/>
                <a:gd name="T24" fmla="*/ 67 w 84"/>
                <a:gd name="T25" fmla="*/ 8 h 58"/>
                <a:gd name="T26" fmla="*/ 49 w 84"/>
                <a:gd name="T27" fmla="*/ 25 h 58"/>
                <a:gd name="T28" fmla="*/ 42 w 84"/>
                <a:gd name="T29" fmla="*/ 58 h 58"/>
                <a:gd name="T30" fmla="*/ 32 w 84"/>
                <a:gd name="T31" fmla="*/ 58 h 58"/>
                <a:gd name="T32" fmla="*/ 40 w 84"/>
                <a:gd name="T33" fmla="*/ 23 h 58"/>
                <a:gd name="T34" fmla="*/ 41 w 84"/>
                <a:gd name="T35" fmla="*/ 15 h 58"/>
                <a:gd name="T36" fmla="*/ 34 w 84"/>
                <a:gd name="T37" fmla="*/ 8 h 58"/>
                <a:gd name="T38" fmla="*/ 16 w 84"/>
                <a:gd name="T39" fmla="*/ 25 h 58"/>
                <a:gd name="T40" fmla="*/ 9 w 84"/>
                <a:gd name="T41" fmla="*/ 58 h 58"/>
                <a:gd name="T42" fmla="*/ 0 w 84"/>
                <a:gd name="T43" fmla="*/ 58 h 58"/>
                <a:gd name="T44" fmla="*/ 12 w 84"/>
                <a:gd name="T45"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58">
                  <a:moveTo>
                    <a:pt x="12" y="1"/>
                  </a:moveTo>
                  <a:cubicBezTo>
                    <a:pt x="20" y="1"/>
                    <a:pt x="20" y="1"/>
                    <a:pt x="20" y="1"/>
                  </a:cubicBezTo>
                  <a:cubicBezTo>
                    <a:pt x="18" y="11"/>
                    <a:pt x="18" y="11"/>
                    <a:pt x="18" y="11"/>
                  </a:cubicBezTo>
                  <a:cubicBezTo>
                    <a:pt x="21" y="6"/>
                    <a:pt x="28" y="0"/>
                    <a:pt x="37" y="0"/>
                  </a:cubicBezTo>
                  <a:cubicBezTo>
                    <a:pt x="46" y="0"/>
                    <a:pt x="50" y="6"/>
                    <a:pt x="50" y="10"/>
                  </a:cubicBezTo>
                  <a:cubicBezTo>
                    <a:pt x="53" y="6"/>
                    <a:pt x="61" y="0"/>
                    <a:pt x="70" y="0"/>
                  </a:cubicBezTo>
                  <a:cubicBezTo>
                    <a:pt x="78" y="0"/>
                    <a:pt x="84" y="5"/>
                    <a:pt x="84" y="12"/>
                  </a:cubicBezTo>
                  <a:cubicBezTo>
                    <a:pt x="84" y="15"/>
                    <a:pt x="83" y="19"/>
                    <a:pt x="83" y="22"/>
                  </a:cubicBezTo>
                  <a:cubicBezTo>
                    <a:pt x="75" y="58"/>
                    <a:pt x="75" y="58"/>
                    <a:pt x="75" y="58"/>
                  </a:cubicBezTo>
                  <a:cubicBezTo>
                    <a:pt x="65" y="58"/>
                    <a:pt x="65" y="58"/>
                    <a:pt x="65" y="58"/>
                  </a:cubicBezTo>
                  <a:cubicBezTo>
                    <a:pt x="73" y="22"/>
                    <a:pt x="73" y="22"/>
                    <a:pt x="73" y="22"/>
                  </a:cubicBezTo>
                  <a:cubicBezTo>
                    <a:pt x="74" y="19"/>
                    <a:pt x="74" y="16"/>
                    <a:pt x="74" y="14"/>
                  </a:cubicBezTo>
                  <a:cubicBezTo>
                    <a:pt x="74" y="10"/>
                    <a:pt x="71" y="8"/>
                    <a:pt x="67" y="8"/>
                  </a:cubicBezTo>
                  <a:cubicBezTo>
                    <a:pt x="58" y="8"/>
                    <a:pt x="50" y="19"/>
                    <a:pt x="49" y="25"/>
                  </a:cubicBezTo>
                  <a:cubicBezTo>
                    <a:pt x="42" y="58"/>
                    <a:pt x="42" y="58"/>
                    <a:pt x="42" y="58"/>
                  </a:cubicBezTo>
                  <a:cubicBezTo>
                    <a:pt x="32" y="58"/>
                    <a:pt x="32" y="58"/>
                    <a:pt x="32" y="58"/>
                  </a:cubicBezTo>
                  <a:cubicBezTo>
                    <a:pt x="40" y="23"/>
                    <a:pt x="40" y="23"/>
                    <a:pt x="40" y="23"/>
                  </a:cubicBezTo>
                  <a:cubicBezTo>
                    <a:pt x="41" y="19"/>
                    <a:pt x="41" y="17"/>
                    <a:pt x="41" y="15"/>
                  </a:cubicBezTo>
                  <a:cubicBezTo>
                    <a:pt x="41" y="11"/>
                    <a:pt x="38" y="8"/>
                    <a:pt x="34" y="8"/>
                  </a:cubicBezTo>
                  <a:cubicBezTo>
                    <a:pt x="25" y="8"/>
                    <a:pt x="18" y="18"/>
                    <a:pt x="16" y="25"/>
                  </a:cubicBezTo>
                  <a:cubicBezTo>
                    <a:pt x="9" y="58"/>
                    <a:pt x="9" y="58"/>
                    <a:pt x="9" y="58"/>
                  </a:cubicBezTo>
                  <a:cubicBezTo>
                    <a:pt x="0" y="58"/>
                    <a:pt x="0" y="58"/>
                    <a:pt x="0" y="58"/>
                  </a:cubicBezTo>
                  <a:lnTo>
                    <a:pt x="1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58"/>
            <p:cNvSpPr>
              <a:spLocks noEditPoints="1"/>
            </p:cNvSpPr>
            <p:nvPr userDrawn="1"/>
          </p:nvSpPr>
          <p:spPr bwMode="auto">
            <a:xfrm>
              <a:off x="7899400" y="3992563"/>
              <a:ext cx="76200" cy="95250"/>
            </a:xfrm>
            <a:custGeom>
              <a:avLst/>
              <a:gdLst>
                <a:gd name="T0" fmla="*/ 16 w 63"/>
                <a:gd name="T1" fmla="*/ 1 h 80"/>
                <a:gd name="T2" fmla="*/ 26 w 63"/>
                <a:gd name="T3" fmla="*/ 1 h 80"/>
                <a:gd name="T4" fmla="*/ 24 w 63"/>
                <a:gd name="T5" fmla="*/ 9 h 80"/>
                <a:gd name="T6" fmla="*/ 24 w 63"/>
                <a:gd name="T7" fmla="*/ 9 h 80"/>
                <a:gd name="T8" fmla="*/ 42 w 63"/>
                <a:gd name="T9" fmla="*/ 0 h 80"/>
                <a:gd name="T10" fmla="*/ 63 w 63"/>
                <a:gd name="T11" fmla="*/ 22 h 80"/>
                <a:gd name="T12" fmla="*/ 33 w 63"/>
                <a:gd name="T13" fmla="*/ 60 h 80"/>
                <a:gd name="T14" fmla="*/ 16 w 63"/>
                <a:gd name="T15" fmla="*/ 48 h 80"/>
                <a:gd name="T16" fmla="*/ 16 w 63"/>
                <a:gd name="T17" fmla="*/ 48 h 80"/>
                <a:gd name="T18" fmla="*/ 9 w 63"/>
                <a:gd name="T19" fmla="*/ 80 h 80"/>
                <a:gd name="T20" fmla="*/ 0 w 63"/>
                <a:gd name="T21" fmla="*/ 80 h 80"/>
                <a:gd name="T22" fmla="*/ 16 w 63"/>
                <a:gd name="T23" fmla="*/ 1 h 80"/>
                <a:gd name="T24" fmla="*/ 33 w 63"/>
                <a:gd name="T25" fmla="*/ 52 h 80"/>
                <a:gd name="T26" fmla="*/ 53 w 63"/>
                <a:gd name="T27" fmla="*/ 23 h 80"/>
                <a:gd name="T28" fmla="*/ 40 w 63"/>
                <a:gd name="T29" fmla="*/ 8 h 80"/>
                <a:gd name="T30" fmla="*/ 19 w 63"/>
                <a:gd name="T31" fmla="*/ 36 h 80"/>
                <a:gd name="T32" fmla="*/ 33 w 63"/>
                <a:gd name="T33" fmla="*/ 5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0">
                  <a:moveTo>
                    <a:pt x="16" y="1"/>
                  </a:moveTo>
                  <a:cubicBezTo>
                    <a:pt x="26" y="1"/>
                    <a:pt x="26" y="1"/>
                    <a:pt x="26" y="1"/>
                  </a:cubicBezTo>
                  <a:cubicBezTo>
                    <a:pt x="24" y="9"/>
                    <a:pt x="24" y="9"/>
                    <a:pt x="24" y="9"/>
                  </a:cubicBezTo>
                  <a:cubicBezTo>
                    <a:pt x="24" y="9"/>
                    <a:pt x="24" y="9"/>
                    <a:pt x="24" y="9"/>
                  </a:cubicBezTo>
                  <a:cubicBezTo>
                    <a:pt x="29" y="3"/>
                    <a:pt x="34" y="0"/>
                    <a:pt x="42" y="0"/>
                  </a:cubicBezTo>
                  <a:cubicBezTo>
                    <a:pt x="59" y="0"/>
                    <a:pt x="63" y="13"/>
                    <a:pt x="63" y="22"/>
                  </a:cubicBezTo>
                  <a:cubicBezTo>
                    <a:pt x="63" y="35"/>
                    <a:pt x="56" y="60"/>
                    <a:pt x="33" y="60"/>
                  </a:cubicBezTo>
                  <a:cubicBezTo>
                    <a:pt x="25" y="60"/>
                    <a:pt x="19" y="56"/>
                    <a:pt x="16" y="48"/>
                  </a:cubicBezTo>
                  <a:cubicBezTo>
                    <a:pt x="16" y="48"/>
                    <a:pt x="16" y="48"/>
                    <a:pt x="16" y="48"/>
                  </a:cubicBezTo>
                  <a:cubicBezTo>
                    <a:pt x="9" y="80"/>
                    <a:pt x="9" y="80"/>
                    <a:pt x="9" y="80"/>
                  </a:cubicBezTo>
                  <a:cubicBezTo>
                    <a:pt x="0" y="80"/>
                    <a:pt x="0" y="80"/>
                    <a:pt x="0" y="80"/>
                  </a:cubicBezTo>
                  <a:lnTo>
                    <a:pt x="16" y="1"/>
                  </a:lnTo>
                  <a:close/>
                  <a:moveTo>
                    <a:pt x="33" y="52"/>
                  </a:moveTo>
                  <a:cubicBezTo>
                    <a:pt x="48" y="52"/>
                    <a:pt x="53" y="33"/>
                    <a:pt x="53" y="23"/>
                  </a:cubicBezTo>
                  <a:cubicBezTo>
                    <a:pt x="53" y="13"/>
                    <a:pt x="48" y="8"/>
                    <a:pt x="40" y="8"/>
                  </a:cubicBezTo>
                  <a:cubicBezTo>
                    <a:pt x="26" y="8"/>
                    <a:pt x="19" y="24"/>
                    <a:pt x="19" y="36"/>
                  </a:cubicBezTo>
                  <a:cubicBezTo>
                    <a:pt x="19" y="46"/>
                    <a:pt x="25" y="52"/>
                    <a:pt x="3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59"/>
            <p:cNvSpPr>
              <a:spLocks noEditPoints="1"/>
            </p:cNvSpPr>
            <p:nvPr userDrawn="1"/>
          </p:nvSpPr>
          <p:spPr bwMode="auto">
            <a:xfrm>
              <a:off x="7985125" y="3990975"/>
              <a:ext cx="61912" cy="73025"/>
            </a:xfrm>
            <a:custGeom>
              <a:avLst/>
              <a:gdLst>
                <a:gd name="T0" fmla="*/ 46 w 52"/>
                <a:gd name="T1" fmla="*/ 44 h 61"/>
                <a:gd name="T2" fmla="*/ 45 w 52"/>
                <a:gd name="T3" fmla="*/ 49 h 61"/>
                <a:gd name="T4" fmla="*/ 49 w 52"/>
                <a:gd name="T5" fmla="*/ 52 h 61"/>
                <a:gd name="T6" fmla="*/ 51 w 52"/>
                <a:gd name="T7" fmla="*/ 52 h 61"/>
                <a:gd name="T8" fmla="*/ 50 w 52"/>
                <a:gd name="T9" fmla="*/ 59 h 61"/>
                <a:gd name="T10" fmla="*/ 44 w 52"/>
                <a:gd name="T11" fmla="*/ 60 h 61"/>
                <a:gd name="T12" fmla="*/ 36 w 52"/>
                <a:gd name="T13" fmla="*/ 52 h 61"/>
                <a:gd name="T14" fmla="*/ 36 w 52"/>
                <a:gd name="T15" fmla="*/ 52 h 61"/>
                <a:gd name="T16" fmla="*/ 18 w 52"/>
                <a:gd name="T17" fmla="*/ 61 h 61"/>
                <a:gd name="T18" fmla="*/ 0 w 52"/>
                <a:gd name="T19" fmla="*/ 44 h 61"/>
                <a:gd name="T20" fmla="*/ 20 w 52"/>
                <a:gd name="T21" fmla="*/ 25 h 61"/>
                <a:gd name="T22" fmla="*/ 33 w 52"/>
                <a:gd name="T23" fmla="*/ 24 h 61"/>
                <a:gd name="T24" fmla="*/ 42 w 52"/>
                <a:gd name="T25" fmla="*/ 16 h 61"/>
                <a:gd name="T26" fmla="*/ 30 w 52"/>
                <a:gd name="T27" fmla="*/ 8 h 61"/>
                <a:gd name="T28" fmla="*/ 16 w 52"/>
                <a:gd name="T29" fmla="*/ 18 h 61"/>
                <a:gd name="T30" fmla="*/ 7 w 52"/>
                <a:gd name="T31" fmla="*/ 18 h 61"/>
                <a:gd name="T32" fmla="*/ 31 w 52"/>
                <a:gd name="T33" fmla="*/ 0 h 61"/>
                <a:gd name="T34" fmla="*/ 52 w 52"/>
                <a:gd name="T35" fmla="*/ 14 h 61"/>
                <a:gd name="T36" fmla="*/ 50 w 52"/>
                <a:gd name="T37" fmla="*/ 25 h 61"/>
                <a:gd name="T38" fmla="*/ 46 w 52"/>
                <a:gd name="T39" fmla="*/ 44 h 61"/>
                <a:gd name="T40" fmla="*/ 39 w 52"/>
                <a:gd name="T41" fmla="*/ 30 h 61"/>
                <a:gd name="T42" fmla="*/ 23 w 52"/>
                <a:gd name="T43" fmla="*/ 33 h 61"/>
                <a:gd name="T44" fmla="*/ 10 w 52"/>
                <a:gd name="T45" fmla="*/ 44 h 61"/>
                <a:gd name="T46" fmla="*/ 20 w 52"/>
                <a:gd name="T47" fmla="*/ 53 h 61"/>
                <a:gd name="T48" fmla="*/ 39 w 52"/>
                <a:gd name="T49"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61">
                  <a:moveTo>
                    <a:pt x="46" y="44"/>
                  </a:moveTo>
                  <a:cubicBezTo>
                    <a:pt x="45" y="46"/>
                    <a:pt x="45" y="48"/>
                    <a:pt x="45" y="49"/>
                  </a:cubicBezTo>
                  <a:cubicBezTo>
                    <a:pt x="45" y="51"/>
                    <a:pt x="46" y="52"/>
                    <a:pt x="49" y="52"/>
                  </a:cubicBezTo>
                  <a:cubicBezTo>
                    <a:pt x="50" y="52"/>
                    <a:pt x="50" y="52"/>
                    <a:pt x="51" y="52"/>
                  </a:cubicBezTo>
                  <a:cubicBezTo>
                    <a:pt x="50" y="59"/>
                    <a:pt x="50" y="59"/>
                    <a:pt x="50" y="59"/>
                  </a:cubicBezTo>
                  <a:cubicBezTo>
                    <a:pt x="48" y="59"/>
                    <a:pt x="46" y="60"/>
                    <a:pt x="44" y="60"/>
                  </a:cubicBezTo>
                  <a:cubicBezTo>
                    <a:pt x="38" y="60"/>
                    <a:pt x="36" y="55"/>
                    <a:pt x="36" y="52"/>
                  </a:cubicBezTo>
                  <a:cubicBezTo>
                    <a:pt x="36" y="52"/>
                    <a:pt x="36" y="52"/>
                    <a:pt x="36" y="52"/>
                  </a:cubicBezTo>
                  <a:cubicBezTo>
                    <a:pt x="35" y="54"/>
                    <a:pt x="29" y="61"/>
                    <a:pt x="18" y="61"/>
                  </a:cubicBezTo>
                  <a:cubicBezTo>
                    <a:pt x="5" y="61"/>
                    <a:pt x="0" y="51"/>
                    <a:pt x="0" y="44"/>
                  </a:cubicBezTo>
                  <a:cubicBezTo>
                    <a:pt x="0" y="31"/>
                    <a:pt x="9" y="26"/>
                    <a:pt x="20" y="25"/>
                  </a:cubicBezTo>
                  <a:cubicBezTo>
                    <a:pt x="33" y="24"/>
                    <a:pt x="33" y="24"/>
                    <a:pt x="33" y="24"/>
                  </a:cubicBezTo>
                  <a:cubicBezTo>
                    <a:pt x="41" y="24"/>
                    <a:pt x="42" y="21"/>
                    <a:pt x="42" y="16"/>
                  </a:cubicBezTo>
                  <a:cubicBezTo>
                    <a:pt x="42" y="10"/>
                    <a:pt x="38" y="8"/>
                    <a:pt x="30" y="8"/>
                  </a:cubicBezTo>
                  <a:cubicBezTo>
                    <a:pt x="22" y="8"/>
                    <a:pt x="17" y="12"/>
                    <a:pt x="16" y="18"/>
                  </a:cubicBezTo>
                  <a:cubicBezTo>
                    <a:pt x="7" y="18"/>
                    <a:pt x="7" y="18"/>
                    <a:pt x="7" y="18"/>
                  </a:cubicBezTo>
                  <a:cubicBezTo>
                    <a:pt x="9" y="6"/>
                    <a:pt x="19" y="0"/>
                    <a:pt x="31" y="0"/>
                  </a:cubicBezTo>
                  <a:cubicBezTo>
                    <a:pt x="40" y="0"/>
                    <a:pt x="52" y="3"/>
                    <a:pt x="52" y="14"/>
                  </a:cubicBezTo>
                  <a:cubicBezTo>
                    <a:pt x="52" y="17"/>
                    <a:pt x="51" y="20"/>
                    <a:pt x="50" y="25"/>
                  </a:cubicBezTo>
                  <a:lnTo>
                    <a:pt x="46" y="44"/>
                  </a:lnTo>
                  <a:close/>
                  <a:moveTo>
                    <a:pt x="39" y="30"/>
                  </a:moveTo>
                  <a:cubicBezTo>
                    <a:pt x="36" y="32"/>
                    <a:pt x="30" y="32"/>
                    <a:pt x="23" y="33"/>
                  </a:cubicBezTo>
                  <a:cubicBezTo>
                    <a:pt x="15" y="33"/>
                    <a:pt x="10" y="37"/>
                    <a:pt x="10" y="44"/>
                  </a:cubicBezTo>
                  <a:cubicBezTo>
                    <a:pt x="10" y="50"/>
                    <a:pt x="15" y="53"/>
                    <a:pt x="20" y="53"/>
                  </a:cubicBezTo>
                  <a:cubicBezTo>
                    <a:pt x="32" y="53"/>
                    <a:pt x="37" y="44"/>
                    <a:pt x="39"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60"/>
            <p:cNvSpPr>
              <a:spLocks/>
            </p:cNvSpPr>
            <p:nvPr userDrawn="1"/>
          </p:nvSpPr>
          <p:spPr bwMode="auto">
            <a:xfrm>
              <a:off x="8054975" y="3992563"/>
              <a:ext cx="65087" cy="69850"/>
            </a:xfrm>
            <a:custGeom>
              <a:avLst/>
              <a:gdLst>
                <a:gd name="T0" fmla="*/ 12 w 54"/>
                <a:gd name="T1" fmla="*/ 1 h 58"/>
                <a:gd name="T2" fmla="*/ 21 w 54"/>
                <a:gd name="T3" fmla="*/ 1 h 58"/>
                <a:gd name="T4" fmla="*/ 19 w 54"/>
                <a:gd name="T5" fmla="*/ 10 h 58"/>
                <a:gd name="T6" fmla="*/ 39 w 54"/>
                <a:gd name="T7" fmla="*/ 0 h 58"/>
                <a:gd name="T8" fmla="*/ 54 w 54"/>
                <a:gd name="T9" fmla="*/ 13 h 58"/>
                <a:gd name="T10" fmla="*/ 52 w 54"/>
                <a:gd name="T11" fmla="*/ 23 h 58"/>
                <a:gd name="T12" fmla="*/ 45 w 54"/>
                <a:gd name="T13" fmla="*/ 58 h 58"/>
                <a:gd name="T14" fmla="*/ 35 w 54"/>
                <a:gd name="T15" fmla="*/ 58 h 58"/>
                <a:gd name="T16" fmla="*/ 43 w 54"/>
                <a:gd name="T17" fmla="*/ 23 h 58"/>
                <a:gd name="T18" fmla="*/ 44 w 54"/>
                <a:gd name="T19" fmla="*/ 16 h 58"/>
                <a:gd name="T20" fmla="*/ 35 w 54"/>
                <a:gd name="T21" fmla="*/ 8 h 58"/>
                <a:gd name="T22" fmla="*/ 16 w 54"/>
                <a:gd name="T23" fmla="*/ 27 h 58"/>
                <a:gd name="T24" fmla="*/ 9 w 54"/>
                <a:gd name="T25" fmla="*/ 58 h 58"/>
                <a:gd name="T26" fmla="*/ 0 w 54"/>
                <a:gd name="T27" fmla="*/ 58 h 58"/>
                <a:gd name="T28" fmla="*/ 12 w 54"/>
                <a:gd name="T29"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58">
                  <a:moveTo>
                    <a:pt x="12" y="1"/>
                  </a:moveTo>
                  <a:cubicBezTo>
                    <a:pt x="21" y="1"/>
                    <a:pt x="21" y="1"/>
                    <a:pt x="21" y="1"/>
                  </a:cubicBezTo>
                  <a:cubicBezTo>
                    <a:pt x="19" y="10"/>
                    <a:pt x="19" y="10"/>
                    <a:pt x="19" y="10"/>
                  </a:cubicBezTo>
                  <a:cubicBezTo>
                    <a:pt x="25" y="4"/>
                    <a:pt x="31" y="0"/>
                    <a:pt x="39" y="0"/>
                  </a:cubicBezTo>
                  <a:cubicBezTo>
                    <a:pt x="45" y="0"/>
                    <a:pt x="54" y="3"/>
                    <a:pt x="54" y="13"/>
                  </a:cubicBezTo>
                  <a:cubicBezTo>
                    <a:pt x="54" y="15"/>
                    <a:pt x="53" y="19"/>
                    <a:pt x="52" y="23"/>
                  </a:cubicBezTo>
                  <a:cubicBezTo>
                    <a:pt x="45" y="58"/>
                    <a:pt x="45" y="58"/>
                    <a:pt x="45" y="58"/>
                  </a:cubicBezTo>
                  <a:cubicBezTo>
                    <a:pt x="35" y="58"/>
                    <a:pt x="35" y="58"/>
                    <a:pt x="35" y="58"/>
                  </a:cubicBezTo>
                  <a:cubicBezTo>
                    <a:pt x="43" y="23"/>
                    <a:pt x="43" y="23"/>
                    <a:pt x="43" y="23"/>
                  </a:cubicBezTo>
                  <a:cubicBezTo>
                    <a:pt x="44" y="20"/>
                    <a:pt x="44" y="17"/>
                    <a:pt x="44" y="16"/>
                  </a:cubicBezTo>
                  <a:cubicBezTo>
                    <a:pt x="44" y="11"/>
                    <a:pt x="42" y="8"/>
                    <a:pt x="35" y="8"/>
                  </a:cubicBezTo>
                  <a:cubicBezTo>
                    <a:pt x="26" y="8"/>
                    <a:pt x="18" y="17"/>
                    <a:pt x="16" y="27"/>
                  </a:cubicBezTo>
                  <a:cubicBezTo>
                    <a:pt x="9" y="58"/>
                    <a:pt x="9" y="58"/>
                    <a:pt x="9" y="58"/>
                  </a:cubicBezTo>
                  <a:cubicBezTo>
                    <a:pt x="0" y="58"/>
                    <a:pt x="0" y="58"/>
                    <a:pt x="0" y="58"/>
                  </a:cubicBezTo>
                  <a:lnTo>
                    <a:pt x="1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61"/>
            <p:cNvSpPr>
              <a:spLocks noEditPoints="1"/>
            </p:cNvSpPr>
            <p:nvPr userDrawn="1"/>
          </p:nvSpPr>
          <p:spPr bwMode="auto">
            <a:xfrm>
              <a:off x="8128000" y="3968750"/>
              <a:ext cx="30162" cy="93663"/>
            </a:xfrm>
            <a:custGeom>
              <a:avLst/>
              <a:gdLst>
                <a:gd name="T0" fmla="*/ 9 w 19"/>
                <a:gd name="T1" fmla="*/ 16 h 59"/>
                <a:gd name="T2" fmla="*/ 16 w 19"/>
                <a:gd name="T3" fmla="*/ 16 h 59"/>
                <a:gd name="T4" fmla="*/ 7 w 19"/>
                <a:gd name="T5" fmla="*/ 59 h 59"/>
                <a:gd name="T6" fmla="*/ 0 w 19"/>
                <a:gd name="T7" fmla="*/ 59 h 59"/>
                <a:gd name="T8" fmla="*/ 9 w 19"/>
                <a:gd name="T9" fmla="*/ 16 h 59"/>
                <a:gd name="T10" fmla="*/ 12 w 19"/>
                <a:gd name="T11" fmla="*/ 0 h 59"/>
                <a:gd name="T12" fmla="*/ 19 w 19"/>
                <a:gd name="T13" fmla="*/ 0 h 59"/>
                <a:gd name="T14" fmla="*/ 18 w 19"/>
                <a:gd name="T15" fmla="*/ 8 h 59"/>
                <a:gd name="T16" fmla="*/ 10 w 19"/>
                <a:gd name="T17" fmla="*/ 8 h 59"/>
                <a:gd name="T18" fmla="*/ 12 w 19"/>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9">
                  <a:moveTo>
                    <a:pt x="9" y="16"/>
                  </a:moveTo>
                  <a:lnTo>
                    <a:pt x="16" y="16"/>
                  </a:lnTo>
                  <a:lnTo>
                    <a:pt x="7" y="59"/>
                  </a:lnTo>
                  <a:lnTo>
                    <a:pt x="0" y="59"/>
                  </a:lnTo>
                  <a:lnTo>
                    <a:pt x="9" y="16"/>
                  </a:lnTo>
                  <a:close/>
                  <a:moveTo>
                    <a:pt x="12" y="0"/>
                  </a:moveTo>
                  <a:lnTo>
                    <a:pt x="19" y="0"/>
                  </a:lnTo>
                  <a:lnTo>
                    <a:pt x="18" y="8"/>
                  </a:lnTo>
                  <a:lnTo>
                    <a:pt x="10" y="8"/>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62"/>
            <p:cNvSpPr>
              <a:spLocks noEditPoints="1"/>
            </p:cNvSpPr>
            <p:nvPr userDrawn="1"/>
          </p:nvSpPr>
          <p:spPr bwMode="auto">
            <a:xfrm>
              <a:off x="8159750" y="3990975"/>
              <a:ext cx="60325" cy="73025"/>
            </a:xfrm>
            <a:custGeom>
              <a:avLst/>
              <a:gdLst>
                <a:gd name="T0" fmla="*/ 9 w 51"/>
                <a:gd name="T1" fmla="*/ 33 h 61"/>
                <a:gd name="T2" fmla="*/ 9 w 51"/>
                <a:gd name="T3" fmla="*/ 37 h 61"/>
                <a:gd name="T4" fmla="*/ 22 w 51"/>
                <a:gd name="T5" fmla="*/ 52 h 61"/>
                <a:gd name="T6" fmla="*/ 39 w 51"/>
                <a:gd name="T7" fmla="*/ 41 h 61"/>
                <a:gd name="T8" fmla="*/ 48 w 51"/>
                <a:gd name="T9" fmla="*/ 41 h 61"/>
                <a:gd name="T10" fmla="*/ 22 w 51"/>
                <a:gd name="T11" fmla="*/ 61 h 61"/>
                <a:gd name="T12" fmla="*/ 0 w 51"/>
                <a:gd name="T13" fmla="*/ 36 h 61"/>
                <a:gd name="T14" fmla="*/ 29 w 51"/>
                <a:gd name="T15" fmla="*/ 0 h 61"/>
                <a:gd name="T16" fmla="*/ 51 w 51"/>
                <a:gd name="T17" fmla="*/ 24 h 61"/>
                <a:gd name="T18" fmla="*/ 51 w 51"/>
                <a:gd name="T19" fmla="*/ 33 h 61"/>
                <a:gd name="T20" fmla="*/ 9 w 51"/>
                <a:gd name="T21" fmla="*/ 33 h 61"/>
                <a:gd name="T22" fmla="*/ 42 w 51"/>
                <a:gd name="T23" fmla="*/ 26 h 61"/>
                <a:gd name="T24" fmla="*/ 42 w 51"/>
                <a:gd name="T25" fmla="*/ 23 h 61"/>
                <a:gd name="T26" fmla="*/ 29 w 51"/>
                <a:gd name="T27" fmla="*/ 9 h 61"/>
                <a:gd name="T28" fmla="*/ 11 w 51"/>
                <a:gd name="T29" fmla="*/ 26 h 61"/>
                <a:gd name="T30" fmla="*/ 42 w 51"/>
                <a:gd name="T31"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1">
                  <a:moveTo>
                    <a:pt x="9" y="33"/>
                  </a:moveTo>
                  <a:cubicBezTo>
                    <a:pt x="9" y="34"/>
                    <a:pt x="9" y="36"/>
                    <a:pt x="9" y="37"/>
                  </a:cubicBezTo>
                  <a:cubicBezTo>
                    <a:pt x="9" y="46"/>
                    <a:pt x="13" y="52"/>
                    <a:pt x="22" y="52"/>
                  </a:cubicBezTo>
                  <a:cubicBezTo>
                    <a:pt x="31" y="52"/>
                    <a:pt x="35" y="47"/>
                    <a:pt x="39" y="41"/>
                  </a:cubicBezTo>
                  <a:cubicBezTo>
                    <a:pt x="48" y="41"/>
                    <a:pt x="48" y="41"/>
                    <a:pt x="48" y="41"/>
                  </a:cubicBezTo>
                  <a:cubicBezTo>
                    <a:pt x="44" y="53"/>
                    <a:pt x="35" y="61"/>
                    <a:pt x="22" y="61"/>
                  </a:cubicBezTo>
                  <a:cubicBezTo>
                    <a:pt x="8" y="61"/>
                    <a:pt x="0" y="51"/>
                    <a:pt x="0" y="36"/>
                  </a:cubicBezTo>
                  <a:cubicBezTo>
                    <a:pt x="0" y="18"/>
                    <a:pt x="11" y="0"/>
                    <a:pt x="29" y="0"/>
                  </a:cubicBezTo>
                  <a:cubicBezTo>
                    <a:pt x="49" y="0"/>
                    <a:pt x="51" y="17"/>
                    <a:pt x="51" y="24"/>
                  </a:cubicBezTo>
                  <a:cubicBezTo>
                    <a:pt x="51" y="29"/>
                    <a:pt x="51" y="31"/>
                    <a:pt x="51" y="33"/>
                  </a:cubicBezTo>
                  <a:lnTo>
                    <a:pt x="9" y="33"/>
                  </a:lnTo>
                  <a:close/>
                  <a:moveTo>
                    <a:pt x="42" y="26"/>
                  </a:moveTo>
                  <a:cubicBezTo>
                    <a:pt x="42" y="23"/>
                    <a:pt x="42" y="23"/>
                    <a:pt x="42" y="23"/>
                  </a:cubicBezTo>
                  <a:cubicBezTo>
                    <a:pt x="42" y="13"/>
                    <a:pt x="36" y="9"/>
                    <a:pt x="29" y="9"/>
                  </a:cubicBezTo>
                  <a:cubicBezTo>
                    <a:pt x="19" y="9"/>
                    <a:pt x="13" y="17"/>
                    <a:pt x="11" y="26"/>
                  </a:cubicBezTo>
                  <a:lnTo>
                    <a:pt x="4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63"/>
            <p:cNvSpPr>
              <a:spLocks/>
            </p:cNvSpPr>
            <p:nvPr userDrawn="1"/>
          </p:nvSpPr>
          <p:spPr bwMode="auto">
            <a:xfrm>
              <a:off x="8228013" y="3990975"/>
              <a:ext cx="58737" cy="73025"/>
            </a:xfrm>
            <a:custGeom>
              <a:avLst/>
              <a:gdLst>
                <a:gd name="T0" fmla="*/ 40 w 49"/>
                <a:gd name="T1" fmla="*/ 20 h 61"/>
                <a:gd name="T2" fmla="*/ 28 w 49"/>
                <a:gd name="T3" fmla="*/ 8 h 61"/>
                <a:gd name="T4" fmla="*/ 17 w 49"/>
                <a:gd name="T5" fmla="*/ 16 h 61"/>
                <a:gd name="T6" fmla="*/ 25 w 49"/>
                <a:gd name="T7" fmla="*/ 24 h 61"/>
                <a:gd name="T8" fmla="*/ 36 w 49"/>
                <a:gd name="T9" fmla="*/ 29 h 61"/>
                <a:gd name="T10" fmla="*/ 45 w 49"/>
                <a:gd name="T11" fmla="*/ 42 h 61"/>
                <a:gd name="T12" fmla="*/ 23 w 49"/>
                <a:gd name="T13" fmla="*/ 61 h 61"/>
                <a:gd name="T14" fmla="*/ 0 w 49"/>
                <a:gd name="T15" fmla="*/ 39 h 61"/>
                <a:gd name="T16" fmla="*/ 10 w 49"/>
                <a:gd name="T17" fmla="*/ 39 h 61"/>
                <a:gd name="T18" fmla="*/ 24 w 49"/>
                <a:gd name="T19" fmla="*/ 53 h 61"/>
                <a:gd name="T20" fmla="*/ 36 w 49"/>
                <a:gd name="T21" fmla="*/ 44 h 61"/>
                <a:gd name="T22" fmla="*/ 30 w 49"/>
                <a:gd name="T23" fmla="*/ 37 h 61"/>
                <a:gd name="T24" fmla="*/ 20 w 49"/>
                <a:gd name="T25" fmla="*/ 32 h 61"/>
                <a:gd name="T26" fmla="*/ 8 w 49"/>
                <a:gd name="T27" fmla="*/ 17 h 61"/>
                <a:gd name="T28" fmla="*/ 28 w 49"/>
                <a:gd name="T29" fmla="*/ 0 h 61"/>
                <a:gd name="T30" fmla="*/ 49 w 49"/>
                <a:gd name="T31" fmla="*/ 20 h 61"/>
                <a:gd name="T32" fmla="*/ 40 w 49"/>
                <a:gd name="T3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1">
                  <a:moveTo>
                    <a:pt x="40" y="20"/>
                  </a:moveTo>
                  <a:cubicBezTo>
                    <a:pt x="40" y="12"/>
                    <a:pt x="36" y="8"/>
                    <a:pt x="28" y="8"/>
                  </a:cubicBezTo>
                  <a:cubicBezTo>
                    <a:pt x="23" y="8"/>
                    <a:pt x="17" y="10"/>
                    <a:pt x="17" y="16"/>
                  </a:cubicBezTo>
                  <a:cubicBezTo>
                    <a:pt x="17" y="21"/>
                    <a:pt x="21" y="23"/>
                    <a:pt x="25" y="24"/>
                  </a:cubicBezTo>
                  <a:cubicBezTo>
                    <a:pt x="36" y="29"/>
                    <a:pt x="36" y="29"/>
                    <a:pt x="36" y="29"/>
                  </a:cubicBezTo>
                  <a:cubicBezTo>
                    <a:pt x="41" y="31"/>
                    <a:pt x="45" y="36"/>
                    <a:pt x="45" y="42"/>
                  </a:cubicBezTo>
                  <a:cubicBezTo>
                    <a:pt x="45" y="55"/>
                    <a:pt x="35" y="61"/>
                    <a:pt x="23" y="61"/>
                  </a:cubicBezTo>
                  <a:cubicBezTo>
                    <a:pt x="9" y="61"/>
                    <a:pt x="0" y="54"/>
                    <a:pt x="0" y="39"/>
                  </a:cubicBezTo>
                  <a:cubicBezTo>
                    <a:pt x="10" y="39"/>
                    <a:pt x="10" y="39"/>
                    <a:pt x="10" y="39"/>
                  </a:cubicBezTo>
                  <a:cubicBezTo>
                    <a:pt x="10" y="49"/>
                    <a:pt x="13" y="53"/>
                    <a:pt x="24" y="53"/>
                  </a:cubicBezTo>
                  <a:cubicBezTo>
                    <a:pt x="30" y="53"/>
                    <a:pt x="36" y="50"/>
                    <a:pt x="36" y="44"/>
                  </a:cubicBezTo>
                  <a:cubicBezTo>
                    <a:pt x="36" y="40"/>
                    <a:pt x="34" y="38"/>
                    <a:pt x="30" y="37"/>
                  </a:cubicBezTo>
                  <a:cubicBezTo>
                    <a:pt x="20" y="32"/>
                    <a:pt x="20" y="32"/>
                    <a:pt x="20" y="32"/>
                  </a:cubicBezTo>
                  <a:cubicBezTo>
                    <a:pt x="13" y="29"/>
                    <a:pt x="8" y="26"/>
                    <a:pt x="8" y="17"/>
                  </a:cubicBezTo>
                  <a:cubicBezTo>
                    <a:pt x="8" y="11"/>
                    <a:pt x="13" y="0"/>
                    <a:pt x="28" y="0"/>
                  </a:cubicBezTo>
                  <a:cubicBezTo>
                    <a:pt x="41" y="0"/>
                    <a:pt x="49" y="7"/>
                    <a:pt x="49" y="20"/>
                  </a:cubicBezTo>
                  <a:lnTo>
                    <a:pt x="4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64"/>
            <p:cNvSpPr>
              <a:spLocks/>
            </p:cNvSpPr>
            <p:nvPr userDrawn="1"/>
          </p:nvSpPr>
          <p:spPr bwMode="auto">
            <a:xfrm>
              <a:off x="6931025" y="3876675"/>
              <a:ext cx="1908175" cy="0"/>
            </a:xfrm>
            <a:custGeom>
              <a:avLst/>
              <a:gdLst>
                <a:gd name="T0" fmla="*/ 0 w 1202"/>
                <a:gd name="T1" fmla="*/ 1202 w 1202"/>
                <a:gd name="T2" fmla="*/ 0 w 1202"/>
              </a:gdLst>
              <a:ahLst/>
              <a:cxnLst>
                <a:cxn ang="0">
                  <a:pos x="T0" y="0"/>
                </a:cxn>
                <a:cxn ang="0">
                  <a:pos x="T1" y="0"/>
                </a:cxn>
                <a:cxn ang="0">
                  <a:pos x="T2" y="0"/>
                </a:cxn>
              </a:cxnLst>
              <a:rect l="0" t="0" r="r" b="b"/>
              <a:pathLst>
                <a:path w="1202">
                  <a:moveTo>
                    <a:pt x="0" y="0"/>
                  </a:moveTo>
                  <a:lnTo>
                    <a:pt x="1202" y="0"/>
                  </a:lnTo>
                  <a:lnTo>
                    <a:pt x="0" y="0"/>
                  </a:lnTo>
                  <a:close/>
                </a:path>
              </a:pathLst>
            </a:custGeom>
            <a:solidFill>
              <a:srgbClr val="FFFFFF"/>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4656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January 16, 2019</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PA Supplier Workshop</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0C0936-E500-44B6-A4C8-6C73A0BE197B}" type="slidenum">
              <a:rPr lang="en-US"/>
              <a:pPr>
                <a:defRPr/>
              </a:pPr>
              <a:t>‹#›</a:t>
            </a:fld>
            <a:endParaRPr lang="en-US" dirty="0"/>
          </a:p>
        </p:txBody>
      </p:sp>
    </p:spTree>
    <p:extLst>
      <p:ext uri="{BB962C8B-B14F-4D97-AF65-F5344CB8AC3E}">
        <p14:creationId xmlns:p14="http://schemas.microsoft.com/office/powerpoint/2010/main" val="3915935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0200" y="319088"/>
            <a:ext cx="2112963"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8138" y="319088"/>
            <a:ext cx="6189662"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January 16, 2019</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PA Supplier Workshop</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FE5C6EA-7F01-4855-9EE8-7868F0C7A542}" type="slidenum">
              <a:rPr lang="en-US"/>
              <a:pPr>
                <a:defRPr/>
              </a:pPr>
              <a:t>‹#›</a:t>
            </a:fld>
            <a:endParaRPr lang="en-US" dirty="0"/>
          </a:p>
        </p:txBody>
      </p:sp>
    </p:spTree>
    <p:extLst>
      <p:ext uri="{BB962C8B-B14F-4D97-AF65-F5344CB8AC3E}">
        <p14:creationId xmlns:p14="http://schemas.microsoft.com/office/powerpoint/2010/main" val="1611393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8138" y="319088"/>
            <a:ext cx="8455025" cy="579437"/>
          </a:xfrm>
        </p:spPr>
        <p:txBody>
          <a:bodyPr/>
          <a:lstStyle/>
          <a:p>
            <a:r>
              <a:rPr lang="en-US"/>
              <a:t>Click to edit Master title style</a:t>
            </a:r>
          </a:p>
        </p:txBody>
      </p:sp>
      <p:sp>
        <p:nvSpPr>
          <p:cNvPr id="3" name="Chart Placeholder 2"/>
          <p:cNvSpPr>
            <a:spLocks noGrp="1"/>
          </p:cNvSpPr>
          <p:nvPr>
            <p:ph type="chart" idx="1"/>
          </p:nvPr>
        </p:nvSpPr>
        <p:spPr>
          <a:xfrm>
            <a:off x="338138" y="1243013"/>
            <a:ext cx="8455025" cy="48609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t>January 16, 2019</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PA Supplier Workshop</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5574D09-7B79-4D21-B2A2-1B219610941A}" type="slidenum">
              <a:rPr lang="en-US"/>
              <a:pPr>
                <a:defRPr/>
              </a:pPr>
              <a:t>‹#›</a:t>
            </a:fld>
            <a:endParaRPr lang="en-US" dirty="0"/>
          </a:p>
        </p:txBody>
      </p:sp>
    </p:spTree>
    <p:extLst>
      <p:ext uri="{BB962C8B-B14F-4D97-AF65-F5344CB8AC3E}">
        <p14:creationId xmlns:p14="http://schemas.microsoft.com/office/powerpoint/2010/main" val="188320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38138" y="319088"/>
            <a:ext cx="8455025" cy="579437"/>
          </a:xfrm>
        </p:spPr>
        <p:txBody>
          <a:bodyPr/>
          <a:lstStyle/>
          <a:p>
            <a:r>
              <a:rPr lang="en-US"/>
              <a:t>Click to edit Master title style</a:t>
            </a:r>
          </a:p>
        </p:txBody>
      </p:sp>
      <p:sp>
        <p:nvSpPr>
          <p:cNvPr id="3" name="SmartArt Placeholder 2"/>
          <p:cNvSpPr>
            <a:spLocks noGrp="1"/>
          </p:cNvSpPr>
          <p:nvPr>
            <p:ph type="dgm" idx="1"/>
          </p:nvPr>
        </p:nvSpPr>
        <p:spPr>
          <a:xfrm>
            <a:off x="338138" y="1243013"/>
            <a:ext cx="8455025" cy="48609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January 16, 2019</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PA Supplier Workshop</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AE6649-D46B-43FF-8143-A15F876174E3}" type="slidenum">
              <a:rPr lang="en-US" altLang="en-US"/>
              <a:pPr>
                <a:defRPr/>
              </a:pPr>
              <a:t>‹#›</a:t>
            </a:fld>
            <a:endParaRPr lang="en-US" altLang="en-US" dirty="0"/>
          </a:p>
        </p:txBody>
      </p:sp>
    </p:spTree>
    <p:extLst>
      <p:ext uri="{BB962C8B-B14F-4D97-AF65-F5344CB8AC3E}">
        <p14:creationId xmlns:p14="http://schemas.microsoft.com/office/powerpoint/2010/main" val="233958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January 16, 2019</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PA Supplier Workshop</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6D3C5E0-D005-4CEC-B1B3-05C0449DE281}" type="slidenum">
              <a:rPr lang="en-US"/>
              <a:pPr>
                <a:defRPr/>
              </a:pPr>
              <a:t>‹#›</a:t>
            </a:fld>
            <a:endParaRPr lang="en-US" dirty="0"/>
          </a:p>
        </p:txBody>
      </p:sp>
    </p:spTree>
    <p:extLst>
      <p:ext uri="{BB962C8B-B14F-4D97-AF65-F5344CB8AC3E}">
        <p14:creationId xmlns:p14="http://schemas.microsoft.com/office/powerpoint/2010/main" val="189404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January 16, 2019</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PA Supplier Workshop</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B839B76-2DE6-43E3-8593-EEDD8903A099}" type="slidenum">
              <a:rPr lang="en-US"/>
              <a:pPr>
                <a:defRPr/>
              </a:pPr>
              <a:t>‹#›</a:t>
            </a:fld>
            <a:endParaRPr lang="en-US" dirty="0"/>
          </a:p>
        </p:txBody>
      </p:sp>
    </p:spTree>
    <p:extLst>
      <p:ext uri="{BB962C8B-B14F-4D97-AF65-F5344CB8AC3E}">
        <p14:creationId xmlns:p14="http://schemas.microsoft.com/office/powerpoint/2010/main" val="257586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8138" y="1243013"/>
            <a:ext cx="4151312"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243013"/>
            <a:ext cx="415131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January 16, 2019</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PA Supplier Workshop</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089C40-2E21-442E-8137-6872018ECA7C}" type="slidenum">
              <a:rPr lang="en-US"/>
              <a:pPr>
                <a:defRPr/>
              </a:pPr>
              <a:t>‹#›</a:t>
            </a:fld>
            <a:endParaRPr lang="en-US" dirty="0"/>
          </a:p>
        </p:txBody>
      </p:sp>
    </p:spTree>
    <p:extLst>
      <p:ext uri="{BB962C8B-B14F-4D97-AF65-F5344CB8AC3E}">
        <p14:creationId xmlns:p14="http://schemas.microsoft.com/office/powerpoint/2010/main" val="241424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January 16, 2019</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PA Supplier Workshop</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8557160-8D74-4CBD-A68C-200965C2D9EC}" type="slidenum">
              <a:rPr lang="en-US"/>
              <a:pPr>
                <a:defRPr/>
              </a:pPr>
              <a:t>‹#›</a:t>
            </a:fld>
            <a:endParaRPr lang="en-US" dirty="0"/>
          </a:p>
        </p:txBody>
      </p:sp>
    </p:spTree>
    <p:extLst>
      <p:ext uri="{BB962C8B-B14F-4D97-AF65-F5344CB8AC3E}">
        <p14:creationId xmlns:p14="http://schemas.microsoft.com/office/powerpoint/2010/main" val="312771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January 16, 2019</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PA Supplier Workshop</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06B64BB-20E1-409D-BF4D-34F3083854CA}" type="slidenum">
              <a:rPr lang="en-US"/>
              <a:pPr>
                <a:defRPr/>
              </a:pPr>
              <a:t>‹#›</a:t>
            </a:fld>
            <a:endParaRPr lang="en-US" dirty="0"/>
          </a:p>
        </p:txBody>
      </p:sp>
    </p:spTree>
    <p:extLst>
      <p:ext uri="{BB962C8B-B14F-4D97-AF65-F5344CB8AC3E}">
        <p14:creationId xmlns:p14="http://schemas.microsoft.com/office/powerpoint/2010/main" val="1539353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January 16, 2019</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PA Supplier Workshop</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FBE7257-5B2E-42FA-A9B3-6669E17A0D89}" type="slidenum">
              <a:rPr lang="en-US"/>
              <a:pPr>
                <a:defRPr/>
              </a:pPr>
              <a:t>‹#›</a:t>
            </a:fld>
            <a:endParaRPr lang="en-US" dirty="0"/>
          </a:p>
        </p:txBody>
      </p:sp>
    </p:spTree>
    <p:extLst>
      <p:ext uri="{BB962C8B-B14F-4D97-AF65-F5344CB8AC3E}">
        <p14:creationId xmlns:p14="http://schemas.microsoft.com/office/powerpoint/2010/main" val="249212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January 16, 2019</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PA Supplier Workshop</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DE3ACE3-492D-4A8F-A4BF-D9DE1F043787}" type="slidenum">
              <a:rPr lang="en-US"/>
              <a:pPr>
                <a:defRPr/>
              </a:pPr>
              <a:t>‹#›</a:t>
            </a:fld>
            <a:endParaRPr lang="en-US" dirty="0"/>
          </a:p>
        </p:txBody>
      </p:sp>
    </p:spTree>
    <p:extLst>
      <p:ext uri="{BB962C8B-B14F-4D97-AF65-F5344CB8AC3E}">
        <p14:creationId xmlns:p14="http://schemas.microsoft.com/office/powerpoint/2010/main" val="85422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January 16, 2019</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PA Supplier Workshop</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1067290-6EC5-4692-A9A0-F3A7D3815072}" type="slidenum">
              <a:rPr lang="en-US"/>
              <a:pPr>
                <a:defRPr/>
              </a:pPr>
              <a:t>‹#›</a:t>
            </a:fld>
            <a:endParaRPr lang="en-US" dirty="0"/>
          </a:p>
        </p:txBody>
      </p:sp>
    </p:spTree>
    <p:extLst>
      <p:ext uri="{BB962C8B-B14F-4D97-AF65-F5344CB8AC3E}">
        <p14:creationId xmlns:p14="http://schemas.microsoft.com/office/powerpoint/2010/main" val="2406797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37"/>
          <p:cNvSpPr>
            <a:spLocks noChangeArrowheads="1"/>
          </p:cNvSpPr>
          <p:nvPr userDrawn="1"/>
        </p:nvSpPr>
        <p:spPr bwMode="gray">
          <a:xfrm>
            <a:off x="0" y="6473825"/>
            <a:ext cx="2116138" cy="384175"/>
          </a:xfrm>
          <a:prstGeom prst="rect">
            <a:avLst/>
          </a:prstGeom>
          <a:solidFill>
            <a:srgbClr val="0A3D6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lvl="0" eaLnBrk="1" hangingPunct="1"/>
            <a:endParaRPr lang="en-US" dirty="0"/>
          </a:p>
        </p:txBody>
      </p:sp>
      <p:sp>
        <p:nvSpPr>
          <p:cNvPr id="1027" name="Rectangle 338"/>
          <p:cNvSpPr>
            <a:spLocks noChangeArrowheads="1"/>
          </p:cNvSpPr>
          <p:nvPr userDrawn="1"/>
        </p:nvSpPr>
        <p:spPr bwMode="gray">
          <a:xfrm>
            <a:off x="2139950" y="6473825"/>
            <a:ext cx="6396038" cy="384175"/>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p>
        </p:txBody>
      </p:sp>
      <p:sp>
        <p:nvSpPr>
          <p:cNvPr id="1028" name="Line 341"/>
          <p:cNvSpPr>
            <a:spLocks noChangeShapeType="1"/>
          </p:cNvSpPr>
          <p:nvPr userDrawn="1"/>
        </p:nvSpPr>
        <p:spPr bwMode="gray">
          <a:xfrm>
            <a:off x="0" y="6418263"/>
            <a:ext cx="8955088" cy="0"/>
          </a:xfrm>
          <a:prstGeom prst="line">
            <a:avLst/>
          </a:prstGeom>
          <a:noFill/>
          <a:ln w="50800">
            <a:solidFill>
              <a:srgbClr val="1E65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endParaRPr lang="en-US" dirty="0"/>
          </a:p>
        </p:txBody>
      </p:sp>
      <p:sp>
        <p:nvSpPr>
          <p:cNvPr id="1029" name="Rectangle 342"/>
          <p:cNvSpPr>
            <a:spLocks noChangeArrowheads="1"/>
          </p:cNvSpPr>
          <p:nvPr userDrawn="1"/>
        </p:nvSpPr>
        <p:spPr bwMode="gray">
          <a:xfrm>
            <a:off x="8562975" y="6473825"/>
            <a:ext cx="396875" cy="38417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p>
        </p:txBody>
      </p:sp>
      <p:sp>
        <p:nvSpPr>
          <p:cNvPr id="2" name="Rectangle 4"/>
          <p:cNvSpPr>
            <a:spLocks noGrp="1" noChangeArrowheads="1"/>
          </p:cNvSpPr>
          <p:nvPr>
            <p:ph type="dt" sz="half" idx="2"/>
          </p:nvPr>
        </p:nvSpPr>
        <p:spPr bwMode="gray">
          <a:xfrm>
            <a:off x="7099300" y="6576026"/>
            <a:ext cx="149225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sz="900" smtClean="0">
                <a:solidFill>
                  <a:schemeClr val="bg1"/>
                </a:solidFill>
              </a:defRPr>
            </a:lvl1pPr>
          </a:lstStyle>
          <a:p>
            <a:pPr>
              <a:defRPr/>
            </a:pPr>
            <a:r>
              <a:rPr lang="en-US"/>
              <a:t>January 16, 2019</a:t>
            </a:r>
            <a:endParaRPr lang="en-US" dirty="0"/>
          </a:p>
        </p:txBody>
      </p:sp>
      <p:sp>
        <p:nvSpPr>
          <p:cNvPr id="3" name="Rectangle 5"/>
          <p:cNvSpPr>
            <a:spLocks noGrp="1" noChangeArrowheads="1"/>
          </p:cNvSpPr>
          <p:nvPr>
            <p:ph type="ftr" sz="quarter" idx="3"/>
          </p:nvPr>
        </p:nvSpPr>
        <p:spPr bwMode="gray">
          <a:xfrm>
            <a:off x="2822575" y="6576026"/>
            <a:ext cx="407987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r" eaLnBrk="0" hangingPunct="0">
              <a:defRPr sz="900" smtClean="0">
                <a:solidFill>
                  <a:schemeClr val="bg1"/>
                </a:solidFill>
              </a:defRPr>
            </a:lvl1pPr>
          </a:lstStyle>
          <a:p>
            <a:pPr>
              <a:defRPr/>
            </a:pPr>
            <a:r>
              <a:rPr lang="en-US"/>
              <a:t>PA Supplier Workshop</a:t>
            </a:r>
            <a:endParaRPr lang="en-US" dirty="0"/>
          </a:p>
        </p:txBody>
      </p:sp>
      <p:sp>
        <p:nvSpPr>
          <p:cNvPr id="1032" name="Rectangle 2"/>
          <p:cNvSpPr>
            <a:spLocks noGrp="1" noChangeArrowheads="1"/>
          </p:cNvSpPr>
          <p:nvPr>
            <p:ph type="title"/>
          </p:nvPr>
        </p:nvSpPr>
        <p:spPr bwMode="gray">
          <a:xfrm>
            <a:off x="338138" y="319088"/>
            <a:ext cx="8455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033" name="Rectangle 3"/>
          <p:cNvSpPr>
            <a:spLocks noGrp="1" noChangeArrowheads="1"/>
          </p:cNvSpPr>
          <p:nvPr>
            <p:ph type="body" idx="1"/>
          </p:nvPr>
        </p:nvSpPr>
        <p:spPr bwMode="gray">
          <a:xfrm>
            <a:off x="338138" y="1243013"/>
            <a:ext cx="8455025" cy="48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gray">
          <a:xfrm>
            <a:off x="8562975" y="6554788"/>
            <a:ext cx="277813"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eaLnBrk="0" hangingPunct="0">
              <a:defRPr sz="1000">
                <a:solidFill>
                  <a:srgbClr val="E7E7E7"/>
                </a:solidFill>
              </a:defRPr>
            </a:lvl1pPr>
          </a:lstStyle>
          <a:p>
            <a:pPr>
              <a:defRPr/>
            </a:pPr>
            <a:fld id="{61E3D471-19B9-4AC1-AA46-1AD48ABB063F}" type="slidenum">
              <a:rPr lang="en-US"/>
              <a:pPr>
                <a:defRPr/>
              </a:pPr>
              <a:t>‹#›</a:t>
            </a:fld>
            <a:endParaRPr lang="en-US" dirty="0"/>
          </a:p>
        </p:txBody>
      </p:sp>
      <p:grpSp>
        <p:nvGrpSpPr>
          <p:cNvPr id="26" name="Group 25"/>
          <p:cNvGrpSpPr/>
          <p:nvPr userDrawn="1"/>
        </p:nvGrpSpPr>
        <p:grpSpPr>
          <a:xfrm>
            <a:off x="165126" y="6529252"/>
            <a:ext cx="538046" cy="274533"/>
            <a:chOff x="927126" y="6127297"/>
            <a:chExt cx="538046" cy="274533"/>
          </a:xfrm>
        </p:grpSpPr>
        <p:sp>
          <p:nvSpPr>
            <p:cNvPr id="27" name="Freeform 5"/>
            <p:cNvSpPr>
              <a:spLocks/>
            </p:cNvSpPr>
            <p:nvPr userDrawn="1"/>
          </p:nvSpPr>
          <p:spPr bwMode="auto">
            <a:xfrm>
              <a:off x="927126" y="6130303"/>
              <a:ext cx="118230" cy="101197"/>
            </a:xfrm>
            <a:custGeom>
              <a:avLst/>
              <a:gdLst>
                <a:gd name="T0" fmla="*/ 21 w 118"/>
                <a:gd name="T1" fmla="*/ 0 h 101"/>
                <a:gd name="T2" fmla="*/ 40 w 118"/>
                <a:gd name="T3" fmla="*/ 0 h 101"/>
                <a:gd name="T4" fmla="*/ 51 w 118"/>
                <a:gd name="T5" fmla="*/ 85 h 101"/>
                <a:gd name="T6" fmla="*/ 51 w 118"/>
                <a:gd name="T7" fmla="*/ 85 h 101"/>
                <a:gd name="T8" fmla="*/ 97 w 118"/>
                <a:gd name="T9" fmla="*/ 0 h 101"/>
                <a:gd name="T10" fmla="*/ 118 w 118"/>
                <a:gd name="T11" fmla="*/ 0 h 101"/>
                <a:gd name="T12" fmla="*/ 97 w 118"/>
                <a:gd name="T13" fmla="*/ 101 h 101"/>
                <a:gd name="T14" fmla="*/ 83 w 118"/>
                <a:gd name="T15" fmla="*/ 101 h 101"/>
                <a:gd name="T16" fmla="*/ 103 w 118"/>
                <a:gd name="T17" fmla="*/ 13 h 101"/>
                <a:gd name="T18" fmla="*/ 103 w 118"/>
                <a:gd name="T19" fmla="*/ 13 h 101"/>
                <a:gd name="T20" fmla="*/ 56 w 118"/>
                <a:gd name="T21" fmla="*/ 101 h 101"/>
                <a:gd name="T22" fmla="*/ 41 w 118"/>
                <a:gd name="T23" fmla="*/ 101 h 101"/>
                <a:gd name="T24" fmla="*/ 31 w 118"/>
                <a:gd name="T25" fmla="*/ 14 h 101"/>
                <a:gd name="T26" fmla="*/ 30 w 118"/>
                <a:gd name="T27" fmla="*/ 14 h 101"/>
                <a:gd name="T28" fmla="*/ 14 w 118"/>
                <a:gd name="T29" fmla="*/ 101 h 101"/>
                <a:gd name="T30" fmla="*/ 0 w 118"/>
                <a:gd name="T31" fmla="*/ 101 h 101"/>
                <a:gd name="T32" fmla="*/ 21 w 118"/>
                <a:gd name="T3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1">
                  <a:moveTo>
                    <a:pt x="21" y="0"/>
                  </a:moveTo>
                  <a:lnTo>
                    <a:pt x="40" y="0"/>
                  </a:lnTo>
                  <a:lnTo>
                    <a:pt x="51" y="85"/>
                  </a:lnTo>
                  <a:lnTo>
                    <a:pt x="51" y="85"/>
                  </a:lnTo>
                  <a:lnTo>
                    <a:pt x="97" y="0"/>
                  </a:lnTo>
                  <a:lnTo>
                    <a:pt x="118" y="0"/>
                  </a:lnTo>
                  <a:lnTo>
                    <a:pt x="97" y="101"/>
                  </a:lnTo>
                  <a:lnTo>
                    <a:pt x="83" y="101"/>
                  </a:lnTo>
                  <a:lnTo>
                    <a:pt x="103" y="13"/>
                  </a:lnTo>
                  <a:lnTo>
                    <a:pt x="103" y="13"/>
                  </a:lnTo>
                  <a:lnTo>
                    <a:pt x="56" y="101"/>
                  </a:lnTo>
                  <a:lnTo>
                    <a:pt x="41" y="101"/>
                  </a:lnTo>
                  <a:lnTo>
                    <a:pt x="31" y="14"/>
                  </a:lnTo>
                  <a:lnTo>
                    <a:pt x="30" y="14"/>
                  </a:lnTo>
                  <a:lnTo>
                    <a:pt x="14" y="101"/>
                  </a:lnTo>
                  <a:lnTo>
                    <a:pt x="0" y="10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6"/>
            <p:cNvSpPr>
              <a:spLocks noEditPoints="1"/>
            </p:cNvSpPr>
            <p:nvPr userDrawn="1"/>
          </p:nvSpPr>
          <p:spPr bwMode="auto">
            <a:xfrm>
              <a:off x="1050365" y="6155351"/>
              <a:ext cx="66128" cy="78152"/>
            </a:xfrm>
            <a:custGeom>
              <a:avLst/>
              <a:gdLst>
                <a:gd name="T0" fmla="*/ 16 w 88"/>
                <a:gd name="T1" fmla="*/ 57 h 104"/>
                <a:gd name="T2" fmla="*/ 16 w 88"/>
                <a:gd name="T3" fmla="*/ 63 h 104"/>
                <a:gd name="T4" fmla="*/ 39 w 88"/>
                <a:gd name="T5" fmla="*/ 89 h 104"/>
                <a:gd name="T6" fmla="*/ 67 w 88"/>
                <a:gd name="T7" fmla="*/ 69 h 104"/>
                <a:gd name="T8" fmla="*/ 83 w 88"/>
                <a:gd name="T9" fmla="*/ 69 h 104"/>
                <a:gd name="T10" fmla="*/ 37 w 88"/>
                <a:gd name="T11" fmla="*/ 104 h 104"/>
                <a:gd name="T12" fmla="*/ 0 w 88"/>
                <a:gd name="T13" fmla="*/ 62 h 104"/>
                <a:gd name="T14" fmla="*/ 50 w 88"/>
                <a:gd name="T15" fmla="*/ 0 h 104"/>
                <a:gd name="T16" fmla="*/ 88 w 88"/>
                <a:gd name="T17" fmla="*/ 41 h 104"/>
                <a:gd name="T18" fmla="*/ 87 w 88"/>
                <a:gd name="T19" fmla="*/ 57 h 104"/>
                <a:gd name="T20" fmla="*/ 16 w 88"/>
                <a:gd name="T21" fmla="*/ 57 h 104"/>
                <a:gd name="T22" fmla="*/ 72 w 88"/>
                <a:gd name="T23" fmla="*/ 44 h 104"/>
                <a:gd name="T24" fmla="*/ 72 w 88"/>
                <a:gd name="T25" fmla="*/ 40 h 104"/>
                <a:gd name="T26" fmla="*/ 50 w 88"/>
                <a:gd name="T27" fmla="*/ 15 h 104"/>
                <a:gd name="T28" fmla="*/ 19 w 88"/>
                <a:gd name="T29" fmla="*/ 44 h 104"/>
                <a:gd name="T30" fmla="*/ 72 w 88"/>
                <a:gd name="T31" fmla="*/ 4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4">
                  <a:moveTo>
                    <a:pt x="16" y="57"/>
                  </a:moveTo>
                  <a:cubicBezTo>
                    <a:pt x="16" y="59"/>
                    <a:pt x="16" y="61"/>
                    <a:pt x="16" y="63"/>
                  </a:cubicBezTo>
                  <a:cubicBezTo>
                    <a:pt x="16" y="79"/>
                    <a:pt x="23" y="89"/>
                    <a:pt x="39" y="89"/>
                  </a:cubicBezTo>
                  <a:cubicBezTo>
                    <a:pt x="53" y="89"/>
                    <a:pt x="61" y="81"/>
                    <a:pt x="67" y="69"/>
                  </a:cubicBezTo>
                  <a:cubicBezTo>
                    <a:pt x="83" y="69"/>
                    <a:pt x="83" y="69"/>
                    <a:pt x="83" y="69"/>
                  </a:cubicBezTo>
                  <a:cubicBezTo>
                    <a:pt x="75" y="91"/>
                    <a:pt x="61" y="104"/>
                    <a:pt x="37" y="104"/>
                  </a:cubicBezTo>
                  <a:cubicBezTo>
                    <a:pt x="14" y="104"/>
                    <a:pt x="0" y="87"/>
                    <a:pt x="0" y="62"/>
                  </a:cubicBezTo>
                  <a:cubicBezTo>
                    <a:pt x="0" y="30"/>
                    <a:pt x="19" y="0"/>
                    <a:pt x="50" y="0"/>
                  </a:cubicBezTo>
                  <a:cubicBezTo>
                    <a:pt x="84" y="0"/>
                    <a:pt x="88" y="29"/>
                    <a:pt x="88" y="41"/>
                  </a:cubicBezTo>
                  <a:cubicBezTo>
                    <a:pt x="88" y="49"/>
                    <a:pt x="87" y="53"/>
                    <a:pt x="87" y="57"/>
                  </a:cubicBezTo>
                  <a:lnTo>
                    <a:pt x="16" y="57"/>
                  </a:lnTo>
                  <a:close/>
                  <a:moveTo>
                    <a:pt x="72" y="44"/>
                  </a:moveTo>
                  <a:cubicBezTo>
                    <a:pt x="72" y="40"/>
                    <a:pt x="72" y="40"/>
                    <a:pt x="72" y="40"/>
                  </a:cubicBezTo>
                  <a:cubicBezTo>
                    <a:pt x="72" y="21"/>
                    <a:pt x="61" y="15"/>
                    <a:pt x="50" y="15"/>
                  </a:cubicBezTo>
                  <a:cubicBezTo>
                    <a:pt x="33" y="15"/>
                    <a:pt x="23" y="28"/>
                    <a:pt x="19" y="44"/>
                  </a:cubicBezTo>
                  <a:lnTo>
                    <a:pt x="7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
            <p:cNvSpPr>
              <a:spLocks/>
            </p:cNvSpPr>
            <p:nvPr userDrawn="1"/>
          </p:nvSpPr>
          <p:spPr bwMode="auto">
            <a:xfrm>
              <a:off x="1128517" y="6138318"/>
              <a:ext cx="38074" cy="94183"/>
            </a:xfrm>
            <a:custGeom>
              <a:avLst/>
              <a:gdLst>
                <a:gd name="T0" fmla="*/ 14 w 50"/>
                <a:gd name="T1" fmla="*/ 39 h 124"/>
                <a:gd name="T2" fmla="*/ 0 w 50"/>
                <a:gd name="T3" fmla="*/ 39 h 124"/>
                <a:gd name="T4" fmla="*/ 3 w 50"/>
                <a:gd name="T5" fmla="*/ 26 h 124"/>
                <a:gd name="T6" fmla="*/ 17 w 50"/>
                <a:gd name="T7" fmla="*/ 26 h 124"/>
                <a:gd name="T8" fmla="*/ 23 w 50"/>
                <a:gd name="T9" fmla="*/ 0 h 124"/>
                <a:gd name="T10" fmla="*/ 38 w 50"/>
                <a:gd name="T11" fmla="*/ 0 h 124"/>
                <a:gd name="T12" fmla="*/ 33 w 50"/>
                <a:gd name="T13" fmla="*/ 26 h 124"/>
                <a:gd name="T14" fmla="*/ 50 w 50"/>
                <a:gd name="T15" fmla="*/ 26 h 124"/>
                <a:gd name="T16" fmla="*/ 48 w 50"/>
                <a:gd name="T17" fmla="*/ 39 h 124"/>
                <a:gd name="T18" fmla="*/ 30 w 50"/>
                <a:gd name="T19" fmla="*/ 39 h 124"/>
                <a:gd name="T20" fmla="*/ 18 w 50"/>
                <a:gd name="T21" fmla="*/ 95 h 124"/>
                <a:gd name="T22" fmla="*/ 17 w 50"/>
                <a:gd name="T23" fmla="*/ 105 h 124"/>
                <a:gd name="T24" fmla="*/ 24 w 50"/>
                <a:gd name="T25" fmla="*/ 110 h 124"/>
                <a:gd name="T26" fmla="*/ 34 w 50"/>
                <a:gd name="T27" fmla="*/ 109 h 124"/>
                <a:gd name="T28" fmla="*/ 31 w 50"/>
                <a:gd name="T29" fmla="*/ 123 h 124"/>
                <a:gd name="T30" fmla="*/ 20 w 50"/>
                <a:gd name="T31" fmla="*/ 124 h 124"/>
                <a:gd name="T32" fmla="*/ 0 w 50"/>
                <a:gd name="T33" fmla="*/ 108 h 124"/>
                <a:gd name="T34" fmla="*/ 1 w 50"/>
                <a:gd name="T35" fmla="*/ 102 h 124"/>
                <a:gd name="T36" fmla="*/ 14 w 50"/>
                <a:gd name="T37" fmla="*/ 3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124">
                  <a:moveTo>
                    <a:pt x="14" y="39"/>
                  </a:moveTo>
                  <a:cubicBezTo>
                    <a:pt x="0" y="39"/>
                    <a:pt x="0" y="39"/>
                    <a:pt x="0" y="39"/>
                  </a:cubicBezTo>
                  <a:cubicBezTo>
                    <a:pt x="3" y="26"/>
                    <a:pt x="3" y="26"/>
                    <a:pt x="3" y="26"/>
                  </a:cubicBezTo>
                  <a:cubicBezTo>
                    <a:pt x="17" y="26"/>
                    <a:pt x="17" y="26"/>
                    <a:pt x="17" y="26"/>
                  </a:cubicBezTo>
                  <a:cubicBezTo>
                    <a:pt x="23" y="0"/>
                    <a:pt x="23" y="0"/>
                    <a:pt x="23" y="0"/>
                  </a:cubicBezTo>
                  <a:cubicBezTo>
                    <a:pt x="38" y="0"/>
                    <a:pt x="38" y="0"/>
                    <a:pt x="38" y="0"/>
                  </a:cubicBezTo>
                  <a:cubicBezTo>
                    <a:pt x="33" y="26"/>
                    <a:pt x="33" y="26"/>
                    <a:pt x="33" y="26"/>
                  </a:cubicBezTo>
                  <a:cubicBezTo>
                    <a:pt x="50" y="26"/>
                    <a:pt x="50" y="26"/>
                    <a:pt x="50" y="26"/>
                  </a:cubicBezTo>
                  <a:cubicBezTo>
                    <a:pt x="48" y="39"/>
                    <a:pt x="48" y="39"/>
                    <a:pt x="48" y="39"/>
                  </a:cubicBezTo>
                  <a:cubicBezTo>
                    <a:pt x="30" y="39"/>
                    <a:pt x="30" y="39"/>
                    <a:pt x="30" y="39"/>
                  </a:cubicBezTo>
                  <a:cubicBezTo>
                    <a:pt x="18" y="95"/>
                    <a:pt x="18" y="95"/>
                    <a:pt x="18" y="95"/>
                  </a:cubicBezTo>
                  <a:cubicBezTo>
                    <a:pt x="17" y="100"/>
                    <a:pt x="17" y="103"/>
                    <a:pt x="17" y="105"/>
                  </a:cubicBezTo>
                  <a:cubicBezTo>
                    <a:pt x="17" y="109"/>
                    <a:pt x="19" y="110"/>
                    <a:pt x="24" y="110"/>
                  </a:cubicBezTo>
                  <a:cubicBezTo>
                    <a:pt x="27" y="110"/>
                    <a:pt x="31" y="110"/>
                    <a:pt x="34" y="109"/>
                  </a:cubicBezTo>
                  <a:cubicBezTo>
                    <a:pt x="31" y="123"/>
                    <a:pt x="31" y="123"/>
                    <a:pt x="31" y="123"/>
                  </a:cubicBezTo>
                  <a:cubicBezTo>
                    <a:pt x="28" y="123"/>
                    <a:pt x="25" y="124"/>
                    <a:pt x="20" y="124"/>
                  </a:cubicBezTo>
                  <a:cubicBezTo>
                    <a:pt x="8" y="124"/>
                    <a:pt x="0" y="119"/>
                    <a:pt x="0" y="108"/>
                  </a:cubicBezTo>
                  <a:cubicBezTo>
                    <a:pt x="0" y="106"/>
                    <a:pt x="0" y="104"/>
                    <a:pt x="1" y="102"/>
                  </a:cubicBezTo>
                  <a:lnTo>
                    <a:pt x="14"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8"/>
            <p:cNvSpPr>
              <a:spLocks/>
            </p:cNvSpPr>
            <p:nvPr userDrawn="1"/>
          </p:nvSpPr>
          <p:spPr bwMode="auto">
            <a:xfrm>
              <a:off x="1167593" y="6185410"/>
              <a:ext cx="37072" cy="13026"/>
            </a:xfrm>
            <a:custGeom>
              <a:avLst/>
              <a:gdLst>
                <a:gd name="T0" fmla="*/ 3 w 37"/>
                <a:gd name="T1" fmla="*/ 0 h 13"/>
                <a:gd name="T2" fmla="*/ 37 w 37"/>
                <a:gd name="T3" fmla="*/ 0 h 13"/>
                <a:gd name="T4" fmla="*/ 34 w 37"/>
                <a:gd name="T5" fmla="*/ 13 h 13"/>
                <a:gd name="T6" fmla="*/ 0 w 37"/>
                <a:gd name="T7" fmla="*/ 13 h 13"/>
                <a:gd name="T8" fmla="*/ 3 w 37"/>
                <a:gd name="T9" fmla="*/ 0 h 13"/>
              </a:gdLst>
              <a:ahLst/>
              <a:cxnLst>
                <a:cxn ang="0">
                  <a:pos x="T0" y="T1"/>
                </a:cxn>
                <a:cxn ang="0">
                  <a:pos x="T2" y="T3"/>
                </a:cxn>
                <a:cxn ang="0">
                  <a:pos x="T4" y="T5"/>
                </a:cxn>
                <a:cxn ang="0">
                  <a:pos x="T6" y="T7"/>
                </a:cxn>
                <a:cxn ang="0">
                  <a:pos x="T8" y="T9"/>
                </a:cxn>
              </a:cxnLst>
              <a:rect l="0" t="0" r="r" b="b"/>
              <a:pathLst>
                <a:path w="37" h="13">
                  <a:moveTo>
                    <a:pt x="3" y="0"/>
                  </a:moveTo>
                  <a:lnTo>
                    <a:pt x="37" y="0"/>
                  </a:lnTo>
                  <a:lnTo>
                    <a:pt x="34" y="13"/>
                  </a:lnTo>
                  <a:lnTo>
                    <a:pt x="0" y="13"/>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9"/>
            <p:cNvSpPr>
              <a:spLocks/>
            </p:cNvSpPr>
            <p:nvPr userDrawn="1"/>
          </p:nvSpPr>
          <p:spPr bwMode="auto">
            <a:xfrm>
              <a:off x="1213683" y="6130303"/>
              <a:ext cx="86167" cy="101197"/>
            </a:xfrm>
            <a:custGeom>
              <a:avLst/>
              <a:gdLst>
                <a:gd name="T0" fmla="*/ 22 w 86"/>
                <a:gd name="T1" fmla="*/ 0 h 101"/>
                <a:gd name="T2" fmla="*/ 86 w 86"/>
                <a:gd name="T3" fmla="*/ 0 h 101"/>
                <a:gd name="T4" fmla="*/ 84 w 86"/>
                <a:gd name="T5" fmla="*/ 12 h 101"/>
                <a:gd name="T6" fmla="*/ 33 w 86"/>
                <a:gd name="T7" fmla="*/ 12 h 101"/>
                <a:gd name="T8" fmla="*/ 26 w 86"/>
                <a:gd name="T9" fmla="*/ 43 h 101"/>
                <a:gd name="T10" fmla="*/ 76 w 86"/>
                <a:gd name="T11" fmla="*/ 43 h 101"/>
                <a:gd name="T12" fmla="*/ 74 w 86"/>
                <a:gd name="T13" fmla="*/ 55 h 101"/>
                <a:gd name="T14" fmla="*/ 24 w 86"/>
                <a:gd name="T15" fmla="*/ 55 h 101"/>
                <a:gd name="T16" fmla="*/ 17 w 86"/>
                <a:gd name="T17" fmla="*/ 89 h 101"/>
                <a:gd name="T18" fmla="*/ 71 w 86"/>
                <a:gd name="T19" fmla="*/ 89 h 101"/>
                <a:gd name="T20" fmla="*/ 68 w 86"/>
                <a:gd name="T21" fmla="*/ 101 h 101"/>
                <a:gd name="T22" fmla="*/ 0 w 86"/>
                <a:gd name="T23" fmla="*/ 101 h 101"/>
                <a:gd name="T24" fmla="*/ 22 w 86"/>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101">
                  <a:moveTo>
                    <a:pt x="22" y="0"/>
                  </a:moveTo>
                  <a:lnTo>
                    <a:pt x="86" y="0"/>
                  </a:lnTo>
                  <a:lnTo>
                    <a:pt x="84" y="12"/>
                  </a:lnTo>
                  <a:lnTo>
                    <a:pt x="33" y="12"/>
                  </a:lnTo>
                  <a:lnTo>
                    <a:pt x="26" y="43"/>
                  </a:lnTo>
                  <a:lnTo>
                    <a:pt x="76" y="43"/>
                  </a:lnTo>
                  <a:lnTo>
                    <a:pt x="74" y="55"/>
                  </a:lnTo>
                  <a:lnTo>
                    <a:pt x="24" y="55"/>
                  </a:lnTo>
                  <a:lnTo>
                    <a:pt x="17" y="89"/>
                  </a:lnTo>
                  <a:lnTo>
                    <a:pt x="71" y="89"/>
                  </a:lnTo>
                  <a:lnTo>
                    <a:pt x="68" y="101"/>
                  </a:lnTo>
                  <a:lnTo>
                    <a:pt x="0" y="101"/>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0"/>
            <p:cNvSpPr>
              <a:spLocks noEditPoints="1"/>
            </p:cNvSpPr>
            <p:nvPr userDrawn="1"/>
          </p:nvSpPr>
          <p:spPr bwMode="auto">
            <a:xfrm>
              <a:off x="1300852" y="6130303"/>
              <a:ext cx="81157" cy="103201"/>
            </a:xfrm>
            <a:custGeom>
              <a:avLst/>
              <a:gdLst>
                <a:gd name="T0" fmla="*/ 91 w 107"/>
                <a:gd name="T1" fmla="*/ 0 h 137"/>
                <a:gd name="T2" fmla="*/ 107 w 107"/>
                <a:gd name="T3" fmla="*/ 0 h 137"/>
                <a:gd name="T4" fmla="*/ 79 w 107"/>
                <a:gd name="T5" fmla="*/ 134 h 137"/>
                <a:gd name="T6" fmla="*/ 64 w 107"/>
                <a:gd name="T7" fmla="*/ 134 h 137"/>
                <a:gd name="T8" fmla="*/ 67 w 107"/>
                <a:gd name="T9" fmla="*/ 120 h 137"/>
                <a:gd name="T10" fmla="*/ 36 w 107"/>
                <a:gd name="T11" fmla="*/ 137 h 137"/>
                <a:gd name="T12" fmla="*/ 9 w 107"/>
                <a:gd name="T13" fmla="*/ 126 h 137"/>
                <a:gd name="T14" fmla="*/ 0 w 107"/>
                <a:gd name="T15" fmla="*/ 97 h 137"/>
                <a:gd name="T16" fmla="*/ 51 w 107"/>
                <a:gd name="T17" fmla="*/ 34 h 137"/>
                <a:gd name="T18" fmla="*/ 78 w 107"/>
                <a:gd name="T19" fmla="*/ 49 h 137"/>
                <a:gd name="T20" fmla="*/ 80 w 107"/>
                <a:gd name="T21" fmla="*/ 53 h 137"/>
                <a:gd name="T22" fmla="*/ 91 w 107"/>
                <a:gd name="T23" fmla="*/ 0 h 137"/>
                <a:gd name="T24" fmla="*/ 74 w 107"/>
                <a:gd name="T25" fmla="*/ 75 h 137"/>
                <a:gd name="T26" fmla="*/ 52 w 107"/>
                <a:gd name="T27" fmla="*/ 48 h 137"/>
                <a:gd name="T28" fmla="*/ 17 w 107"/>
                <a:gd name="T29" fmla="*/ 97 h 137"/>
                <a:gd name="T30" fmla="*/ 40 w 107"/>
                <a:gd name="T31" fmla="*/ 124 h 137"/>
                <a:gd name="T32" fmla="*/ 74 w 107"/>
                <a:gd name="T33" fmla="*/ 7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37">
                  <a:moveTo>
                    <a:pt x="91" y="0"/>
                  </a:moveTo>
                  <a:cubicBezTo>
                    <a:pt x="107" y="0"/>
                    <a:pt x="107" y="0"/>
                    <a:pt x="107" y="0"/>
                  </a:cubicBezTo>
                  <a:cubicBezTo>
                    <a:pt x="79" y="134"/>
                    <a:pt x="79" y="134"/>
                    <a:pt x="79" y="134"/>
                  </a:cubicBezTo>
                  <a:cubicBezTo>
                    <a:pt x="64" y="134"/>
                    <a:pt x="64" y="134"/>
                    <a:pt x="64" y="134"/>
                  </a:cubicBezTo>
                  <a:cubicBezTo>
                    <a:pt x="67" y="120"/>
                    <a:pt x="67" y="120"/>
                    <a:pt x="67" y="120"/>
                  </a:cubicBezTo>
                  <a:cubicBezTo>
                    <a:pt x="67" y="121"/>
                    <a:pt x="57" y="137"/>
                    <a:pt x="36" y="137"/>
                  </a:cubicBezTo>
                  <a:cubicBezTo>
                    <a:pt x="29" y="137"/>
                    <a:pt x="17" y="135"/>
                    <a:pt x="9" y="126"/>
                  </a:cubicBezTo>
                  <a:cubicBezTo>
                    <a:pt x="0" y="116"/>
                    <a:pt x="0" y="104"/>
                    <a:pt x="0" y="97"/>
                  </a:cubicBezTo>
                  <a:cubicBezTo>
                    <a:pt x="0" y="64"/>
                    <a:pt x="21" y="34"/>
                    <a:pt x="51" y="34"/>
                  </a:cubicBezTo>
                  <a:cubicBezTo>
                    <a:pt x="66" y="34"/>
                    <a:pt x="75" y="43"/>
                    <a:pt x="78" y="49"/>
                  </a:cubicBezTo>
                  <a:cubicBezTo>
                    <a:pt x="78" y="50"/>
                    <a:pt x="79" y="52"/>
                    <a:pt x="80" y="53"/>
                  </a:cubicBezTo>
                  <a:lnTo>
                    <a:pt x="91" y="0"/>
                  </a:lnTo>
                  <a:close/>
                  <a:moveTo>
                    <a:pt x="74" y="75"/>
                  </a:moveTo>
                  <a:cubicBezTo>
                    <a:pt x="74" y="53"/>
                    <a:pt x="61" y="48"/>
                    <a:pt x="52" y="48"/>
                  </a:cubicBezTo>
                  <a:cubicBezTo>
                    <a:pt x="27" y="48"/>
                    <a:pt x="17" y="79"/>
                    <a:pt x="17" y="97"/>
                  </a:cubicBezTo>
                  <a:cubicBezTo>
                    <a:pt x="17" y="111"/>
                    <a:pt x="23" y="124"/>
                    <a:pt x="40" y="124"/>
                  </a:cubicBezTo>
                  <a:cubicBezTo>
                    <a:pt x="60" y="124"/>
                    <a:pt x="74" y="97"/>
                    <a:pt x="74"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1"/>
            <p:cNvSpPr>
              <a:spLocks noEditPoints="1"/>
            </p:cNvSpPr>
            <p:nvPr userDrawn="1"/>
          </p:nvSpPr>
          <p:spPr bwMode="auto">
            <a:xfrm>
              <a:off x="1384014" y="6127297"/>
              <a:ext cx="26051" cy="25049"/>
            </a:xfrm>
            <a:custGeom>
              <a:avLst/>
              <a:gdLst>
                <a:gd name="T0" fmla="*/ 0 w 34"/>
                <a:gd name="T1" fmla="*/ 16 h 33"/>
                <a:gd name="T2" fmla="*/ 17 w 34"/>
                <a:gd name="T3" fmla="*/ 0 h 33"/>
                <a:gd name="T4" fmla="*/ 34 w 34"/>
                <a:gd name="T5" fmla="*/ 16 h 33"/>
                <a:gd name="T6" fmla="*/ 17 w 34"/>
                <a:gd name="T7" fmla="*/ 33 h 33"/>
                <a:gd name="T8" fmla="*/ 0 w 34"/>
                <a:gd name="T9" fmla="*/ 16 h 33"/>
                <a:gd name="T10" fmla="*/ 17 w 34"/>
                <a:gd name="T11" fmla="*/ 30 h 33"/>
                <a:gd name="T12" fmla="*/ 31 w 34"/>
                <a:gd name="T13" fmla="*/ 16 h 33"/>
                <a:gd name="T14" fmla="*/ 17 w 34"/>
                <a:gd name="T15" fmla="*/ 2 h 33"/>
                <a:gd name="T16" fmla="*/ 3 w 34"/>
                <a:gd name="T17" fmla="*/ 16 h 33"/>
                <a:gd name="T18" fmla="*/ 17 w 34"/>
                <a:gd name="T19" fmla="*/ 30 h 33"/>
                <a:gd name="T20" fmla="*/ 13 w 34"/>
                <a:gd name="T21" fmla="*/ 26 h 33"/>
                <a:gd name="T22" fmla="*/ 11 w 34"/>
                <a:gd name="T23" fmla="*/ 26 h 33"/>
                <a:gd name="T24" fmla="*/ 11 w 34"/>
                <a:gd name="T25" fmla="*/ 7 h 33"/>
                <a:gd name="T26" fmla="*/ 18 w 34"/>
                <a:gd name="T27" fmla="*/ 7 h 33"/>
                <a:gd name="T28" fmla="*/ 25 w 34"/>
                <a:gd name="T29" fmla="*/ 12 h 33"/>
                <a:gd name="T30" fmla="*/ 20 w 34"/>
                <a:gd name="T31" fmla="*/ 18 h 33"/>
                <a:gd name="T32" fmla="*/ 25 w 34"/>
                <a:gd name="T33" fmla="*/ 26 h 33"/>
                <a:gd name="T34" fmla="*/ 22 w 34"/>
                <a:gd name="T35" fmla="*/ 26 h 33"/>
                <a:gd name="T36" fmla="*/ 17 w 34"/>
                <a:gd name="T37" fmla="*/ 18 h 33"/>
                <a:gd name="T38" fmla="*/ 13 w 34"/>
                <a:gd name="T39" fmla="*/ 18 h 33"/>
                <a:gd name="T40" fmla="*/ 13 w 34"/>
                <a:gd name="T41" fmla="*/ 26 h 33"/>
                <a:gd name="T42" fmla="*/ 17 w 34"/>
                <a:gd name="T43" fmla="*/ 15 h 33"/>
                <a:gd name="T44" fmla="*/ 22 w 34"/>
                <a:gd name="T45" fmla="*/ 12 h 33"/>
                <a:gd name="T46" fmla="*/ 17 w 34"/>
                <a:gd name="T47" fmla="*/ 9 h 33"/>
                <a:gd name="T48" fmla="*/ 13 w 34"/>
                <a:gd name="T49" fmla="*/ 9 h 33"/>
                <a:gd name="T50" fmla="*/ 13 w 34"/>
                <a:gd name="T51" fmla="*/ 15 h 33"/>
                <a:gd name="T52" fmla="*/ 17 w 34"/>
                <a:gd name="T5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3">
                  <a:moveTo>
                    <a:pt x="0" y="16"/>
                  </a:moveTo>
                  <a:cubicBezTo>
                    <a:pt x="0" y="7"/>
                    <a:pt x="8" y="0"/>
                    <a:pt x="17" y="0"/>
                  </a:cubicBezTo>
                  <a:cubicBezTo>
                    <a:pt x="26" y="0"/>
                    <a:pt x="34" y="7"/>
                    <a:pt x="34" y="16"/>
                  </a:cubicBezTo>
                  <a:cubicBezTo>
                    <a:pt x="34" y="26"/>
                    <a:pt x="26" y="33"/>
                    <a:pt x="17" y="33"/>
                  </a:cubicBezTo>
                  <a:cubicBezTo>
                    <a:pt x="8" y="33"/>
                    <a:pt x="0" y="26"/>
                    <a:pt x="0" y="16"/>
                  </a:cubicBezTo>
                  <a:close/>
                  <a:moveTo>
                    <a:pt x="17" y="30"/>
                  </a:moveTo>
                  <a:cubicBezTo>
                    <a:pt x="25" y="30"/>
                    <a:pt x="31" y="24"/>
                    <a:pt x="31" y="16"/>
                  </a:cubicBezTo>
                  <a:cubicBezTo>
                    <a:pt x="31" y="8"/>
                    <a:pt x="25" y="2"/>
                    <a:pt x="17" y="2"/>
                  </a:cubicBezTo>
                  <a:cubicBezTo>
                    <a:pt x="9" y="2"/>
                    <a:pt x="3" y="8"/>
                    <a:pt x="3" y="16"/>
                  </a:cubicBezTo>
                  <a:cubicBezTo>
                    <a:pt x="3" y="24"/>
                    <a:pt x="9" y="30"/>
                    <a:pt x="17" y="30"/>
                  </a:cubicBezTo>
                  <a:close/>
                  <a:moveTo>
                    <a:pt x="13" y="26"/>
                  </a:moveTo>
                  <a:cubicBezTo>
                    <a:pt x="11" y="26"/>
                    <a:pt x="11" y="26"/>
                    <a:pt x="11" y="26"/>
                  </a:cubicBezTo>
                  <a:cubicBezTo>
                    <a:pt x="11" y="7"/>
                    <a:pt x="11" y="7"/>
                    <a:pt x="11" y="7"/>
                  </a:cubicBezTo>
                  <a:cubicBezTo>
                    <a:pt x="18" y="7"/>
                    <a:pt x="18" y="7"/>
                    <a:pt x="18" y="7"/>
                  </a:cubicBezTo>
                  <a:cubicBezTo>
                    <a:pt x="22" y="7"/>
                    <a:pt x="25" y="8"/>
                    <a:pt x="25" y="12"/>
                  </a:cubicBezTo>
                  <a:cubicBezTo>
                    <a:pt x="25" y="16"/>
                    <a:pt x="23" y="17"/>
                    <a:pt x="20" y="18"/>
                  </a:cubicBezTo>
                  <a:cubicBezTo>
                    <a:pt x="25" y="26"/>
                    <a:pt x="25" y="26"/>
                    <a:pt x="25" y="26"/>
                  </a:cubicBezTo>
                  <a:cubicBezTo>
                    <a:pt x="22" y="26"/>
                    <a:pt x="22" y="26"/>
                    <a:pt x="22" y="26"/>
                  </a:cubicBezTo>
                  <a:cubicBezTo>
                    <a:pt x="17" y="18"/>
                    <a:pt x="17" y="18"/>
                    <a:pt x="17" y="18"/>
                  </a:cubicBezTo>
                  <a:cubicBezTo>
                    <a:pt x="13" y="18"/>
                    <a:pt x="13" y="18"/>
                    <a:pt x="13" y="18"/>
                  </a:cubicBezTo>
                  <a:lnTo>
                    <a:pt x="13" y="26"/>
                  </a:lnTo>
                  <a:close/>
                  <a:moveTo>
                    <a:pt x="17" y="15"/>
                  </a:moveTo>
                  <a:cubicBezTo>
                    <a:pt x="19" y="15"/>
                    <a:pt x="22" y="15"/>
                    <a:pt x="22" y="12"/>
                  </a:cubicBezTo>
                  <a:cubicBezTo>
                    <a:pt x="22" y="10"/>
                    <a:pt x="19" y="9"/>
                    <a:pt x="17" y="9"/>
                  </a:cubicBezTo>
                  <a:cubicBezTo>
                    <a:pt x="13" y="9"/>
                    <a:pt x="13" y="9"/>
                    <a:pt x="13" y="9"/>
                  </a:cubicBezTo>
                  <a:cubicBezTo>
                    <a:pt x="13" y="15"/>
                    <a:pt x="13" y="15"/>
                    <a:pt x="13" y="15"/>
                  </a:cubicBezTo>
                  <a:lnTo>
                    <a:pt x="17"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2"/>
            <p:cNvSpPr>
              <a:spLocks noEditPoints="1"/>
            </p:cNvSpPr>
            <p:nvPr userDrawn="1"/>
          </p:nvSpPr>
          <p:spPr bwMode="auto">
            <a:xfrm>
              <a:off x="927126" y="6298629"/>
              <a:ext cx="86167" cy="101197"/>
            </a:xfrm>
            <a:custGeom>
              <a:avLst/>
              <a:gdLst>
                <a:gd name="T0" fmla="*/ 18 w 114"/>
                <a:gd name="T1" fmla="*/ 134 h 134"/>
                <a:gd name="T2" fmla="*/ 0 w 114"/>
                <a:gd name="T3" fmla="*/ 134 h 134"/>
                <a:gd name="T4" fmla="*/ 28 w 114"/>
                <a:gd name="T5" fmla="*/ 0 h 134"/>
                <a:gd name="T6" fmla="*/ 74 w 114"/>
                <a:gd name="T7" fmla="*/ 0 h 134"/>
                <a:gd name="T8" fmla="*/ 114 w 114"/>
                <a:gd name="T9" fmla="*/ 34 h 134"/>
                <a:gd name="T10" fmla="*/ 72 w 114"/>
                <a:gd name="T11" fmla="*/ 78 h 134"/>
                <a:gd name="T12" fmla="*/ 29 w 114"/>
                <a:gd name="T13" fmla="*/ 78 h 134"/>
                <a:gd name="T14" fmla="*/ 18 w 114"/>
                <a:gd name="T15" fmla="*/ 134 h 134"/>
                <a:gd name="T16" fmla="*/ 33 w 114"/>
                <a:gd name="T17" fmla="*/ 63 h 134"/>
                <a:gd name="T18" fmla="*/ 69 w 114"/>
                <a:gd name="T19" fmla="*/ 63 h 134"/>
                <a:gd name="T20" fmla="*/ 96 w 114"/>
                <a:gd name="T21" fmla="*/ 37 h 134"/>
                <a:gd name="T22" fmla="*/ 73 w 114"/>
                <a:gd name="T23" fmla="*/ 16 h 134"/>
                <a:gd name="T24" fmla="*/ 43 w 114"/>
                <a:gd name="T25" fmla="*/ 16 h 134"/>
                <a:gd name="T26" fmla="*/ 33 w 114"/>
                <a:gd name="T27" fmla="*/ 6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34">
                  <a:moveTo>
                    <a:pt x="18" y="134"/>
                  </a:moveTo>
                  <a:cubicBezTo>
                    <a:pt x="0" y="134"/>
                    <a:pt x="0" y="134"/>
                    <a:pt x="0" y="134"/>
                  </a:cubicBezTo>
                  <a:cubicBezTo>
                    <a:pt x="28" y="0"/>
                    <a:pt x="28" y="0"/>
                    <a:pt x="28" y="0"/>
                  </a:cubicBezTo>
                  <a:cubicBezTo>
                    <a:pt x="74" y="0"/>
                    <a:pt x="74" y="0"/>
                    <a:pt x="74" y="0"/>
                  </a:cubicBezTo>
                  <a:cubicBezTo>
                    <a:pt x="100" y="0"/>
                    <a:pt x="114" y="13"/>
                    <a:pt x="114" y="34"/>
                  </a:cubicBezTo>
                  <a:cubicBezTo>
                    <a:pt x="114" y="56"/>
                    <a:pt x="101" y="78"/>
                    <a:pt x="72" y="78"/>
                  </a:cubicBezTo>
                  <a:cubicBezTo>
                    <a:pt x="29" y="78"/>
                    <a:pt x="29" y="78"/>
                    <a:pt x="29" y="78"/>
                  </a:cubicBezTo>
                  <a:lnTo>
                    <a:pt x="18" y="134"/>
                  </a:lnTo>
                  <a:close/>
                  <a:moveTo>
                    <a:pt x="33" y="63"/>
                  </a:moveTo>
                  <a:cubicBezTo>
                    <a:pt x="69" y="63"/>
                    <a:pt x="69" y="63"/>
                    <a:pt x="69" y="63"/>
                  </a:cubicBezTo>
                  <a:cubicBezTo>
                    <a:pt x="91" y="63"/>
                    <a:pt x="96" y="45"/>
                    <a:pt x="96" y="37"/>
                  </a:cubicBezTo>
                  <a:cubicBezTo>
                    <a:pt x="96" y="23"/>
                    <a:pt x="90" y="16"/>
                    <a:pt x="73" y="16"/>
                  </a:cubicBezTo>
                  <a:cubicBezTo>
                    <a:pt x="43" y="16"/>
                    <a:pt x="43" y="16"/>
                    <a:pt x="43" y="16"/>
                  </a:cubicBezTo>
                  <a:lnTo>
                    <a:pt x="33"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3"/>
            <p:cNvSpPr>
              <a:spLocks noEditPoints="1"/>
            </p:cNvSpPr>
            <p:nvPr userDrawn="1"/>
          </p:nvSpPr>
          <p:spPr bwMode="auto">
            <a:xfrm>
              <a:off x="1019305" y="6323678"/>
              <a:ext cx="66128" cy="78152"/>
            </a:xfrm>
            <a:custGeom>
              <a:avLst/>
              <a:gdLst>
                <a:gd name="T0" fmla="*/ 16 w 88"/>
                <a:gd name="T1" fmla="*/ 57 h 104"/>
                <a:gd name="T2" fmla="*/ 15 w 88"/>
                <a:gd name="T3" fmla="*/ 63 h 104"/>
                <a:gd name="T4" fmla="*/ 38 w 88"/>
                <a:gd name="T5" fmla="*/ 89 h 104"/>
                <a:gd name="T6" fmla="*/ 66 w 88"/>
                <a:gd name="T7" fmla="*/ 69 h 104"/>
                <a:gd name="T8" fmla="*/ 83 w 88"/>
                <a:gd name="T9" fmla="*/ 69 h 104"/>
                <a:gd name="T10" fmla="*/ 37 w 88"/>
                <a:gd name="T11" fmla="*/ 104 h 104"/>
                <a:gd name="T12" fmla="*/ 0 w 88"/>
                <a:gd name="T13" fmla="*/ 62 h 104"/>
                <a:gd name="T14" fmla="*/ 50 w 88"/>
                <a:gd name="T15" fmla="*/ 0 h 104"/>
                <a:gd name="T16" fmla="*/ 88 w 88"/>
                <a:gd name="T17" fmla="*/ 41 h 104"/>
                <a:gd name="T18" fmla="*/ 87 w 88"/>
                <a:gd name="T19" fmla="*/ 57 h 104"/>
                <a:gd name="T20" fmla="*/ 16 w 88"/>
                <a:gd name="T21" fmla="*/ 57 h 104"/>
                <a:gd name="T22" fmla="*/ 72 w 88"/>
                <a:gd name="T23" fmla="*/ 44 h 104"/>
                <a:gd name="T24" fmla="*/ 72 w 88"/>
                <a:gd name="T25" fmla="*/ 40 h 104"/>
                <a:gd name="T26" fmla="*/ 50 w 88"/>
                <a:gd name="T27" fmla="*/ 15 h 104"/>
                <a:gd name="T28" fmla="*/ 19 w 88"/>
                <a:gd name="T29" fmla="*/ 44 h 104"/>
                <a:gd name="T30" fmla="*/ 72 w 88"/>
                <a:gd name="T31" fmla="*/ 4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4">
                  <a:moveTo>
                    <a:pt x="16" y="57"/>
                  </a:moveTo>
                  <a:cubicBezTo>
                    <a:pt x="15" y="59"/>
                    <a:pt x="15" y="61"/>
                    <a:pt x="15" y="63"/>
                  </a:cubicBezTo>
                  <a:cubicBezTo>
                    <a:pt x="15" y="79"/>
                    <a:pt x="22" y="89"/>
                    <a:pt x="38" y="89"/>
                  </a:cubicBezTo>
                  <a:cubicBezTo>
                    <a:pt x="53" y="89"/>
                    <a:pt x="61" y="81"/>
                    <a:pt x="66" y="69"/>
                  </a:cubicBezTo>
                  <a:cubicBezTo>
                    <a:pt x="83" y="69"/>
                    <a:pt x="83" y="69"/>
                    <a:pt x="83" y="69"/>
                  </a:cubicBezTo>
                  <a:cubicBezTo>
                    <a:pt x="75" y="91"/>
                    <a:pt x="61" y="104"/>
                    <a:pt x="37" y="104"/>
                  </a:cubicBezTo>
                  <a:cubicBezTo>
                    <a:pt x="14" y="104"/>
                    <a:pt x="0" y="87"/>
                    <a:pt x="0" y="62"/>
                  </a:cubicBezTo>
                  <a:cubicBezTo>
                    <a:pt x="0" y="30"/>
                    <a:pt x="18" y="0"/>
                    <a:pt x="50" y="0"/>
                  </a:cubicBezTo>
                  <a:cubicBezTo>
                    <a:pt x="84" y="0"/>
                    <a:pt x="88" y="29"/>
                    <a:pt x="88" y="41"/>
                  </a:cubicBezTo>
                  <a:cubicBezTo>
                    <a:pt x="88" y="49"/>
                    <a:pt x="87" y="53"/>
                    <a:pt x="87" y="57"/>
                  </a:cubicBezTo>
                  <a:lnTo>
                    <a:pt x="16" y="57"/>
                  </a:lnTo>
                  <a:close/>
                  <a:moveTo>
                    <a:pt x="72" y="44"/>
                  </a:moveTo>
                  <a:cubicBezTo>
                    <a:pt x="72" y="40"/>
                    <a:pt x="72" y="40"/>
                    <a:pt x="72" y="40"/>
                  </a:cubicBezTo>
                  <a:cubicBezTo>
                    <a:pt x="72" y="21"/>
                    <a:pt x="61" y="15"/>
                    <a:pt x="50" y="15"/>
                  </a:cubicBezTo>
                  <a:cubicBezTo>
                    <a:pt x="33" y="15"/>
                    <a:pt x="22" y="28"/>
                    <a:pt x="19" y="44"/>
                  </a:cubicBezTo>
                  <a:lnTo>
                    <a:pt x="7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4"/>
            <p:cNvSpPr>
              <a:spLocks/>
            </p:cNvSpPr>
            <p:nvPr userDrawn="1"/>
          </p:nvSpPr>
          <p:spPr bwMode="auto">
            <a:xfrm>
              <a:off x="1093449" y="6324680"/>
              <a:ext cx="70136" cy="75146"/>
            </a:xfrm>
            <a:custGeom>
              <a:avLst/>
              <a:gdLst>
                <a:gd name="T0" fmla="*/ 21 w 93"/>
                <a:gd name="T1" fmla="*/ 2 h 100"/>
                <a:gd name="T2" fmla="*/ 37 w 93"/>
                <a:gd name="T3" fmla="*/ 2 h 100"/>
                <a:gd name="T4" fmla="*/ 34 w 93"/>
                <a:gd name="T5" fmla="*/ 18 h 100"/>
                <a:gd name="T6" fmla="*/ 68 w 93"/>
                <a:gd name="T7" fmla="*/ 0 h 100"/>
                <a:gd name="T8" fmla="*/ 93 w 93"/>
                <a:gd name="T9" fmla="*/ 22 h 100"/>
                <a:gd name="T10" fmla="*/ 91 w 93"/>
                <a:gd name="T11" fmla="*/ 40 h 100"/>
                <a:gd name="T12" fmla="*/ 78 w 93"/>
                <a:gd name="T13" fmla="*/ 100 h 100"/>
                <a:gd name="T14" fmla="*/ 61 w 93"/>
                <a:gd name="T15" fmla="*/ 100 h 100"/>
                <a:gd name="T16" fmla="*/ 74 w 93"/>
                <a:gd name="T17" fmla="*/ 40 h 100"/>
                <a:gd name="T18" fmla="*/ 76 w 93"/>
                <a:gd name="T19" fmla="*/ 28 h 100"/>
                <a:gd name="T20" fmla="*/ 61 w 93"/>
                <a:gd name="T21" fmla="*/ 15 h 100"/>
                <a:gd name="T22" fmla="*/ 28 w 93"/>
                <a:gd name="T23" fmla="*/ 46 h 100"/>
                <a:gd name="T24" fmla="*/ 16 w 93"/>
                <a:gd name="T25" fmla="*/ 100 h 100"/>
                <a:gd name="T26" fmla="*/ 0 w 93"/>
                <a:gd name="T27" fmla="*/ 100 h 100"/>
                <a:gd name="T28" fmla="*/ 21 w 93"/>
                <a:gd name="T29"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0">
                  <a:moveTo>
                    <a:pt x="21" y="2"/>
                  </a:moveTo>
                  <a:cubicBezTo>
                    <a:pt x="37" y="2"/>
                    <a:pt x="37" y="2"/>
                    <a:pt x="37" y="2"/>
                  </a:cubicBezTo>
                  <a:cubicBezTo>
                    <a:pt x="34" y="18"/>
                    <a:pt x="34" y="18"/>
                    <a:pt x="34" y="18"/>
                  </a:cubicBezTo>
                  <a:cubicBezTo>
                    <a:pt x="44" y="7"/>
                    <a:pt x="54" y="0"/>
                    <a:pt x="68" y="0"/>
                  </a:cubicBezTo>
                  <a:cubicBezTo>
                    <a:pt x="79" y="0"/>
                    <a:pt x="93" y="6"/>
                    <a:pt x="93" y="22"/>
                  </a:cubicBezTo>
                  <a:cubicBezTo>
                    <a:pt x="93" y="26"/>
                    <a:pt x="92" y="33"/>
                    <a:pt x="91" y="40"/>
                  </a:cubicBezTo>
                  <a:cubicBezTo>
                    <a:pt x="78" y="100"/>
                    <a:pt x="78" y="100"/>
                    <a:pt x="78" y="100"/>
                  </a:cubicBezTo>
                  <a:cubicBezTo>
                    <a:pt x="61" y="100"/>
                    <a:pt x="61" y="100"/>
                    <a:pt x="61" y="100"/>
                  </a:cubicBezTo>
                  <a:cubicBezTo>
                    <a:pt x="74" y="40"/>
                    <a:pt x="74" y="40"/>
                    <a:pt x="74" y="40"/>
                  </a:cubicBezTo>
                  <a:cubicBezTo>
                    <a:pt x="76" y="34"/>
                    <a:pt x="76" y="30"/>
                    <a:pt x="76" y="28"/>
                  </a:cubicBezTo>
                  <a:cubicBezTo>
                    <a:pt x="76" y="20"/>
                    <a:pt x="72" y="15"/>
                    <a:pt x="61" y="15"/>
                  </a:cubicBezTo>
                  <a:cubicBezTo>
                    <a:pt x="46" y="15"/>
                    <a:pt x="32" y="30"/>
                    <a:pt x="28" y="46"/>
                  </a:cubicBezTo>
                  <a:cubicBezTo>
                    <a:pt x="16" y="100"/>
                    <a:pt x="16" y="100"/>
                    <a:pt x="16" y="100"/>
                  </a:cubicBezTo>
                  <a:cubicBezTo>
                    <a:pt x="0" y="100"/>
                    <a:pt x="0" y="100"/>
                    <a:pt x="0" y="100"/>
                  </a:cubicBez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5"/>
            <p:cNvSpPr>
              <a:spLocks noEditPoints="1"/>
            </p:cNvSpPr>
            <p:nvPr userDrawn="1"/>
          </p:nvSpPr>
          <p:spPr bwMode="auto">
            <a:xfrm>
              <a:off x="1174607" y="6323678"/>
              <a:ext cx="67130" cy="78152"/>
            </a:xfrm>
            <a:custGeom>
              <a:avLst/>
              <a:gdLst>
                <a:gd name="T0" fmla="*/ 17 w 88"/>
                <a:gd name="T1" fmla="*/ 57 h 104"/>
                <a:gd name="T2" fmla="*/ 16 w 88"/>
                <a:gd name="T3" fmla="*/ 63 h 104"/>
                <a:gd name="T4" fmla="*/ 39 w 88"/>
                <a:gd name="T5" fmla="*/ 89 h 104"/>
                <a:gd name="T6" fmla="*/ 67 w 88"/>
                <a:gd name="T7" fmla="*/ 69 h 104"/>
                <a:gd name="T8" fmla="*/ 83 w 88"/>
                <a:gd name="T9" fmla="*/ 69 h 104"/>
                <a:gd name="T10" fmla="*/ 38 w 88"/>
                <a:gd name="T11" fmla="*/ 104 h 104"/>
                <a:gd name="T12" fmla="*/ 0 w 88"/>
                <a:gd name="T13" fmla="*/ 62 h 104"/>
                <a:gd name="T14" fmla="*/ 51 w 88"/>
                <a:gd name="T15" fmla="*/ 0 h 104"/>
                <a:gd name="T16" fmla="*/ 88 w 88"/>
                <a:gd name="T17" fmla="*/ 41 h 104"/>
                <a:gd name="T18" fmla="*/ 87 w 88"/>
                <a:gd name="T19" fmla="*/ 57 h 104"/>
                <a:gd name="T20" fmla="*/ 17 w 88"/>
                <a:gd name="T21" fmla="*/ 57 h 104"/>
                <a:gd name="T22" fmla="*/ 73 w 88"/>
                <a:gd name="T23" fmla="*/ 44 h 104"/>
                <a:gd name="T24" fmla="*/ 73 w 88"/>
                <a:gd name="T25" fmla="*/ 40 h 104"/>
                <a:gd name="T26" fmla="*/ 50 w 88"/>
                <a:gd name="T27" fmla="*/ 15 h 104"/>
                <a:gd name="T28" fmla="*/ 19 w 88"/>
                <a:gd name="T29" fmla="*/ 44 h 104"/>
                <a:gd name="T30" fmla="*/ 73 w 88"/>
                <a:gd name="T31" fmla="*/ 4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4">
                  <a:moveTo>
                    <a:pt x="17" y="57"/>
                  </a:moveTo>
                  <a:cubicBezTo>
                    <a:pt x="16" y="59"/>
                    <a:pt x="16" y="61"/>
                    <a:pt x="16" y="63"/>
                  </a:cubicBezTo>
                  <a:cubicBezTo>
                    <a:pt x="16" y="79"/>
                    <a:pt x="23" y="89"/>
                    <a:pt x="39" y="89"/>
                  </a:cubicBezTo>
                  <a:cubicBezTo>
                    <a:pt x="53" y="89"/>
                    <a:pt x="61" y="81"/>
                    <a:pt x="67" y="69"/>
                  </a:cubicBezTo>
                  <a:cubicBezTo>
                    <a:pt x="83" y="69"/>
                    <a:pt x="83" y="69"/>
                    <a:pt x="83" y="69"/>
                  </a:cubicBezTo>
                  <a:cubicBezTo>
                    <a:pt x="76" y="91"/>
                    <a:pt x="61" y="104"/>
                    <a:pt x="38" y="104"/>
                  </a:cubicBezTo>
                  <a:cubicBezTo>
                    <a:pt x="14" y="104"/>
                    <a:pt x="0" y="87"/>
                    <a:pt x="0" y="62"/>
                  </a:cubicBezTo>
                  <a:cubicBezTo>
                    <a:pt x="0" y="30"/>
                    <a:pt x="19" y="0"/>
                    <a:pt x="51" y="0"/>
                  </a:cubicBezTo>
                  <a:cubicBezTo>
                    <a:pt x="84" y="0"/>
                    <a:pt x="88" y="29"/>
                    <a:pt x="88" y="41"/>
                  </a:cubicBezTo>
                  <a:cubicBezTo>
                    <a:pt x="88" y="49"/>
                    <a:pt x="88" y="53"/>
                    <a:pt x="87" y="57"/>
                  </a:cubicBezTo>
                  <a:lnTo>
                    <a:pt x="17" y="57"/>
                  </a:lnTo>
                  <a:close/>
                  <a:moveTo>
                    <a:pt x="73" y="44"/>
                  </a:moveTo>
                  <a:cubicBezTo>
                    <a:pt x="73" y="40"/>
                    <a:pt x="73" y="40"/>
                    <a:pt x="73" y="40"/>
                  </a:cubicBezTo>
                  <a:cubicBezTo>
                    <a:pt x="73" y="21"/>
                    <a:pt x="62" y="15"/>
                    <a:pt x="50" y="15"/>
                  </a:cubicBezTo>
                  <a:cubicBezTo>
                    <a:pt x="33" y="15"/>
                    <a:pt x="23" y="28"/>
                    <a:pt x="19" y="44"/>
                  </a:cubicBezTo>
                  <a:lnTo>
                    <a:pt x="7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6"/>
            <p:cNvSpPr>
              <a:spLocks/>
            </p:cNvSpPr>
            <p:nvPr userDrawn="1"/>
          </p:nvSpPr>
          <p:spPr bwMode="auto">
            <a:xfrm>
              <a:off x="1249753" y="6298629"/>
              <a:ext cx="33064" cy="101197"/>
            </a:xfrm>
            <a:custGeom>
              <a:avLst/>
              <a:gdLst>
                <a:gd name="T0" fmla="*/ 20 w 33"/>
                <a:gd name="T1" fmla="*/ 0 h 101"/>
                <a:gd name="T2" fmla="*/ 33 w 33"/>
                <a:gd name="T3" fmla="*/ 0 h 101"/>
                <a:gd name="T4" fmla="*/ 12 w 33"/>
                <a:gd name="T5" fmla="*/ 101 h 101"/>
                <a:gd name="T6" fmla="*/ 0 w 33"/>
                <a:gd name="T7" fmla="*/ 101 h 101"/>
                <a:gd name="T8" fmla="*/ 20 w 33"/>
                <a:gd name="T9" fmla="*/ 0 h 101"/>
              </a:gdLst>
              <a:ahLst/>
              <a:cxnLst>
                <a:cxn ang="0">
                  <a:pos x="T0" y="T1"/>
                </a:cxn>
                <a:cxn ang="0">
                  <a:pos x="T2" y="T3"/>
                </a:cxn>
                <a:cxn ang="0">
                  <a:pos x="T4" y="T5"/>
                </a:cxn>
                <a:cxn ang="0">
                  <a:pos x="T6" y="T7"/>
                </a:cxn>
                <a:cxn ang="0">
                  <a:pos x="T8" y="T9"/>
                </a:cxn>
              </a:cxnLst>
              <a:rect l="0" t="0" r="r" b="b"/>
              <a:pathLst>
                <a:path w="33" h="101">
                  <a:moveTo>
                    <a:pt x="20" y="0"/>
                  </a:moveTo>
                  <a:lnTo>
                    <a:pt x="33" y="0"/>
                  </a:lnTo>
                  <a:lnTo>
                    <a:pt x="12" y="101"/>
                  </a:lnTo>
                  <a:lnTo>
                    <a:pt x="0" y="101"/>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7"/>
            <p:cNvSpPr>
              <a:spLocks noEditPoints="1"/>
            </p:cNvSpPr>
            <p:nvPr userDrawn="1"/>
          </p:nvSpPr>
          <p:spPr bwMode="auto">
            <a:xfrm>
              <a:off x="1284821" y="6323678"/>
              <a:ext cx="66128" cy="78152"/>
            </a:xfrm>
            <a:custGeom>
              <a:avLst/>
              <a:gdLst>
                <a:gd name="T0" fmla="*/ 16 w 88"/>
                <a:gd name="T1" fmla="*/ 57 h 104"/>
                <a:gd name="T2" fmla="*/ 16 w 88"/>
                <a:gd name="T3" fmla="*/ 63 h 104"/>
                <a:gd name="T4" fmla="*/ 39 w 88"/>
                <a:gd name="T5" fmla="*/ 89 h 104"/>
                <a:gd name="T6" fmla="*/ 67 w 88"/>
                <a:gd name="T7" fmla="*/ 69 h 104"/>
                <a:gd name="T8" fmla="*/ 83 w 88"/>
                <a:gd name="T9" fmla="*/ 69 h 104"/>
                <a:gd name="T10" fmla="*/ 37 w 88"/>
                <a:gd name="T11" fmla="*/ 104 h 104"/>
                <a:gd name="T12" fmla="*/ 0 w 88"/>
                <a:gd name="T13" fmla="*/ 62 h 104"/>
                <a:gd name="T14" fmla="*/ 50 w 88"/>
                <a:gd name="T15" fmla="*/ 0 h 104"/>
                <a:gd name="T16" fmla="*/ 88 w 88"/>
                <a:gd name="T17" fmla="*/ 41 h 104"/>
                <a:gd name="T18" fmla="*/ 87 w 88"/>
                <a:gd name="T19" fmla="*/ 57 h 104"/>
                <a:gd name="T20" fmla="*/ 16 w 88"/>
                <a:gd name="T21" fmla="*/ 57 h 104"/>
                <a:gd name="T22" fmla="*/ 72 w 88"/>
                <a:gd name="T23" fmla="*/ 44 h 104"/>
                <a:gd name="T24" fmla="*/ 72 w 88"/>
                <a:gd name="T25" fmla="*/ 40 h 104"/>
                <a:gd name="T26" fmla="*/ 50 w 88"/>
                <a:gd name="T27" fmla="*/ 15 h 104"/>
                <a:gd name="T28" fmla="*/ 19 w 88"/>
                <a:gd name="T29" fmla="*/ 44 h 104"/>
                <a:gd name="T30" fmla="*/ 72 w 88"/>
                <a:gd name="T31" fmla="*/ 4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4">
                  <a:moveTo>
                    <a:pt x="16" y="57"/>
                  </a:moveTo>
                  <a:cubicBezTo>
                    <a:pt x="16" y="59"/>
                    <a:pt x="16" y="61"/>
                    <a:pt x="16" y="63"/>
                  </a:cubicBezTo>
                  <a:cubicBezTo>
                    <a:pt x="16" y="79"/>
                    <a:pt x="23" y="89"/>
                    <a:pt x="39" y="89"/>
                  </a:cubicBezTo>
                  <a:cubicBezTo>
                    <a:pt x="53" y="89"/>
                    <a:pt x="61" y="81"/>
                    <a:pt x="67" y="69"/>
                  </a:cubicBezTo>
                  <a:cubicBezTo>
                    <a:pt x="83" y="69"/>
                    <a:pt x="83" y="69"/>
                    <a:pt x="83" y="69"/>
                  </a:cubicBezTo>
                  <a:cubicBezTo>
                    <a:pt x="75" y="91"/>
                    <a:pt x="61" y="104"/>
                    <a:pt x="37" y="104"/>
                  </a:cubicBezTo>
                  <a:cubicBezTo>
                    <a:pt x="14" y="104"/>
                    <a:pt x="0" y="87"/>
                    <a:pt x="0" y="62"/>
                  </a:cubicBezTo>
                  <a:cubicBezTo>
                    <a:pt x="0" y="30"/>
                    <a:pt x="19" y="0"/>
                    <a:pt x="50" y="0"/>
                  </a:cubicBezTo>
                  <a:cubicBezTo>
                    <a:pt x="84" y="0"/>
                    <a:pt x="88" y="29"/>
                    <a:pt x="88" y="41"/>
                  </a:cubicBezTo>
                  <a:cubicBezTo>
                    <a:pt x="88" y="49"/>
                    <a:pt x="87" y="53"/>
                    <a:pt x="87" y="57"/>
                  </a:cubicBezTo>
                  <a:lnTo>
                    <a:pt x="16" y="57"/>
                  </a:lnTo>
                  <a:close/>
                  <a:moveTo>
                    <a:pt x="72" y="44"/>
                  </a:moveTo>
                  <a:cubicBezTo>
                    <a:pt x="72" y="40"/>
                    <a:pt x="72" y="40"/>
                    <a:pt x="72" y="40"/>
                  </a:cubicBezTo>
                  <a:cubicBezTo>
                    <a:pt x="72" y="21"/>
                    <a:pt x="61" y="15"/>
                    <a:pt x="50" y="15"/>
                  </a:cubicBezTo>
                  <a:cubicBezTo>
                    <a:pt x="33" y="15"/>
                    <a:pt x="23" y="28"/>
                    <a:pt x="19" y="44"/>
                  </a:cubicBezTo>
                  <a:lnTo>
                    <a:pt x="7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8"/>
            <p:cNvSpPr>
              <a:spLocks/>
            </p:cNvSpPr>
            <p:nvPr userDrawn="1"/>
          </p:nvSpPr>
          <p:spPr bwMode="auto">
            <a:xfrm>
              <a:off x="1360969" y="6323678"/>
              <a:ext cx="69134" cy="78152"/>
            </a:xfrm>
            <a:custGeom>
              <a:avLst/>
              <a:gdLst>
                <a:gd name="T0" fmla="*/ 85 w 91"/>
                <a:gd name="T1" fmla="*/ 65 h 104"/>
                <a:gd name="T2" fmla="*/ 38 w 91"/>
                <a:gd name="T3" fmla="*/ 104 h 104"/>
                <a:gd name="T4" fmla="*/ 0 w 91"/>
                <a:gd name="T5" fmla="*/ 63 h 104"/>
                <a:gd name="T6" fmla="*/ 54 w 91"/>
                <a:gd name="T7" fmla="*/ 0 h 104"/>
                <a:gd name="T8" fmla="*/ 91 w 91"/>
                <a:gd name="T9" fmla="*/ 36 h 104"/>
                <a:gd name="T10" fmla="*/ 74 w 91"/>
                <a:gd name="T11" fmla="*/ 36 h 104"/>
                <a:gd name="T12" fmla="*/ 52 w 91"/>
                <a:gd name="T13" fmla="*/ 15 h 104"/>
                <a:gd name="T14" fmla="*/ 17 w 91"/>
                <a:gd name="T15" fmla="*/ 64 h 104"/>
                <a:gd name="T16" fmla="*/ 39 w 91"/>
                <a:gd name="T17" fmla="*/ 89 h 104"/>
                <a:gd name="T18" fmla="*/ 68 w 91"/>
                <a:gd name="T19" fmla="*/ 65 h 104"/>
                <a:gd name="T20" fmla="*/ 85 w 91"/>
                <a:gd name="T21" fmla="*/ 6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04">
                  <a:moveTo>
                    <a:pt x="85" y="65"/>
                  </a:moveTo>
                  <a:cubicBezTo>
                    <a:pt x="80" y="86"/>
                    <a:pt x="63" y="104"/>
                    <a:pt x="38" y="104"/>
                  </a:cubicBezTo>
                  <a:cubicBezTo>
                    <a:pt x="19" y="104"/>
                    <a:pt x="0" y="93"/>
                    <a:pt x="0" y="63"/>
                  </a:cubicBezTo>
                  <a:cubicBezTo>
                    <a:pt x="0" y="31"/>
                    <a:pt x="19" y="0"/>
                    <a:pt x="54" y="0"/>
                  </a:cubicBezTo>
                  <a:cubicBezTo>
                    <a:pt x="75" y="0"/>
                    <a:pt x="90" y="12"/>
                    <a:pt x="91" y="36"/>
                  </a:cubicBezTo>
                  <a:cubicBezTo>
                    <a:pt x="74" y="36"/>
                    <a:pt x="74" y="36"/>
                    <a:pt x="74" y="36"/>
                  </a:cubicBezTo>
                  <a:cubicBezTo>
                    <a:pt x="74" y="24"/>
                    <a:pt x="66" y="15"/>
                    <a:pt x="52" y="15"/>
                  </a:cubicBezTo>
                  <a:cubicBezTo>
                    <a:pt x="28" y="15"/>
                    <a:pt x="17" y="44"/>
                    <a:pt x="17" y="64"/>
                  </a:cubicBezTo>
                  <a:cubicBezTo>
                    <a:pt x="17" y="77"/>
                    <a:pt x="24" y="89"/>
                    <a:pt x="39" y="89"/>
                  </a:cubicBezTo>
                  <a:cubicBezTo>
                    <a:pt x="55" y="89"/>
                    <a:pt x="65" y="77"/>
                    <a:pt x="68" y="65"/>
                  </a:cubicBezTo>
                  <a:lnTo>
                    <a:pt x="85"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9"/>
            <p:cNvSpPr>
              <a:spLocks noEditPoints="1"/>
            </p:cNvSpPr>
            <p:nvPr userDrawn="1"/>
          </p:nvSpPr>
          <p:spPr bwMode="auto">
            <a:xfrm>
              <a:off x="1439121" y="6295624"/>
              <a:ext cx="26051" cy="25049"/>
            </a:xfrm>
            <a:custGeom>
              <a:avLst/>
              <a:gdLst>
                <a:gd name="T0" fmla="*/ 0 w 34"/>
                <a:gd name="T1" fmla="*/ 16 h 33"/>
                <a:gd name="T2" fmla="*/ 17 w 34"/>
                <a:gd name="T3" fmla="*/ 0 h 33"/>
                <a:gd name="T4" fmla="*/ 34 w 34"/>
                <a:gd name="T5" fmla="*/ 16 h 33"/>
                <a:gd name="T6" fmla="*/ 17 w 34"/>
                <a:gd name="T7" fmla="*/ 33 h 33"/>
                <a:gd name="T8" fmla="*/ 0 w 34"/>
                <a:gd name="T9" fmla="*/ 16 h 33"/>
                <a:gd name="T10" fmla="*/ 17 w 34"/>
                <a:gd name="T11" fmla="*/ 30 h 33"/>
                <a:gd name="T12" fmla="*/ 30 w 34"/>
                <a:gd name="T13" fmla="*/ 16 h 33"/>
                <a:gd name="T14" fmla="*/ 17 w 34"/>
                <a:gd name="T15" fmla="*/ 2 h 33"/>
                <a:gd name="T16" fmla="*/ 3 w 34"/>
                <a:gd name="T17" fmla="*/ 16 h 33"/>
                <a:gd name="T18" fmla="*/ 17 w 34"/>
                <a:gd name="T19" fmla="*/ 30 h 33"/>
                <a:gd name="T20" fmla="*/ 13 w 34"/>
                <a:gd name="T21" fmla="*/ 26 h 33"/>
                <a:gd name="T22" fmla="*/ 10 w 34"/>
                <a:gd name="T23" fmla="*/ 26 h 33"/>
                <a:gd name="T24" fmla="*/ 10 w 34"/>
                <a:gd name="T25" fmla="*/ 7 h 33"/>
                <a:gd name="T26" fmla="*/ 18 w 34"/>
                <a:gd name="T27" fmla="*/ 7 h 33"/>
                <a:gd name="T28" fmla="*/ 24 w 34"/>
                <a:gd name="T29" fmla="*/ 12 h 33"/>
                <a:gd name="T30" fmla="*/ 19 w 34"/>
                <a:gd name="T31" fmla="*/ 18 h 33"/>
                <a:gd name="T32" fmla="*/ 25 w 34"/>
                <a:gd name="T33" fmla="*/ 26 h 33"/>
                <a:gd name="T34" fmla="*/ 22 w 34"/>
                <a:gd name="T35" fmla="*/ 26 h 33"/>
                <a:gd name="T36" fmla="*/ 16 w 34"/>
                <a:gd name="T37" fmla="*/ 18 h 33"/>
                <a:gd name="T38" fmla="*/ 13 w 34"/>
                <a:gd name="T39" fmla="*/ 18 h 33"/>
                <a:gd name="T40" fmla="*/ 13 w 34"/>
                <a:gd name="T41" fmla="*/ 26 h 33"/>
                <a:gd name="T42" fmla="*/ 17 w 34"/>
                <a:gd name="T43" fmla="*/ 15 h 33"/>
                <a:gd name="T44" fmla="*/ 21 w 34"/>
                <a:gd name="T45" fmla="*/ 12 h 33"/>
                <a:gd name="T46" fmla="*/ 17 w 34"/>
                <a:gd name="T47" fmla="*/ 9 h 33"/>
                <a:gd name="T48" fmla="*/ 13 w 34"/>
                <a:gd name="T49" fmla="*/ 9 h 33"/>
                <a:gd name="T50" fmla="*/ 13 w 34"/>
                <a:gd name="T51" fmla="*/ 15 h 33"/>
                <a:gd name="T52" fmla="*/ 17 w 34"/>
                <a:gd name="T5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3">
                  <a:moveTo>
                    <a:pt x="0" y="16"/>
                  </a:moveTo>
                  <a:cubicBezTo>
                    <a:pt x="0" y="7"/>
                    <a:pt x="7" y="0"/>
                    <a:pt x="17" y="0"/>
                  </a:cubicBezTo>
                  <a:cubicBezTo>
                    <a:pt x="26" y="0"/>
                    <a:pt x="34" y="7"/>
                    <a:pt x="34" y="16"/>
                  </a:cubicBezTo>
                  <a:cubicBezTo>
                    <a:pt x="34" y="26"/>
                    <a:pt x="26" y="33"/>
                    <a:pt x="17" y="33"/>
                  </a:cubicBezTo>
                  <a:cubicBezTo>
                    <a:pt x="7" y="33"/>
                    <a:pt x="0" y="26"/>
                    <a:pt x="0" y="16"/>
                  </a:cubicBezTo>
                  <a:close/>
                  <a:moveTo>
                    <a:pt x="17" y="30"/>
                  </a:moveTo>
                  <a:cubicBezTo>
                    <a:pt x="24" y="30"/>
                    <a:pt x="30" y="24"/>
                    <a:pt x="30" y="16"/>
                  </a:cubicBezTo>
                  <a:cubicBezTo>
                    <a:pt x="30" y="8"/>
                    <a:pt x="24" y="2"/>
                    <a:pt x="17" y="2"/>
                  </a:cubicBezTo>
                  <a:cubicBezTo>
                    <a:pt x="9" y="2"/>
                    <a:pt x="3" y="8"/>
                    <a:pt x="3" y="16"/>
                  </a:cubicBezTo>
                  <a:cubicBezTo>
                    <a:pt x="3" y="24"/>
                    <a:pt x="9" y="30"/>
                    <a:pt x="17" y="30"/>
                  </a:cubicBezTo>
                  <a:close/>
                  <a:moveTo>
                    <a:pt x="13" y="26"/>
                  </a:moveTo>
                  <a:cubicBezTo>
                    <a:pt x="10" y="26"/>
                    <a:pt x="10" y="26"/>
                    <a:pt x="10" y="26"/>
                  </a:cubicBezTo>
                  <a:cubicBezTo>
                    <a:pt x="10" y="7"/>
                    <a:pt x="10" y="7"/>
                    <a:pt x="10" y="7"/>
                  </a:cubicBezTo>
                  <a:cubicBezTo>
                    <a:pt x="18" y="7"/>
                    <a:pt x="18" y="7"/>
                    <a:pt x="18" y="7"/>
                  </a:cubicBezTo>
                  <a:cubicBezTo>
                    <a:pt x="22" y="7"/>
                    <a:pt x="24" y="8"/>
                    <a:pt x="24" y="12"/>
                  </a:cubicBezTo>
                  <a:cubicBezTo>
                    <a:pt x="24" y="16"/>
                    <a:pt x="22" y="17"/>
                    <a:pt x="19" y="18"/>
                  </a:cubicBezTo>
                  <a:cubicBezTo>
                    <a:pt x="25" y="26"/>
                    <a:pt x="25" y="26"/>
                    <a:pt x="25" y="26"/>
                  </a:cubicBezTo>
                  <a:cubicBezTo>
                    <a:pt x="22" y="26"/>
                    <a:pt x="22" y="26"/>
                    <a:pt x="22" y="26"/>
                  </a:cubicBezTo>
                  <a:cubicBezTo>
                    <a:pt x="16" y="18"/>
                    <a:pt x="16" y="18"/>
                    <a:pt x="16" y="18"/>
                  </a:cubicBezTo>
                  <a:cubicBezTo>
                    <a:pt x="13" y="18"/>
                    <a:pt x="13" y="18"/>
                    <a:pt x="13" y="18"/>
                  </a:cubicBezTo>
                  <a:lnTo>
                    <a:pt x="13" y="26"/>
                  </a:lnTo>
                  <a:close/>
                  <a:moveTo>
                    <a:pt x="17" y="15"/>
                  </a:moveTo>
                  <a:cubicBezTo>
                    <a:pt x="19" y="15"/>
                    <a:pt x="21" y="15"/>
                    <a:pt x="21" y="12"/>
                  </a:cubicBezTo>
                  <a:cubicBezTo>
                    <a:pt x="21" y="10"/>
                    <a:pt x="19" y="9"/>
                    <a:pt x="17" y="9"/>
                  </a:cubicBezTo>
                  <a:cubicBezTo>
                    <a:pt x="13" y="9"/>
                    <a:pt x="13" y="9"/>
                    <a:pt x="13" y="9"/>
                  </a:cubicBezTo>
                  <a:cubicBezTo>
                    <a:pt x="13" y="15"/>
                    <a:pt x="13" y="15"/>
                    <a:pt x="13" y="15"/>
                  </a:cubicBezTo>
                  <a:lnTo>
                    <a:pt x="17"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2" name="Group 41"/>
          <p:cNvGrpSpPr/>
          <p:nvPr userDrawn="1"/>
        </p:nvGrpSpPr>
        <p:grpSpPr>
          <a:xfrm>
            <a:off x="875691" y="6526816"/>
            <a:ext cx="1145225" cy="275535"/>
            <a:chOff x="927126" y="6463951"/>
            <a:chExt cx="1145225" cy="275535"/>
          </a:xfrm>
        </p:grpSpPr>
        <p:grpSp>
          <p:nvGrpSpPr>
            <p:cNvPr id="43" name="Group 42"/>
            <p:cNvGrpSpPr/>
            <p:nvPr userDrawn="1"/>
          </p:nvGrpSpPr>
          <p:grpSpPr>
            <a:xfrm>
              <a:off x="927126" y="6463951"/>
              <a:ext cx="794543" cy="107208"/>
              <a:chOff x="927126" y="6463951"/>
              <a:chExt cx="794543" cy="107208"/>
            </a:xfrm>
          </p:grpSpPr>
          <p:sp>
            <p:nvSpPr>
              <p:cNvPr id="59" name="Freeform 20"/>
              <p:cNvSpPr>
                <a:spLocks noEditPoints="1"/>
              </p:cNvSpPr>
              <p:nvPr userDrawn="1"/>
            </p:nvSpPr>
            <p:spPr bwMode="auto">
              <a:xfrm>
                <a:off x="927126" y="6466956"/>
                <a:ext cx="86167" cy="101197"/>
              </a:xfrm>
              <a:custGeom>
                <a:avLst/>
                <a:gdLst>
                  <a:gd name="T0" fmla="*/ 18 w 114"/>
                  <a:gd name="T1" fmla="*/ 134 h 134"/>
                  <a:gd name="T2" fmla="*/ 0 w 114"/>
                  <a:gd name="T3" fmla="*/ 134 h 134"/>
                  <a:gd name="T4" fmla="*/ 28 w 114"/>
                  <a:gd name="T5" fmla="*/ 0 h 134"/>
                  <a:gd name="T6" fmla="*/ 74 w 114"/>
                  <a:gd name="T7" fmla="*/ 0 h 134"/>
                  <a:gd name="T8" fmla="*/ 114 w 114"/>
                  <a:gd name="T9" fmla="*/ 34 h 134"/>
                  <a:gd name="T10" fmla="*/ 72 w 114"/>
                  <a:gd name="T11" fmla="*/ 78 h 134"/>
                  <a:gd name="T12" fmla="*/ 29 w 114"/>
                  <a:gd name="T13" fmla="*/ 78 h 134"/>
                  <a:gd name="T14" fmla="*/ 18 w 114"/>
                  <a:gd name="T15" fmla="*/ 134 h 134"/>
                  <a:gd name="T16" fmla="*/ 33 w 114"/>
                  <a:gd name="T17" fmla="*/ 63 h 134"/>
                  <a:gd name="T18" fmla="*/ 69 w 114"/>
                  <a:gd name="T19" fmla="*/ 63 h 134"/>
                  <a:gd name="T20" fmla="*/ 96 w 114"/>
                  <a:gd name="T21" fmla="*/ 37 h 134"/>
                  <a:gd name="T22" fmla="*/ 73 w 114"/>
                  <a:gd name="T23" fmla="*/ 16 h 134"/>
                  <a:gd name="T24" fmla="*/ 43 w 114"/>
                  <a:gd name="T25" fmla="*/ 16 h 134"/>
                  <a:gd name="T26" fmla="*/ 33 w 114"/>
                  <a:gd name="T27" fmla="*/ 6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34">
                    <a:moveTo>
                      <a:pt x="18" y="134"/>
                    </a:moveTo>
                    <a:cubicBezTo>
                      <a:pt x="0" y="134"/>
                      <a:pt x="0" y="134"/>
                      <a:pt x="0" y="134"/>
                    </a:cubicBezTo>
                    <a:cubicBezTo>
                      <a:pt x="28" y="0"/>
                      <a:pt x="28" y="0"/>
                      <a:pt x="28" y="0"/>
                    </a:cubicBezTo>
                    <a:cubicBezTo>
                      <a:pt x="74" y="0"/>
                      <a:pt x="74" y="0"/>
                      <a:pt x="74" y="0"/>
                    </a:cubicBezTo>
                    <a:cubicBezTo>
                      <a:pt x="100" y="0"/>
                      <a:pt x="114" y="13"/>
                      <a:pt x="114" y="34"/>
                    </a:cubicBezTo>
                    <a:cubicBezTo>
                      <a:pt x="114" y="56"/>
                      <a:pt x="101" y="78"/>
                      <a:pt x="72" y="78"/>
                    </a:cubicBezTo>
                    <a:cubicBezTo>
                      <a:pt x="29" y="78"/>
                      <a:pt x="29" y="78"/>
                      <a:pt x="29" y="78"/>
                    </a:cubicBezTo>
                    <a:lnTo>
                      <a:pt x="18" y="134"/>
                    </a:lnTo>
                    <a:close/>
                    <a:moveTo>
                      <a:pt x="33" y="63"/>
                    </a:moveTo>
                    <a:cubicBezTo>
                      <a:pt x="69" y="63"/>
                      <a:pt x="69" y="63"/>
                      <a:pt x="69" y="63"/>
                    </a:cubicBezTo>
                    <a:cubicBezTo>
                      <a:pt x="91" y="63"/>
                      <a:pt x="96" y="45"/>
                      <a:pt x="96" y="37"/>
                    </a:cubicBezTo>
                    <a:cubicBezTo>
                      <a:pt x="96" y="23"/>
                      <a:pt x="90" y="16"/>
                      <a:pt x="73" y="16"/>
                    </a:cubicBezTo>
                    <a:cubicBezTo>
                      <a:pt x="43" y="16"/>
                      <a:pt x="43" y="16"/>
                      <a:pt x="43" y="16"/>
                    </a:cubicBezTo>
                    <a:lnTo>
                      <a:pt x="33"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1"/>
              <p:cNvSpPr>
                <a:spLocks noEditPoints="1"/>
              </p:cNvSpPr>
              <p:nvPr userDrawn="1"/>
            </p:nvSpPr>
            <p:spPr bwMode="auto">
              <a:xfrm>
                <a:off x="1019305" y="6492005"/>
                <a:ext cx="66128" cy="79154"/>
              </a:xfrm>
              <a:custGeom>
                <a:avLst/>
                <a:gdLst>
                  <a:gd name="T0" fmla="*/ 16 w 88"/>
                  <a:gd name="T1" fmla="*/ 57 h 104"/>
                  <a:gd name="T2" fmla="*/ 15 w 88"/>
                  <a:gd name="T3" fmla="*/ 63 h 104"/>
                  <a:gd name="T4" fmla="*/ 38 w 88"/>
                  <a:gd name="T5" fmla="*/ 89 h 104"/>
                  <a:gd name="T6" fmla="*/ 66 w 88"/>
                  <a:gd name="T7" fmla="*/ 69 h 104"/>
                  <a:gd name="T8" fmla="*/ 83 w 88"/>
                  <a:gd name="T9" fmla="*/ 69 h 104"/>
                  <a:gd name="T10" fmla="*/ 37 w 88"/>
                  <a:gd name="T11" fmla="*/ 104 h 104"/>
                  <a:gd name="T12" fmla="*/ 0 w 88"/>
                  <a:gd name="T13" fmla="*/ 62 h 104"/>
                  <a:gd name="T14" fmla="*/ 50 w 88"/>
                  <a:gd name="T15" fmla="*/ 0 h 104"/>
                  <a:gd name="T16" fmla="*/ 88 w 88"/>
                  <a:gd name="T17" fmla="*/ 41 h 104"/>
                  <a:gd name="T18" fmla="*/ 87 w 88"/>
                  <a:gd name="T19" fmla="*/ 57 h 104"/>
                  <a:gd name="T20" fmla="*/ 16 w 88"/>
                  <a:gd name="T21" fmla="*/ 57 h 104"/>
                  <a:gd name="T22" fmla="*/ 72 w 88"/>
                  <a:gd name="T23" fmla="*/ 45 h 104"/>
                  <a:gd name="T24" fmla="*/ 72 w 88"/>
                  <a:gd name="T25" fmla="*/ 40 h 104"/>
                  <a:gd name="T26" fmla="*/ 50 w 88"/>
                  <a:gd name="T27" fmla="*/ 15 h 104"/>
                  <a:gd name="T28" fmla="*/ 19 w 88"/>
                  <a:gd name="T29" fmla="*/ 45 h 104"/>
                  <a:gd name="T30" fmla="*/ 72 w 88"/>
                  <a:gd name="T31"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4">
                    <a:moveTo>
                      <a:pt x="16" y="57"/>
                    </a:moveTo>
                    <a:cubicBezTo>
                      <a:pt x="15" y="59"/>
                      <a:pt x="15" y="61"/>
                      <a:pt x="15" y="63"/>
                    </a:cubicBezTo>
                    <a:cubicBezTo>
                      <a:pt x="15" y="79"/>
                      <a:pt x="22" y="89"/>
                      <a:pt x="38" y="89"/>
                    </a:cubicBezTo>
                    <a:cubicBezTo>
                      <a:pt x="53" y="89"/>
                      <a:pt x="61" y="81"/>
                      <a:pt x="66" y="69"/>
                    </a:cubicBezTo>
                    <a:cubicBezTo>
                      <a:pt x="83" y="69"/>
                      <a:pt x="83" y="69"/>
                      <a:pt x="83" y="69"/>
                    </a:cubicBezTo>
                    <a:cubicBezTo>
                      <a:pt x="75" y="91"/>
                      <a:pt x="61" y="104"/>
                      <a:pt x="37" y="104"/>
                    </a:cubicBezTo>
                    <a:cubicBezTo>
                      <a:pt x="14" y="104"/>
                      <a:pt x="0" y="87"/>
                      <a:pt x="0" y="62"/>
                    </a:cubicBezTo>
                    <a:cubicBezTo>
                      <a:pt x="0" y="30"/>
                      <a:pt x="18" y="0"/>
                      <a:pt x="50" y="0"/>
                    </a:cubicBezTo>
                    <a:cubicBezTo>
                      <a:pt x="84" y="0"/>
                      <a:pt x="88" y="29"/>
                      <a:pt x="88" y="41"/>
                    </a:cubicBezTo>
                    <a:cubicBezTo>
                      <a:pt x="88" y="49"/>
                      <a:pt x="87" y="53"/>
                      <a:pt x="87" y="57"/>
                    </a:cubicBezTo>
                    <a:lnTo>
                      <a:pt x="16" y="57"/>
                    </a:lnTo>
                    <a:close/>
                    <a:moveTo>
                      <a:pt x="72" y="45"/>
                    </a:moveTo>
                    <a:cubicBezTo>
                      <a:pt x="72" y="40"/>
                      <a:pt x="72" y="40"/>
                      <a:pt x="72" y="40"/>
                    </a:cubicBezTo>
                    <a:cubicBezTo>
                      <a:pt x="72" y="21"/>
                      <a:pt x="61" y="15"/>
                      <a:pt x="50" y="15"/>
                    </a:cubicBezTo>
                    <a:cubicBezTo>
                      <a:pt x="33" y="15"/>
                      <a:pt x="22" y="29"/>
                      <a:pt x="19" y="45"/>
                    </a:cubicBezTo>
                    <a:lnTo>
                      <a:pt x="7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2"/>
              <p:cNvSpPr>
                <a:spLocks/>
              </p:cNvSpPr>
              <p:nvPr userDrawn="1"/>
            </p:nvSpPr>
            <p:spPr bwMode="auto">
              <a:xfrm>
                <a:off x="1093449" y="6493007"/>
                <a:ext cx="70136" cy="75146"/>
              </a:xfrm>
              <a:custGeom>
                <a:avLst/>
                <a:gdLst>
                  <a:gd name="T0" fmla="*/ 21 w 93"/>
                  <a:gd name="T1" fmla="*/ 2 h 100"/>
                  <a:gd name="T2" fmla="*/ 37 w 93"/>
                  <a:gd name="T3" fmla="*/ 2 h 100"/>
                  <a:gd name="T4" fmla="*/ 34 w 93"/>
                  <a:gd name="T5" fmla="*/ 18 h 100"/>
                  <a:gd name="T6" fmla="*/ 68 w 93"/>
                  <a:gd name="T7" fmla="*/ 0 h 100"/>
                  <a:gd name="T8" fmla="*/ 93 w 93"/>
                  <a:gd name="T9" fmla="*/ 22 h 100"/>
                  <a:gd name="T10" fmla="*/ 91 w 93"/>
                  <a:gd name="T11" fmla="*/ 40 h 100"/>
                  <a:gd name="T12" fmla="*/ 78 w 93"/>
                  <a:gd name="T13" fmla="*/ 100 h 100"/>
                  <a:gd name="T14" fmla="*/ 61 w 93"/>
                  <a:gd name="T15" fmla="*/ 100 h 100"/>
                  <a:gd name="T16" fmla="*/ 74 w 93"/>
                  <a:gd name="T17" fmla="*/ 40 h 100"/>
                  <a:gd name="T18" fmla="*/ 76 w 93"/>
                  <a:gd name="T19" fmla="*/ 28 h 100"/>
                  <a:gd name="T20" fmla="*/ 61 w 93"/>
                  <a:gd name="T21" fmla="*/ 15 h 100"/>
                  <a:gd name="T22" fmla="*/ 28 w 93"/>
                  <a:gd name="T23" fmla="*/ 46 h 100"/>
                  <a:gd name="T24" fmla="*/ 16 w 93"/>
                  <a:gd name="T25" fmla="*/ 100 h 100"/>
                  <a:gd name="T26" fmla="*/ 0 w 93"/>
                  <a:gd name="T27" fmla="*/ 100 h 100"/>
                  <a:gd name="T28" fmla="*/ 21 w 93"/>
                  <a:gd name="T29"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0">
                    <a:moveTo>
                      <a:pt x="21" y="2"/>
                    </a:moveTo>
                    <a:cubicBezTo>
                      <a:pt x="37" y="2"/>
                      <a:pt x="37" y="2"/>
                      <a:pt x="37" y="2"/>
                    </a:cubicBezTo>
                    <a:cubicBezTo>
                      <a:pt x="34" y="18"/>
                      <a:pt x="34" y="18"/>
                      <a:pt x="34" y="18"/>
                    </a:cubicBezTo>
                    <a:cubicBezTo>
                      <a:pt x="44" y="7"/>
                      <a:pt x="54" y="0"/>
                      <a:pt x="68" y="0"/>
                    </a:cubicBezTo>
                    <a:cubicBezTo>
                      <a:pt x="79" y="0"/>
                      <a:pt x="93" y="6"/>
                      <a:pt x="93" y="22"/>
                    </a:cubicBezTo>
                    <a:cubicBezTo>
                      <a:pt x="93" y="26"/>
                      <a:pt x="92" y="33"/>
                      <a:pt x="91" y="40"/>
                    </a:cubicBezTo>
                    <a:cubicBezTo>
                      <a:pt x="78" y="100"/>
                      <a:pt x="78" y="100"/>
                      <a:pt x="78" y="100"/>
                    </a:cubicBezTo>
                    <a:cubicBezTo>
                      <a:pt x="61" y="100"/>
                      <a:pt x="61" y="100"/>
                      <a:pt x="61" y="100"/>
                    </a:cubicBezTo>
                    <a:cubicBezTo>
                      <a:pt x="74" y="40"/>
                      <a:pt x="74" y="40"/>
                      <a:pt x="74" y="40"/>
                    </a:cubicBezTo>
                    <a:cubicBezTo>
                      <a:pt x="76" y="34"/>
                      <a:pt x="76" y="30"/>
                      <a:pt x="76" y="28"/>
                    </a:cubicBezTo>
                    <a:cubicBezTo>
                      <a:pt x="76" y="20"/>
                      <a:pt x="72" y="15"/>
                      <a:pt x="61" y="15"/>
                    </a:cubicBezTo>
                    <a:cubicBezTo>
                      <a:pt x="46" y="15"/>
                      <a:pt x="32" y="30"/>
                      <a:pt x="28" y="46"/>
                    </a:cubicBezTo>
                    <a:cubicBezTo>
                      <a:pt x="16" y="100"/>
                      <a:pt x="16" y="100"/>
                      <a:pt x="16" y="100"/>
                    </a:cubicBezTo>
                    <a:cubicBezTo>
                      <a:pt x="0" y="100"/>
                      <a:pt x="0" y="100"/>
                      <a:pt x="0" y="100"/>
                    </a:cubicBez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3"/>
              <p:cNvSpPr>
                <a:spLocks/>
              </p:cNvSpPr>
              <p:nvPr userDrawn="1"/>
            </p:nvSpPr>
            <p:spPr bwMode="auto">
              <a:xfrm>
                <a:off x="1171601" y="6493007"/>
                <a:ext cx="70136" cy="75146"/>
              </a:xfrm>
              <a:custGeom>
                <a:avLst/>
                <a:gdLst>
                  <a:gd name="T0" fmla="*/ 20 w 93"/>
                  <a:gd name="T1" fmla="*/ 2 h 100"/>
                  <a:gd name="T2" fmla="*/ 36 w 93"/>
                  <a:gd name="T3" fmla="*/ 2 h 100"/>
                  <a:gd name="T4" fmla="*/ 33 w 93"/>
                  <a:gd name="T5" fmla="*/ 18 h 100"/>
                  <a:gd name="T6" fmla="*/ 68 w 93"/>
                  <a:gd name="T7" fmla="*/ 0 h 100"/>
                  <a:gd name="T8" fmla="*/ 93 w 93"/>
                  <a:gd name="T9" fmla="*/ 22 h 100"/>
                  <a:gd name="T10" fmla="*/ 90 w 93"/>
                  <a:gd name="T11" fmla="*/ 40 h 100"/>
                  <a:gd name="T12" fmla="*/ 78 w 93"/>
                  <a:gd name="T13" fmla="*/ 100 h 100"/>
                  <a:gd name="T14" fmla="*/ 61 w 93"/>
                  <a:gd name="T15" fmla="*/ 100 h 100"/>
                  <a:gd name="T16" fmla="*/ 74 w 93"/>
                  <a:gd name="T17" fmla="*/ 40 h 100"/>
                  <a:gd name="T18" fmla="*/ 76 w 93"/>
                  <a:gd name="T19" fmla="*/ 28 h 100"/>
                  <a:gd name="T20" fmla="*/ 61 w 93"/>
                  <a:gd name="T21" fmla="*/ 15 h 100"/>
                  <a:gd name="T22" fmla="*/ 27 w 93"/>
                  <a:gd name="T23" fmla="*/ 46 h 100"/>
                  <a:gd name="T24" fmla="*/ 16 w 93"/>
                  <a:gd name="T25" fmla="*/ 100 h 100"/>
                  <a:gd name="T26" fmla="*/ 0 w 93"/>
                  <a:gd name="T27" fmla="*/ 100 h 100"/>
                  <a:gd name="T28" fmla="*/ 20 w 93"/>
                  <a:gd name="T29"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0">
                    <a:moveTo>
                      <a:pt x="20" y="2"/>
                    </a:moveTo>
                    <a:cubicBezTo>
                      <a:pt x="36" y="2"/>
                      <a:pt x="36" y="2"/>
                      <a:pt x="36" y="2"/>
                    </a:cubicBezTo>
                    <a:cubicBezTo>
                      <a:pt x="33" y="18"/>
                      <a:pt x="33" y="18"/>
                      <a:pt x="33" y="18"/>
                    </a:cubicBezTo>
                    <a:cubicBezTo>
                      <a:pt x="43" y="7"/>
                      <a:pt x="53" y="0"/>
                      <a:pt x="68" y="0"/>
                    </a:cubicBezTo>
                    <a:cubicBezTo>
                      <a:pt x="78" y="0"/>
                      <a:pt x="93" y="6"/>
                      <a:pt x="93" y="22"/>
                    </a:cubicBezTo>
                    <a:cubicBezTo>
                      <a:pt x="93" y="26"/>
                      <a:pt x="92" y="33"/>
                      <a:pt x="90" y="40"/>
                    </a:cubicBezTo>
                    <a:cubicBezTo>
                      <a:pt x="78" y="100"/>
                      <a:pt x="78" y="100"/>
                      <a:pt x="78" y="100"/>
                    </a:cubicBezTo>
                    <a:cubicBezTo>
                      <a:pt x="61" y="100"/>
                      <a:pt x="61" y="100"/>
                      <a:pt x="61" y="100"/>
                    </a:cubicBezTo>
                    <a:cubicBezTo>
                      <a:pt x="74" y="40"/>
                      <a:pt x="74" y="40"/>
                      <a:pt x="74" y="40"/>
                    </a:cubicBezTo>
                    <a:cubicBezTo>
                      <a:pt x="75" y="34"/>
                      <a:pt x="76" y="30"/>
                      <a:pt x="76" y="28"/>
                    </a:cubicBezTo>
                    <a:cubicBezTo>
                      <a:pt x="76" y="20"/>
                      <a:pt x="72" y="15"/>
                      <a:pt x="61" y="15"/>
                    </a:cubicBezTo>
                    <a:cubicBezTo>
                      <a:pt x="45" y="15"/>
                      <a:pt x="31" y="30"/>
                      <a:pt x="27" y="46"/>
                    </a:cubicBezTo>
                    <a:cubicBezTo>
                      <a:pt x="16" y="100"/>
                      <a:pt x="16" y="100"/>
                      <a:pt x="16" y="100"/>
                    </a:cubicBezTo>
                    <a:cubicBezTo>
                      <a:pt x="0" y="100"/>
                      <a:pt x="0" y="100"/>
                      <a:pt x="0" y="100"/>
                    </a:cubicBez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4"/>
              <p:cNvSpPr>
                <a:spLocks noEditPoints="1"/>
              </p:cNvSpPr>
              <p:nvPr userDrawn="1"/>
            </p:nvSpPr>
            <p:spPr bwMode="auto">
              <a:xfrm>
                <a:off x="1293839" y="6466956"/>
                <a:ext cx="86167" cy="101197"/>
              </a:xfrm>
              <a:custGeom>
                <a:avLst/>
                <a:gdLst>
                  <a:gd name="T0" fmla="*/ 17 w 114"/>
                  <a:gd name="T1" fmla="*/ 134 h 134"/>
                  <a:gd name="T2" fmla="*/ 0 w 114"/>
                  <a:gd name="T3" fmla="*/ 134 h 134"/>
                  <a:gd name="T4" fmla="*/ 28 w 114"/>
                  <a:gd name="T5" fmla="*/ 0 h 134"/>
                  <a:gd name="T6" fmla="*/ 74 w 114"/>
                  <a:gd name="T7" fmla="*/ 0 h 134"/>
                  <a:gd name="T8" fmla="*/ 114 w 114"/>
                  <a:gd name="T9" fmla="*/ 34 h 134"/>
                  <a:gd name="T10" fmla="*/ 72 w 114"/>
                  <a:gd name="T11" fmla="*/ 78 h 134"/>
                  <a:gd name="T12" fmla="*/ 29 w 114"/>
                  <a:gd name="T13" fmla="*/ 78 h 134"/>
                  <a:gd name="T14" fmla="*/ 17 w 114"/>
                  <a:gd name="T15" fmla="*/ 134 h 134"/>
                  <a:gd name="T16" fmla="*/ 32 w 114"/>
                  <a:gd name="T17" fmla="*/ 63 h 134"/>
                  <a:gd name="T18" fmla="*/ 69 w 114"/>
                  <a:gd name="T19" fmla="*/ 63 h 134"/>
                  <a:gd name="T20" fmla="*/ 96 w 114"/>
                  <a:gd name="T21" fmla="*/ 37 h 134"/>
                  <a:gd name="T22" fmla="*/ 72 w 114"/>
                  <a:gd name="T23" fmla="*/ 16 h 134"/>
                  <a:gd name="T24" fmla="*/ 42 w 114"/>
                  <a:gd name="T25" fmla="*/ 16 h 134"/>
                  <a:gd name="T26" fmla="*/ 32 w 114"/>
                  <a:gd name="T27" fmla="*/ 6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34">
                    <a:moveTo>
                      <a:pt x="17" y="134"/>
                    </a:moveTo>
                    <a:cubicBezTo>
                      <a:pt x="0" y="134"/>
                      <a:pt x="0" y="134"/>
                      <a:pt x="0" y="134"/>
                    </a:cubicBezTo>
                    <a:cubicBezTo>
                      <a:pt x="28" y="0"/>
                      <a:pt x="28" y="0"/>
                      <a:pt x="28" y="0"/>
                    </a:cubicBezTo>
                    <a:cubicBezTo>
                      <a:pt x="74" y="0"/>
                      <a:pt x="74" y="0"/>
                      <a:pt x="74" y="0"/>
                    </a:cubicBezTo>
                    <a:cubicBezTo>
                      <a:pt x="100" y="0"/>
                      <a:pt x="114" y="13"/>
                      <a:pt x="114" y="34"/>
                    </a:cubicBezTo>
                    <a:cubicBezTo>
                      <a:pt x="114" y="56"/>
                      <a:pt x="101" y="78"/>
                      <a:pt x="72" y="78"/>
                    </a:cubicBezTo>
                    <a:cubicBezTo>
                      <a:pt x="29" y="78"/>
                      <a:pt x="29" y="78"/>
                      <a:pt x="29" y="78"/>
                    </a:cubicBezTo>
                    <a:lnTo>
                      <a:pt x="17" y="134"/>
                    </a:lnTo>
                    <a:close/>
                    <a:moveTo>
                      <a:pt x="32" y="63"/>
                    </a:moveTo>
                    <a:cubicBezTo>
                      <a:pt x="69" y="63"/>
                      <a:pt x="69" y="63"/>
                      <a:pt x="69" y="63"/>
                    </a:cubicBezTo>
                    <a:cubicBezTo>
                      <a:pt x="91" y="63"/>
                      <a:pt x="96" y="45"/>
                      <a:pt x="96" y="37"/>
                    </a:cubicBezTo>
                    <a:cubicBezTo>
                      <a:pt x="96" y="23"/>
                      <a:pt x="89" y="16"/>
                      <a:pt x="72" y="16"/>
                    </a:cubicBezTo>
                    <a:cubicBezTo>
                      <a:pt x="42" y="16"/>
                      <a:pt x="42" y="16"/>
                      <a:pt x="42" y="16"/>
                    </a:cubicBezTo>
                    <a:lnTo>
                      <a:pt x="32"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5"/>
              <p:cNvSpPr>
                <a:spLocks noEditPoints="1"/>
              </p:cNvSpPr>
              <p:nvPr userDrawn="1"/>
            </p:nvSpPr>
            <p:spPr bwMode="auto">
              <a:xfrm>
                <a:off x="1385016" y="6492005"/>
                <a:ext cx="68132" cy="79154"/>
              </a:xfrm>
              <a:custGeom>
                <a:avLst/>
                <a:gdLst>
                  <a:gd name="T0" fmla="*/ 54 w 91"/>
                  <a:gd name="T1" fmla="*/ 0 h 104"/>
                  <a:gd name="T2" fmla="*/ 91 w 91"/>
                  <a:gd name="T3" fmla="*/ 41 h 104"/>
                  <a:gd name="T4" fmla="*/ 38 w 91"/>
                  <a:gd name="T5" fmla="*/ 104 h 104"/>
                  <a:gd name="T6" fmla="*/ 0 w 91"/>
                  <a:gd name="T7" fmla="*/ 63 h 104"/>
                  <a:gd name="T8" fmla="*/ 54 w 91"/>
                  <a:gd name="T9" fmla="*/ 0 h 104"/>
                  <a:gd name="T10" fmla="*/ 39 w 91"/>
                  <a:gd name="T11" fmla="*/ 90 h 104"/>
                  <a:gd name="T12" fmla="*/ 75 w 91"/>
                  <a:gd name="T13" fmla="*/ 41 h 104"/>
                  <a:gd name="T14" fmla="*/ 52 w 91"/>
                  <a:gd name="T15" fmla="*/ 14 h 104"/>
                  <a:gd name="T16" fmla="*/ 17 w 91"/>
                  <a:gd name="T17" fmla="*/ 64 h 104"/>
                  <a:gd name="T18" fmla="*/ 39 w 91"/>
                  <a:gd name="T19" fmla="*/ 9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04">
                    <a:moveTo>
                      <a:pt x="54" y="0"/>
                    </a:moveTo>
                    <a:cubicBezTo>
                      <a:pt x="78" y="0"/>
                      <a:pt x="91" y="18"/>
                      <a:pt x="91" y="41"/>
                    </a:cubicBezTo>
                    <a:cubicBezTo>
                      <a:pt x="91" y="59"/>
                      <a:pt x="80" y="104"/>
                      <a:pt x="38" y="104"/>
                    </a:cubicBezTo>
                    <a:cubicBezTo>
                      <a:pt x="19" y="104"/>
                      <a:pt x="0" y="93"/>
                      <a:pt x="0" y="63"/>
                    </a:cubicBezTo>
                    <a:cubicBezTo>
                      <a:pt x="0" y="31"/>
                      <a:pt x="19" y="0"/>
                      <a:pt x="54" y="0"/>
                    </a:cubicBezTo>
                    <a:close/>
                    <a:moveTo>
                      <a:pt x="39" y="90"/>
                    </a:moveTo>
                    <a:cubicBezTo>
                      <a:pt x="65" y="90"/>
                      <a:pt x="75" y="58"/>
                      <a:pt x="75" y="41"/>
                    </a:cubicBezTo>
                    <a:cubicBezTo>
                      <a:pt x="75" y="21"/>
                      <a:pt x="64" y="14"/>
                      <a:pt x="52" y="14"/>
                    </a:cubicBezTo>
                    <a:cubicBezTo>
                      <a:pt x="28" y="14"/>
                      <a:pt x="17" y="43"/>
                      <a:pt x="17" y="64"/>
                    </a:cubicBezTo>
                    <a:cubicBezTo>
                      <a:pt x="17" y="78"/>
                      <a:pt x="24" y="90"/>
                      <a:pt x="39"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6"/>
              <p:cNvSpPr>
                <a:spLocks/>
              </p:cNvSpPr>
              <p:nvPr userDrawn="1"/>
            </p:nvSpPr>
            <p:spPr bwMode="auto">
              <a:xfrm>
                <a:off x="1468177" y="6495011"/>
                <a:ext cx="102199" cy="73142"/>
              </a:xfrm>
              <a:custGeom>
                <a:avLst/>
                <a:gdLst>
                  <a:gd name="T0" fmla="*/ 0 w 102"/>
                  <a:gd name="T1" fmla="*/ 0 h 73"/>
                  <a:gd name="T2" fmla="*/ 13 w 102"/>
                  <a:gd name="T3" fmla="*/ 0 h 73"/>
                  <a:gd name="T4" fmla="*/ 16 w 102"/>
                  <a:gd name="T5" fmla="*/ 39 h 73"/>
                  <a:gd name="T6" fmla="*/ 18 w 102"/>
                  <a:gd name="T7" fmla="*/ 58 h 73"/>
                  <a:gd name="T8" fmla="*/ 25 w 102"/>
                  <a:gd name="T9" fmla="*/ 39 h 73"/>
                  <a:gd name="T10" fmla="*/ 43 w 102"/>
                  <a:gd name="T11" fmla="*/ 0 h 73"/>
                  <a:gd name="T12" fmla="*/ 57 w 102"/>
                  <a:gd name="T13" fmla="*/ 0 h 73"/>
                  <a:gd name="T14" fmla="*/ 59 w 102"/>
                  <a:gd name="T15" fmla="*/ 32 h 73"/>
                  <a:gd name="T16" fmla="*/ 59 w 102"/>
                  <a:gd name="T17" fmla="*/ 58 h 73"/>
                  <a:gd name="T18" fmla="*/ 69 w 102"/>
                  <a:gd name="T19" fmla="*/ 39 h 73"/>
                  <a:gd name="T20" fmla="*/ 89 w 102"/>
                  <a:gd name="T21" fmla="*/ 0 h 73"/>
                  <a:gd name="T22" fmla="*/ 102 w 102"/>
                  <a:gd name="T23" fmla="*/ 0 h 73"/>
                  <a:gd name="T24" fmla="*/ 63 w 102"/>
                  <a:gd name="T25" fmla="*/ 73 h 73"/>
                  <a:gd name="T26" fmla="*/ 50 w 102"/>
                  <a:gd name="T27" fmla="*/ 73 h 73"/>
                  <a:gd name="T28" fmla="*/ 48 w 102"/>
                  <a:gd name="T29" fmla="*/ 36 h 73"/>
                  <a:gd name="T30" fmla="*/ 47 w 102"/>
                  <a:gd name="T31" fmla="*/ 16 h 73"/>
                  <a:gd name="T32" fmla="*/ 39 w 102"/>
                  <a:gd name="T33" fmla="*/ 35 h 73"/>
                  <a:gd name="T34" fmla="*/ 21 w 102"/>
                  <a:gd name="T35" fmla="*/ 73 h 73"/>
                  <a:gd name="T36" fmla="*/ 9 w 102"/>
                  <a:gd name="T37" fmla="*/ 73 h 73"/>
                  <a:gd name="T38" fmla="*/ 0 w 102"/>
                  <a:gd name="T3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73">
                    <a:moveTo>
                      <a:pt x="0" y="0"/>
                    </a:moveTo>
                    <a:lnTo>
                      <a:pt x="13" y="0"/>
                    </a:lnTo>
                    <a:lnTo>
                      <a:pt x="16" y="39"/>
                    </a:lnTo>
                    <a:lnTo>
                      <a:pt x="18" y="58"/>
                    </a:lnTo>
                    <a:lnTo>
                      <a:pt x="25" y="39"/>
                    </a:lnTo>
                    <a:lnTo>
                      <a:pt x="43" y="0"/>
                    </a:lnTo>
                    <a:lnTo>
                      <a:pt x="57" y="0"/>
                    </a:lnTo>
                    <a:lnTo>
                      <a:pt x="59" y="32"/>
                    </a:lnTo>
                    <a:lnTo>
                      <a:pt x="59" y="58"/>
                    </a:lnTo>
                    <a:lnTo>
                      <a:pt x="69" y="39"/>
                    </a:lnTo>
                    <a:lnTo>
                      <a:pt x="89" y="0"/>
                    </a:lnTo>
                    <a:lnTo>
                      <a:pt x="102" y="0"/>
                    </a:lnTo>
                    <a:lnTo>
                      <a:pt x="63" y="73"/>
                    </a:lnTo>
                    <a:lnTo>
                      <a:pt x="50" y="73"/>
                    </a:lnTo>
                    <a:lnTo>
                      <a:pt x="48" y="36"/>
                    </a:lnTo>
                    <a:lnTo>
                      <a:pt x="47" y="16"/>
                    </a:lnTo>
                    <a:lnTo>
                      <a:pt x="39" y="35"/>
                    </a:lnTo>
                    <a:lnTo>
                      <a:pt x="21" y="73"/>
                    </a:lnTo>
                    <a:lnTo>
                      <a:pt x="9" y="7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7"/>
              <p:cNvSpPr>
                <a:spLocks noEditPoints="1"/>
              </p:cNvSpPr>
              <p:nvPr userDrawn="1"/>
            </p:nvSpPr>
            <p:spPr bwMode="auto">
              <a:xfrm>
                <a:off x="1573382" y="6492005"/>
                <a:ext cx="66128" cy="79154"/>
              </a:xfrm>
              <a:custGeom>
                <a:avLst/>
                <a:gdLst>
                  <a:gd name="T0" fmla="*/ 17 w 88"/>
                  <a:gd name="T1" fmla="*/ 57 h 104"/>
                  <a:gd name="T2" fmla="*/ 16 w 88"/>
                  <a:gd name="T3" fmla="*/ 63 h 104"/>
                  <a:gd name="T4" fmla="*/ 39 w 88"/>
                  <a:gd name="T5" fmla="*/ 89 h 104"/>
                  <a:gd name="T6" fmla="*/ 67 w 88"/>
                  <a:gd name="T7" fmla="*/ 69 h 104"/>
                  <a:gd name="T8" fmla="*/ 83 w 88"/>
                  <a:gd name="T9" fmla="*/ 69 h 104"/>
                  <a:gd name="T10" fmla="*/ 38 w 88"/>
                  <a:gd name="T11" fmla="*/ 104 h 104"/>
                  <a:gd name="T12" fmla="*/ 0 w 88"/>
                  <a:gd name="T13" fmla="*/ 62 h 104"/>
                  <a:gd name="T14" fmla="*/ 51 w 88"/>
                  <a:gd name="T15" fmla="*/ 0 h 104"/>
                  <a:gd name="T16" fmla="*/ 88 w 88"/>
                  <a:gd name="T17" fmla="*/ 41 h 104"/>
                  <a:gd name="T18" fmla="*/ 87 w 88"/>
                  <a:gd name="T19" fmla="*/ 57 h 104"/>
                  <a:gd name="T20" fmla="*/ 17 w 88"/>
                  <a:gd name="T21" fmla="*/ 57 h 104"/>
                  <a:gd name="T22" fmla="*/ 73 w 88"/>
                  <a:gd name="T23" fmla="*/ 45 h 104"/>
                  <a:gd name="T24" fmla="*/ 73 w 88"/>
                  <a:gd name="T25" fmla="*/ 40 h 104"/>
                  <a:gd name="T26" fmla="*/ 50 w 88"/>
                  <a:gd name="T27" fmla="*/ 15 h 104"/>
                  <a:gd name="T28" fmla="*/ 19 w 88"/>
                  <a:gd name="T29" fmla="*/ 45 h 104"/>
                  <a:gd name="T30" fmla="*/ 73 w 88"/>
                  <a:gd name="T31"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4">
                    <a:moveTo>
                      <a:pt x="17" y="57"/>
                    </a:moveTo>
                    <a:cubicBezTo>
                      <a:pt x="16" y="59"/>
                      <a:pt x="16" y="61"/>
                      <a:pt x="16" y="63"/>
                    </a:cubicBezTo>
                    <a:cubicBezTo>
                      <a:pt x="16" y="79"/>
                      <a:pt x="23" y="89"/>
                      <a:pt x="39" y="89"/>
                    </a:cubicBezTo>
                    <a:cubicBezTo>
                      <a:pt x="53" y="89"/>
                      <a:pt x="61" y="81"/>
                      <a:pt x="67" y="69"/>
                    </a:cubicBezTo>
                    <a:cubicBezTo>
                      <a:pt x="83" y="69"/>
                      <a:pt x="83" y="69"/>
                      <a:pt x="83" y="69"/>
                    </a:cubicBezTo>
                    <a:cubicBezTo>
                      <a:pt x="76" y="91"/>
                      <a:pt x="61" y="104"/>
                      <a:pt x="38" y="104"/>
                    </a:cubicBezTo>
                    <a:cubicBezTo>
                      <a:pt x="14" y="104"/>
                      <a:pt x="0" y="87"/>
                      <a:pt x="0" y="62"/>
                    </a:cubicBezTo>
                    <a:cubicBezTo>
                      <a:pt x="0" y="30"/>
                      <a:pt x="19" y="0"/>
                      <a:pt x="51" y="0"/>
                    </a:cubicBezTo>
                    <a:cubicBezTo>
                      <a:pt x="84" y="0"/>
                      <a:pt x="88" y="29"/>
                      <a:pt x="88" y="41"/>
                    </a:cubicBezTo>
                    <a:cubicBezTo>
                      <a:pt x="88" y="49"/>
                      <a:pt x="88" y="53"/>
                      <a:pt x="87" y="57"/>
                    </a:cubicBezTo>
                    <a:lnTo>
                      <a:pt x="17" y="57"/>
                    </a:lnTo>
                    <a:close/>
                    <a:moveTo>
                      <a:pt x="73" y="45"/>
                    </a:moveTo>
                    <a:cubicBezTo>
                      <a:pt x="73" y="40"/>
                      <a:pt x="73" y="40"/>
                      <a:pt x="73" y="40"/>
                    </a:cubicBezTo>
                    <a:cubicBezTo>
                      <a:pt x="73" y="21"/>
                      <a:pt x="62" y="15"/>
                      <a:pt x="50" y="15"/>
                    </a:cubicBezTo>
                    <a:cubicBezTo>
                      <a:pt x="33" y="15"/>
                      <a:pt x="23" y="29"/>
                      <a:pt x="19" y="45"/>
                    </a:cubicBezTo>
                    <a:lnTo>
                      <a:pt x="73"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8"/>
              <p:cNvSpPr>
                <a:spLocks/>
              </p:cNvSpPr>
              <p:nvPr userDrawn="1"/>
            </p:nvSpPr>
            <p:spPr bwMode="auto">
              <a:xfrm>
                <a:off x="1647526" y="6494009"/>
                <a:ext cx="50097" cy="74144"/>
              </a:xfrm>
              <a:custGeom>
                <a:avLst/>
                <a:gdLst>
                  <a:gd name="T0" fmla="*/ 21 w 66"/>
                  <a:gd name="T1" fmla="*/ 2 h 99"/>
                  <a:gd name="T2" fmla="*/ 36 w 66"/>
                  <a:gd name="T3" fmla="*/ 2 h 99"/>
                  <a:gd name="T4" fmla="*/ 32 w 66"/>
                  <a:gd name="T5" fmla="*/ 21 h 99"/>
                  <a:gd name="T6" fmla="*/ 39 w 66"/>
                  <a:gd name="T7" fmla="*/ 11 h 99"/>
                  <a:gd name="T8" fmla="*/ 62 w 66"/>
                  <a:gd name="T9" fmla="*/ 0 h 99"/>
                  <a:gd name="T10" fmla="*/ 66 w 66"/>
                  <a:gd name="T11" fmla="*/ 0 h 99"/>
                  <a:gd name="T12" fmla="*/ 63 w 66"/>
                  <a:gd name="T13" fmla="*/ 18 h 99"/>
                  <a:gd name="T14" fmla="*/ 58 w 66"/>
                  <a:gd name="T15" fmla="*/ 18 h 99"/>
                  <a:gd name="T16" fmla="*/ 27 w 66"/>
                  <a:gd name="T17" fmla="*/ 50 h 99"/>
                  <a:gd name="T18" fmla="*/ 16 w 66"/>
                  <a:gd name="T19" fmla="*/ 99 h 99"/>
                  <a:gd name="T20" fmla="*/ 0 w 66"/>
                  <a:gd name="T21" fmla="*/ 99 h 99"/>
                  <a:gd name="T22" fmla="*/ 21 w 66"/>
                  <a:gd name="T23"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99">
                    <a:moveTo>
                      <a:pt x="21" y="2"/>
                    </a:moveTo>
                    <a:cubicBezTo>
                      <a:pt x="36" y="2"/>
                      <a:pt x="36" y="2"/>
                      <a:pt x="36" y="2"/>
                    </a:cubicBezTo>
                    <a:cubicBezTo>
                      <a:pt x="32" y="21"/>
                      <a:pt x="32" y="21"/>
                      <a:pt x="32" y="21"/>
                    </a:cubicBezTo>
                    <a:cubicBezTo>
                      <a:pt x="32" y="21"/>
                      <a:pt x="38" y="13"/>
                      <a:pt x="39" y="11"/>
                    </a:cubicBezTo>
                    <a:cubicBezTo>
                      <a:pt x="43" y="7"/>
                      <a:pt x="51" y="0"/>
                      <a:pt x="62" y="0"/>
                    </a:cubicBezTo>
                    <a:cubicBezTo>
                      <a:pt x="66" y="0"/>
                      <a:pt x="66" y="0"/>
                      <a:pt x="66" y="0"/>
                    </a:cubicBezTo>
                    <a:cubicBezTo>
                      <a:pt x="63" y="18"/>
                      <a:pt x="63" y="18"/>
                      <a:pt x="63" y="18"/>
                    </a:cubicBezTo>
                    <a:cubicBezTo>
                      <a:pt x="61" y="18"/>
                      <a:pt x="60" y="18"/>
                      <a:pt x="58" y="18"/>
                    </a:cubicBezTo>
                    <a:cubicBezTo>
                      <a:pt x="39" y="18"/>
                      <a:pt x="29" y="38"/>
                      <a:pt x="27" y="50"/>
                    </a:cubicBezTo>
                    <a:cubicBezTo>
                      <a:pt x="16" y="99"/>
                      <a:pt x="16" y="99"/>
                      <a:pt x="16" y="99"/>
                    </a:cubicBezTo>
                    <a:cubicBezTo>
                      <a:pt x="0" y="99"/>
                      <a:pt x="0" y="99"/>
                      <a:pt x="0" y="99"/>
                    </a:cubicBez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9"/>
              <p:cNvSpPr>
                <a:spLocks noEditPoints="1"/>
              </p:cNvSpPr>
              <p:nvPr userDrawn="1"/>
            </p:nvSpPr>
            <p:spPr bwMode="auto">
              <a:xfrm>
                <a:off x="1696621" y="6463951"/>
                <a:ext cx="25048" cy="25049"/>
              </a:xfrm>
              <a:custGeom>
                <a:avLst/>
                <a:gdLst>
                  <a:gd name="T0" fmla="*/ 0 w 33"/>
                  <a:gd name="T1" fmla="*/ 16 h 33"/>
                  <a:gd name="T2" fmla="*/ 17 w 33"/>
                  <a:gd name="T3" fmla="*/ 0 h 33"/>
                  <a:gd name="T4" fmla="*/ 33 w 33"/>
                  <a:gd name="T5" fmla="*/ 16 h 33"/>
                  <a:gd name="T6" fmla="*/ 17 w 33"/>
                  <a:gd name="T7" fmla="*/ 33 h 33"/>
                  <a:gd name="T8" fmla="*/ 0 w 33"/>
                  <a:gd name="T9" fmla="*/ 16 h 33"/>
                  <a:gd name="T10" fmla="*/ 17 w 33"/>
                  <a:gd name="T11" fmla="*/ 30 h 33"/>
                  <a:gd name="T12" fmla="*/ 30 w 33"/>
                  <a:gd name="T13" fmla="*/ 16 h 33"/>
                  <a:gd name="T14" fmla="*/ 17 w 33"/>
                  <a:gd name="T15" fmla="*/ 2 h 33"/>
                  <a:gd name="T16" fmla="*/ 3 w 33"/>
                  <a:gd name="T17" fmla="*/ 16 h 33"/>
                  <a:gd name="T18" fmla="*/ 17 w 33"/>
                  <a:gd name="T19" fmla="*/ 30 h 33"/>
                  <a:gd name="T20" fmla="*/ 13 w 33"/>
                  <a:gd name="T21" fmla="*/ 26 h 33"/>
                  <a:gd name="T22" fmla="*/ 10 w 33"/>
                  <a:gd name="T23" fmla="*/ 26 h 33"/>
                  <a:gd name="T24" fmla="*/ 10 w 33"/>
                  <a:gd name="T25" fmla="*/ 7 h 33"/>
                  <a:gd name="T26" fmla="*/ 17 w 33"/>
                  <a:gd name="T27" fmla="*/ 7 h 33"/>
                  <a:gd name="T28" fmla="*/ 24 w 33"/>
                  <a:gd name="T29" fmla="*/ 12 h 33"/>
                  <a:gd name="T30" fmla="*/ 19 w 33"/>
                  <a:gd name="T31" fmla="*/ 18 h 33"/>
                  <a:gd name="T32" fmla="*/ 25 w 33"/>
                  <a:gd name="T33" fmla="*/ 26 h 33"/>
                  <a:gd name="T34" fmla="*/ 21 w 33"/>
                  <a:gd name="T35" fmla="*/ 26 h 33"/>
                  <a:gd name="T36" fmla="*/ 16 w 33"/>
                  <a:gd name="T37" fmla="*/ 18 h 33"/>
                  <a:gd name="T38" fmla="*/ 13 w 33"/>
                  <a:gd name="T39" fmla="*/ 18 h 33"/>
                  <a:gd name="T40" fmla="*/ 13 w 33"/>
                  <a:gd name="T41" fmla="*/ 26 h 33"/>
                  <a:gd name="T42" fmla="*/ 16 w 33"/>
                  <a:gd name="T43" fmla="*/ 15 h 33"/>
                  <a:gd name="T44" fmla="*/ 21 w 33"/>
                  <a:gd name="T45" fmla="*/ 12 h 33"/>
                  <a:gd name="T46" fmla="*/ 17 w 33"/>
                  <a:gd name="T47" fmla="*/ 9 h 33"/>
                  <a:gd name="T48" fmla="*/ 13 w 33"/>
                  <a:gd name="T49" fmla="*/ 9 h 33"/>
                  <a:gd name="T50" fmla="*/ 13 w 33"/>
                  <a:gd name="T51" fmla="*/ 15 h 33"/>
                  <a:gd name="T52" fmla="*/ 16 w 33"/>
                  <a:gd name="T5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3">
                    <a:moveTo>
                      <a:pt x="0" y="16"/>
                    </a:moveTo>
                    <a:cubicBezTo>
                      <a:pt x="0" y="7"/>
                      <a:pt x="7" y="0"/>
                      <a:pt x="17" y="0"/>
                    </a:cubicBezTo>
                    <a:cubicBezTo>
                      <a:pt x="26" y="0"/>
                      <a:pt x="33" y="7"/>
                      <a:pt x="33" y="16"/>
                    </a:cubicBezTo>
                    <a:cubicBezTo>
                      <a:pt x="33" y="26"/>
                      <a:pt x="26" y="33"/>
                      <a:pt x="17" y="33"/>
                    </a:cubicBezTo>
                    <a:cubicBezTo>
                      <a:pt x="7" y="33"/>
                      <a:pt x="0" y="26"/>
                      <a:pt x="0" y="16"/>
                    </a:cubicBezTo>
                    <a:close/>
                    <a:moveTo>
                      <a:pt x="17" y="30"/>
                    </a:moveTo>
                    <a:cubicBezTo>
                      <a:pt x="24" y="30"/>
                      <a:pt x="30" y="24"/>
                      <a:pt x="30" y="16"/>
                    </a:cubicBezTo>
                    <a:cubicBezTo>
                      <a:pt x="30" y="8"/>
                      <a:pt x="24" y="2"/>
                      <a:pt x="17" y="2"/>
                    </a:cubicBezTo>
                    <a:cubicBezTo>
                      <a:pt x="9" y="2"/>
                      <a:pt x="3" y="8"/>
                      <a:pt x="3" y="16"/>
                    </a:cubicBezTo>
                    <a:cubicBezTo>
                      <a:pt x="3" y="24"/>
                      <a:pt x="9" y="30"/>
                      <a:pt x="17" y="30"/>
                    </a:cubicBezTo>
                    <a:close/>
                    <a:moveTo>
                      <a:pt x="13" y="26"/>
                    </a:moveTo>
                    <a:cubicBezTo>
                      <a:pt x="10" y="26"/>
                      <a:pt x="10" y="26"/>
                      <a:pt x="10" y="26"/>
                    </a:cubicBezTo>
                    <a:cubicBezTo>
                      <a:pt x="10" y="7"/>
                      <a:pt x="10" y="7"/>
                      <a:pt x="10" y="7"/>
                    </a:cubicBezTo>
                    <a:cubicBezTo>
                      <a:pt x="17" y="7"/>
                      <a:pt x="17" y="7"/>
                      <a:pt x="17" y="7"/>
                    </a:cubicBezTo>
                    <a:cubicBezTo>
                      <a:pt x="22" y="7"/>
                      <a:pt x="24" y="8"/>
                      <a:pt x="24" y="12"/>
                    </a:cubicBezTo>
                    <a:cubicBezTo>
                      <a:pt x="24" y="16"/>
                      <a:pt x="22" y="17"/>
                      <a:pt x="19" y="18"/>
                    </a:cubicBezTo>
                    <a:cubicBezTo>
                      <a:pt x="25" y="26"/>
                      <a:pt x="25" y="26"/>
                      <a:pt x="25" y="26"/>
                    </a:cubicBezTo>
                    <a:cubicBezTo>
                      <a:pt x="21" y="26"/>
                      <a:pt x="21" y="26"/>
                      <a:pt x="21" y="26"/>
                    </a:cubicBezTo>
                    <a:cubicBezTo>
                      <a:pt x="16" y="18"/>
                      <a:pt x="16" y="18"/>
                      <a:pt x="16" y="18"/>
                    </a:cubicBezTo>
                    <a:cubicBezTo>
                      <a:pt x="13" y="18"/>
                      <a:pt x="13" y="18"/>
                      <a:pt x="13" y="18"/>
                    </a:cubicBezTo>
                    <a:lnTo>
                      <a:pt x="13" y="26"/>
                    </a:lnTo>
                    <a:close/>
                    <a:moveTo>
                      <a:pt x="16" y="15"/>
                    </a:moveTo>
                    <a:cubicBezTo>
                      <a:pt x="19" y="15"/>
                      <a:pt x="21" y="15"/>
                      <a:pt x="21" y="12"/>
                    </a:cubicBezTo>
                    <a:cubicBezTo>
                      <a:pt x="21" y="10"/>
                      <a:pt x="19" y="9"/>
                      <a:pt x="17" y="9"/>
                    </a:cubicBezTo>
                    <a:cubicBezTo>
                      <a:pt x="13" y="9"/>
                      <a:pt x="13" y="9"/>
                      <a:pt x="13" y="9"/>
                    </a:cubicBezTo>
                    <a:cubicBezTo>
                      <a:pt x="13" y="15"/>
                      <a:pt x="13" y="15"/>
                      <a:pt x="13" y="15"/>
                    </a:cubicBez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4" name="Group 43"/>
            <p:cNvGrpSpPr/>
            <p:nvPr userDrawn="1"/>
          </p:nvGrpSpPr>
          <p:grpSpPr>
            <a:xfrm>
              <a:off x="935142" y="6633280"/>
              <a:ext cx="1137209" cy="106206"/>
              <a:chOff x="935142" y="6633280"/>
              <a:chExt cx="1137209" cy="106206"/>
            </a:xfrm>
          </p:grpSpPr>
          <p:sp>
            <p:nvSpPr>
              <p:cNvPr id="45" name="Freeform 30"/>
              <p:cNvSpPr>
                <a:spLocks/>
              </p:cNvSpPr>
              <p:nvPr userDrawn="1"/>
            </p:nvSpPr>
            <p:spPr bwMode="auto">
              <a:xfrm>
                <a:off x="935142" y="6636286"/>
                <a:ext cx="119231" cy="101197"/>
              </a:xfrm>
              <a:custGeom>
                <a:avLst/>
                <a:gdLst>
                  <a:gd name="T0" fmla="*/ 24 w 119"/>
                  <a:gd name="T1" fmla="*/ 66 h 101"/>
                  <a:gd name="T2" fmla="*/ 52 w 119"/>
                  <a:gd name="T3" fmla="*/ 0 h 101"/>
                  <a:gd name="T4" fmla="*/ 67 w 119"/>
                  <a:gd name="T5" fmla="*/ 0 h 101"/>
                  <a:gd name="T6" fmla="*/ 72 w 119"/>
                  <a:gd name="T7" fmla="*/ 74 h 101"/>
                  <a:gd name="T8" fmla="*/ 73 w 119"/>
                  <a:gd name="T9" fmla="*/ 83 h 101"/>
                  <a:gd name="T10" fmla="*/ 79 w 119"/>
                  <a:gd name="T11" fmla="*/ 66 h 101"/>
                  <a:gd name="T12" fmla="*/ 105 w 119"/>
                  <a:gd name="T13" fmla="*/ 0 h 101"/>
                  <a:gd name="T14" fmla="*/ 119 w 119"/>
                  <a:gd name="T15" fmla="*/ 0 h 101"/>
                  <a:gd name="T16" fmla="*/ 77 w 119"/>
                  <a:gd name="T17" fmla="*/ 101 h 101"/>
                  <a:gd name="T18" fmla="*/ 63 w 119"/>
                  <a:gd name="T19" fmla="*/ 101 h 101"/>
                  <a:gd name="T20" fmla="*/ 57 w 119"/>
                  <a:gd name="T21" fmla="*/ 33 h 101"/>
                  <a:gd name="T22" fmla="*/ 56 w 119"/>
                  <a:gd name="T23" fmla="*/ 17 h 101"/>
                  <a:gd name="T24" fmla="*/ 56 w 119"/>
                  <a:gd name="T25" fmla="*/ 18 h 101"/>
                  <a:gd name="T26" fmla="*/ 50 w 119"/>
                  <a:gd name="T27" fmla="*/ 34 h 101"/>
                  <a:gd name="T28" fmla="*/ 21 w 119"/>
                  <a:gd name="T29" fmla="*/ 101 h 101"/>
                  <a:gd name="T30" fmla="*/ 7 w 119"/>
                  <a:gd name="T31" fmla="*/ 101 h 101"/>
                  <a:gd name="T32" fmla="*/ 0 w 119"/>
                  <a:gd name="T33" fmla="*/ 0 h 101"/>
                  <a:gd name="T34" fmla="*/ 13 w 119"/>
                  <a:gd name="T35" fmla="*/ 0 h 101"/>
                  <a:gd name="T36" fmla="*/ 17 w 119"/>
                  <a:gd name="T37" fmla="*/ 65 h 101"/>
                  <a:gd name="T38" fmla="*/ 18 w 119"/>
                  <a:gd name="T39" fmla="*/ 76 h 101"/>
                  <a:gd name="T40" fmla="*/ 18 w 119"/>
                  <a:gd name="T41" fmla="*/ 83 h 101"/>
                  <a:gd name="T42" fmla="*/ 24 w 119"/>
                  <a:gd name="T43"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 h="101">
                    <a:moveTo>
                      <a:pt x="24" y="66"/>
                    </a:moveTo>
                    <a:lnTo>
                      <a:pt x="52" y="0"/>
                    </a:lnTo>
                    <a:lnTo>
                      <a:pt x="67" y="0"/>
                    </a:lnTo>
                    <a:lnTo>
                      <a:pt x="72" y="74"/>
                    </a:lnTo>
                    <a:lnTo>
                      <a:pt x="73" y="83"/>
                    </a:lnTo>
                    <a:lnTo>
                      <a:pt x="79" y="66"/>
                    </a:lnTo>
                    <a:lnTo>
                      <a:pt x="105" y="0"/>
                    </a:lnTo>
                    <a:lnTo>
                      <a:pt x="119" y="0"/>
                    </a:lnTo>
                    <a:lnTo>
                      <a:pt x="77" y="101"/>
                    </a:lnTo>
                    <a:lnTo>
                      <a:pt x="63" y="101"/>
                    </a:lnTo>
                    <a:lnTo>
                      <a:pt x="57" y="33"/>
                    </a:lnTo>
                    <a:lnTo>
                      <a:pt x="56" y="17"/>
                    </a:lnTo>
                    <a:lnTo>
                      <a:pt x="56" y="18"/>
                    </a:lnTo>
                    <a:lnTo>
                      <a:pt x="50" y="34"/>
                    </a:lnTo>
                    <a:lnTo>
                      <a:pt x="21" y="101"/>
                    </a:lnTo>
                    <a:lnTo>
                      <a:pt x="7" y="101"/>
                    </a:lnTo>
                    <a:lnTo>
                      <a:pt x="0" y="0"/>
                    </a:lnTo>
                    <a:lnTo>
                      <a:pt x="13" y="0"/>
                    </a:lnTo>
                    <a:lnTo>
                      <a:pt x="17" y="65"/>
                    </a:lnTo>
                    <a:lnTo>
                      <a:pt x="18" y="76"/>
                    </a:lnTo>
                    <a:lnTo>
                      <a:pt x="18" y="83"/>
                    </a:lnTo>
                    <a:lnTo>
                      <a:pt x="24"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1"/>
              <p:cNvSpPr>
                <a:spLocks noEditPoints="1"/>
              </p:cNvSpPr>
              <p:nvPr userDrawn="1"/>
            </p:nvSpPr>
            <p:spPr bwMode="auto">
              <a:xfrm>
                <a:off x="1050365" y="6661334"/>
                <a:ext cx="66128" cy="78152"/>
              </a:xfrm>
              <a:custGeom>
                <a:avLst/>
                <a:gdLst>
                  <a:gd name="T0" fmla="*/ 16 w 88"/>
                  <a:gd name="T1" fmla="*/ 56 h 103"/>
                  <a:gd name="T2" fmla="*/ 16 w 88"/>
                  <a:gd name="T3" fmla="*/ 62 h 103"/>
                  <a:gd name="T4" fmla="*/ 39 w 88"/>
                  <a:gd name="T5" fmla="*/ 88 h 103"/>
                  <a:gd name="T6" fmla="*/ 67 w 88"/>
                  <a:gd name="T7" fmla="*/ 68 h 103"/>
                  <a:gd name="T8" fmla="*/ 83 w 88"/>
                  <a:gd name="T9" fmla="*/ 68 h 103"/>
                  <a:gd name="T10" fmla="*/ 37 w 88"/>
                  <a:gd name="T11" fmla="*/ 103 h 103"/>
                  <a:gd name="T12" fmla="*/ 0 w 88"/>
                  <a:gd name="T13" fmla="*/ 61 h 103"/>
                  <a:gd name="T14" fmla="*/ 50 w 88"/>
                  <a:gd name="T15" fmla="*/ 0 h 103"/>
                  <a:gd name="T16" fmla="*/ 88 w 88"/>
                  <a:gd name="T17" fmla="*/ 40 h 103"/>
                  <a:gd name="T18" fmla="*/ 87 w 88"/>
                  <a:gd name="T19" fmla="*/ 56 h 103"/>
                  <a:gd name="T20" fmla="*/ 16 w 88"/>
                  <a:gd name="T21" fmla="*/ 56 h 103"/>
                  <a:gd name="T22" fmla="*/ 72 w 88"/>
                  <a:gd name="T23" fmla="*/ 44 h 103"/>
                  <a:gd name="T24" fmla="*/ 72 w 88"/>
                  <a:gd name="T25" fmla="*/ 39 h 103"/>
                  <a:gd name="T26" fmla="*/ 50 w 88"/>
                  <a:gd name="T27" fmla="*/ 14 h 103"/>
                  <a:gd name="T28" fmla="*/ 19 w 88"/>
                  <a:gd name="T29" fmla="*/ 44 h 103"/>
                  <a:gd name="T30" fmla="*/ 72 w 88"/>
                  <a:gd name="T31" fmla="*/ 4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3">
                    <a:moveTo>
                      <a:pt x="16" y="56"/>
                    </a:moveTo>
                    <a:cubicBezTo>
                      <a:pt x="16" y="58"/>
                      <a:pt x="16" y="60"/>
                      <a:pt x="16" y="62"/>
                    </a:cubicBezTo>
                    <a:cubicBezTo>
                      <a:pt x="16" y="78"/>
                      <a:pt x="23" y="88"/>
                      <a:pt x="39" y="88"/>
                    </a:cubicBezTo>
                    <a:cubicBezTo>
                      <a:pt x="53" y="88"/>
                      <a:pt x="61" y="80"/>
                      <a:pt x="67" y="68"/>
                    </a:cubicBezTo>
                    <a:cubicBezTo>
                      <a:pt x="83" y="68"/>
                      <a:pt x="83" y="68"/>
                      <a:pt x="83" y="68"/>
                    </a:cubicBezTo>
                    <a:cubicBezTo>
                      <a:pt x="75" y="90"/>
                      <a:pt x="61" y="103"/>
                      <a:pt x="37" y="103"/>
                    </a:cubicBezTo>
                    <a:cubicBezTo>
                      <a:pt x="14" y="103"/>
                      <a:pt x="0" y="86"/>
                      <a:pt x="0" y="61"/>
                    </a:cubicBezTo>
                    <a:cubicBezTo>
                      <a:pt x="0" y="29"/>
                      <a:pt x="19" y="0"/>
                      <a:pt x="50" y="0"/>
                    </a:cubicBezTo>
                    <a:cubicBezTo>
                      <a:pt x="84" y="0"/>
                      <a:pt x="88" y="28"/>
                      <a:pt x="88" y="40"/>
                    </a:cubicBezTo>
                    <a:cubicBezTo>
                      <a:pt x="88" y="48"/>
                      <a:pt x="87" y="52"/>
                      <a:pt x="87" y="56"/>
                    </a:cubicBezTo>
                    <a:lnTo>
                      <a:pt x="16" y="56"/>
                    </a:lnTo>
                    <a:close/>
                    <a:moveTo>
                      <a:pt x="72" y="44"/>
                    </a:moveTo>
                    <a:cubicBezTo>
                      <a:pt x="72" y="39"/>
                      <a:pt x="72" y="39"/>
                      <a:pt x="72" y="39"/>
                    </a:cubicBezTo>
                    <a:cubicBezTo>
                      <a:pt x="72" y="20"/>
                      <a:pt x="61" y="14"/>
                      <a:pt x="50" y="14"/>
                    </a:cubicBezTo>
                    <a:cubicBezTo>
                      <a:pt x="33" y="14"/>
                      <a:pt x="23" y="28"/>
                      <a:pt x="19" y="44"/>
                    </a:cubicBezTo>
                    <a:lnTo>
                      <a:pt x="7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32"/>
              <p:cNvSpPr>
                <a:spLocks/>
              </p:cNvSpPr>
              <p:nvPr userDrawn="1"/>
            </p:nvSpPr>
            <p:spPr bwMode="auto">
              <a:xfrm>
                <a:off x="1125512" y="6661334"/>
                <a:ext cx="63122" cy="78152"/>
              </a:xfrm>
              <a:custGeom>
                <a:avLst/>
                <a:gdLst>
                  <a:gd name="T0" fmla="*/ 68 w 84"/>
                  <a:gd name="T1" fmla="*/ 34 h 103"/>
                  <a:gd name="T2" fmla="*/ 47 w 84"/>
                  <a:gd name="T3" fmla="*/ 13 h 103"/>
                  <a:gd name="T4" fmla="*/ 28 w 84"/>
                  <a:gd name="T5" fmla="*/ 27 h 103"/>
                  <a:gd name="T6" fmla="*/ 42 w 84"/>
                  <a:gd name="T7" fmla="*/ 40 h 103"/>
                  <a:gd name="T8" fmla="*/ 61 w 84"/>
                  <a:gd name="T9" fmla="*/ 48 h 103"/>
                  <a:gd name="T10" fmla="*/ 77 w 84"/>
                  <a:gd name="T11" fmla="*/ 71 h 103"/>
                  <a:gd name="T12" fmla="*/ 39 w 84"/>
                  <a:gd name="T13" fmla="*/ 103 h 103"/>
                  <a:gd name="T14" fmla="*/ 0 w 84"/>
                  <a:gd name="T15" fmla="*/ 66 h 103"/>
                  <a:gd name="T16" fmla="*/ 16 w 84"/>
                  <a:gd name="T17" fmla="*/ 66 h 103"/>
                  <a:gd name="T18" fmla="*/ 41 w 84"/>
                  <a:gd name="T19" fmla="*/ 89 h 103"/>
                  <a:gd name="T20" fmla="*/ 61 w 84"/>
                  <a:gd name="T21" fmla="*/ 75 h 103"/>
                  <a:gd name="T22" fmla="*/ 51 w 84"/>
                  <a:gd name="T23" fmla="*/ 62 h 103"/>
                  <a:gd name="T24" fmla="*/ 34 w 84"/>
                  <a:gd name="T25" fmla="*/ 54 h 103"/>
                  <a:gd name="T26" fmla="*/ 12 w 84"/>
                  <a:gd name="T27" fmla="*/ 28 h 103"/>
                  <a:gd name="T28" fmla="*/ 47 w 84"/>
                  <a:gd name="T29" fmla="*/ 0 h 103"/>
                  <a:gd name="T30" fmla="*/ 84 w 84"/>
                  <a:gd name="T31" fmla="*/ 34 h 103"/>
                  <a:gd name="T32" fmla="*/ 68 w 84"/>
                  <a:gd name="T33" fmla="*/ 3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03">
                    <a:moveTo>
                      <a:pt x="68" y="34"/>
                    </a:moveTo>
                    <a:cubicBezTo>
                      <a:pt x="68" y="20"/>
                      <a:pt x="60" y="13"/>
                      <a:pt x="47" y="13"/>
                    </a:cubicBezTo>
                    <a:cubicBezTo>
                      <a:pt x="39" y="13"/>
                      <a:pt x="28" y="16"/>
                      <a:pt x="28" y="27"/>
                    </a:cubicBezTo>
                    <a:cubicBezTo>
                      <a:pt x="28" y="34"/>
                      <a:pt x="36" y="38"/>
                      <a:pt x="42" y="40"/>
                    </a:cubicBezTo>
                    <a:cubicBezTo>
                      <a:pt x="61" y="48"/>
                      <a:pt x="61" y="48"/>
                      <a:pt x="61" y="48"/>
                    </a:cubicBezTo>
                    <a:cubicBezTo>
                      <a:pt x="69" y="52"/>
                      <a:pt x="77" y="60"/>
                      <a:pt x="77" y="71"/>
                    </a:cubicBezTo>
                    <a:cubicBezTo>
                      <a:pt x="77" y="94"/>
                      <a:pt x="58" y="103"/>
                      <a:pt x="39" y="103"/>
                    </a:cubicBezTo>
                    <a:cubicBezTo>
                      <a:pt x="14" y="103"/>
                      <a:pt x="0" y="92"/>
                      <a:pt x="0" y="66"/>
                    </a:cubicBezTo>
                    <a:cubicBezTo>
                      <a:pt x="16" y="66"/>
                      <a:pt x="16" y="66"/>
                      <a:pt x="16" y="66"/>
                    </a:cubicBezTo>
                    <a:cubicBezTo>
                      <a:pt x="16" y="82"/>
                      <a:pt x="21" y="89"/>
                      <a:pt x="41" y="89"/>
                    </a:cubicBezTo>
                    <a:cubicBezTo>
                      <a:pt x="51" y="89"/>
                      <a:pt x="61" y="84"/>
                      <a:pt x="61" y="75"/>
                    </a:cubicBezTo>
                    <a:cubicBezTo>
                      <a:pt x="61" y="67"/>
                      <a:pt x="57" y="64"/>
                      <a:pt x="51" y="62"/>
                    </a:cubicBezTo>
                    <a:cubicBezTo>
                      <a:pt x="34" y="54"/>
                      <a:pt x="34" y="54"/>
                      <a:pt x="34" y="54"/>
                    </a:cubicBezTo>
                    <a:cubicBezTo>
                      <a:pt x="22" y="49"/>
                      <a:pt x="12" y="43"/>
                      <a:pt x="12" y="28"/>
                    </a:cubicBezTo>
                    <a:cubicBezTo>
                      <a:pt x="12" y="18"/>
                      <a:pt x="22" y="0"/>
                      <a:pt x="47" y="0"/>
                    </a:cubicBezTo>
                    <a:cubicBezTo>
                      <a:pt x="70" y="0"/>
                      <a:pt x="84" y="10"/>
                      <a:pt x="84" y="34"/>
                    </a:cubicBezTo>
                    <a:lnTo>
                      <a:pt x="6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33"/>
              <p:cNvSpPr>
                <a:spLocks/>
              </p:cNvSpPr>
              <p:nvPr userDrawn="1"/>
            </p:nvSpPr>
            <p:spPr bwMode="auto">
              <a:xfrm>
                <a:off x="1198653" y="6644301"/>
                <a:ext cx="38074" cy="93181"/>
              </a:xfrm>
              <a:custGeom>
                <a:avLst/>
                <a:gdLst>
                  <a:gd name="T0" fmla="*/ 14 w 50"/>
                  <a:gd name="T1" fmla="*/ 39 h 124"/>
                  <a:gd name="T2" fmla="*/ 0 w 50"/>
                  <a:gd name="T3" fmla="*/ 39 h 124"/>
                  <a:gd name="T4" fmla="*/ 3 w 50"/>
                  <a:gd name="T5" fmla="*/ 26 h 124"/>
                  <a:gd name="T6" fmla="*/ 16 w 50"/>
                  <a:gd name="T7" fmla="*/ 26 h 124"/>
                  <a:gd name="T8" fmla="*/ 23 w 50"/>
                  <a:gd name="T9" fmla="*/ 0 h 124"/>
                  <a:gd name="T10" fmla="*/ 38 w 50"/>
                  <a:gd name="T11" fmla="*/ 0 h 124"/>
                  <a:gd name="T12" fmla="*/ 33 w 50"/>
                  <a:gd name="T13" fmla="*/ 26 h 124"/>
                  <a:gd name="T14" fmla="*/ 50 w 50"/>
                  <a:gd name="T15" fmla="*/ 26 h 124"/>
                  <a:gd name="T16" fmla="*/ 48 w 50"/>
                  <a:gd name="T17" fmla="*/ 39 h 124"/>
                  <a:gd name="T18" fmla="*/ 30 w 50"/>
                  <a:gd name="T19" fmla="*/ 39 h 124"/>
                  <a:gd name="T20" fmla="*/ 18 w 50"/>
                  <a:gd name="T21" fmla="*/ 95 h 124"/>
                  <a:gd name="T22" fmla="*/ 16 w 50"/>
                  <a:gd name="T23" fmla="*/ 105 h 124"/>
                  <a:gd name="T24" fmla="*/ 24 w 50"/>
                  <a:gd name="T25" fmla="*/ 110 h 124"/>
                  <a:gd name="T26" fmla="*/ 34 w 50"/>
                  <a:gd name="T27" fmla="*/ 109 h 124"/>
                  <a:gd name="T28" fmla="*/ 31 w 50"/>
                  <a:gd name="T29" fmla="*/ 123 h 124"/>
                  <a:gd name="T30" fmla="*/ 20 w 50"/>
                  <a:gd name="T31" fmla="*/ 124 h 124"/>
                  <a:gd name="T32" fmla="*/ 0 w 50"/>
                  <a:gd name="T33" fmla="*/ 108 h 124"/>
                  <a:gd name="T34" fmla="*/ 0 w 50"/>
                  <a:gd name="T35" fmla="*/ 102 h 124"/>
                  <a:gd name="T36" fmla="*/ 14 w 50"/>
                  <a:gd name="T37" fmla="*/ 3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124">
                    <a:moveTo>
                      <a:pt x="14" y="39"/>
                    </a:moveTo>
                    <a:cubicBezTo>
                      <a:pt x="0" y="39"/>
                      <a:pt x="0" y="39"/>
                      <a:pt x="0" y="39"/>
                    </a:cubicBezTo>
                    <a:cubicBezTo>
                      <a:pt x="3" y="26"/>
                      <a:pt x="3" y="26"/>
                      <a:pt x="3" y="26"/>
                    </a:cubicBezTo>
                    <a:cubicBezTo>
                      <a:pt x="16" y="26"/>
                      <a:pt x="16" y="26"/>
                      <a:pt x="16" y="26"/>
                    </a:cubicBezTo>
                    <a:cubicBezTo>
                      <a:pt x="23" y="0"/>
                      <a:pt x="23" y="0"/>
                      <a:pt x="23" y="0"/>
                    </a:cubicBezTo>
                    <a:cubicBezTo>
                      <a:pt x="38" y="0"/>
                      <a:pt x="38" y="0"/>
                      <a:pt x="38" y="0"/>
                    </a:cubicBezTo>
                    <a:cubicBezTo>
                      <a:pt x="33" y="26"/>
                      <a:pt x="33" y="26"/>
                      <a:pt x="33" y="26"/>
                    </a:cubicBezTo>
                    <a:cubicBezTo>
                      <a:pt x="50" y="26"/>
                      <a:pt x="50" y="26"/>
                      <a:pt x="50" y="26"/>
                    </a:cubicBezTo>
                    <a:cubicBezTo>
                      <a:pt x="48" y="39"/>
                      <a:pt x="48" y="39"/>
                      <a:pt x="48" y="39"/>
                    </a:cubicBezTo>
                    <a:cubicBezTo>
                      <a:pt x="30" y="39"/>
                      <a:pt x="30" y="39"/>
                      <a:pt x="30" y="39"/>
                    </a:cubicBezTo>
                    <a:cubicBezTo>
                      <a:pt x="18" y="95"/>
                      <a:pt x="18" y="95"/>
                      <a:pt x="18" y="95"/>
                    </a:cubicBezTo>
                    <a:cubicBezTo>
                      <a:pt x="17" y="100"/>
                      <a:pt x="16" y="103"/>
                      <a:pt x="16" y="105"/>
                    </a:cubicBezTo>
                    <a:cubicBezTo>
                      <a:pt x="16" y="109"/>
                      <a:pt x="19" y="110"/>
                      <a:pt x="24" y="110"/>
                    </a:cubicBezTo>
                    <a:cubicBezTo>
                      <a:pt x="27" y="110"/>
                      <a:pt x="31" y="110"/>
                      <a:pt x="34" y="109"/>
                    </a:cubicBezTo>
                    <a:cubicBezTo>
                      <a:pt x="31" y="123"/>
                      <a:pt x="31" y="123"/>
                      <a:pt x="31" y="123"/>
                    </a:cubicBezTo>
                    <a:cubicBezTo>
                      <a:pt x="28" y="123"/>
                      <a:pt x="25" y="124"/>
                      <a:pt x="20" y="124"/>
                    </a:cubicBezTo>
                    <a:cubicBezTo>
                      <a:pt x="8" y="124"/>
                      <a:pt x="0" y="119"/>
                      <a:pt x="0" y="108"/>
                    </a:cubicBezTo>
                    <a:cubicBezTo>
                      <a:pt x="0" y="107"/>
                      <a:pt x="0" y="104"/>
                      <a:pt x="0" y="102"/>
                    </a:cubicBezTo>
                    <a:lnTo>
                      <a:pt x="14"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34"/>
              <p:cNvSpPr>
                <a:spLocks noEditPoints="1"/>
              </p:cNvSpPr>
              <p:nvPr userDrawn="1"/>
            </p:nvSpPr>
            <p:spPr bwMode="auto">
              <a:xfrm>
                <a:off x="1278809" y="6636286"/>
                <a:ext cx="85165" cy="101197"/>
              </a:xfrm>
              <a:custGeom>
                <a:avLst/>
                <a:gdLst>
                  <a:gd name="T0" fmla="*/ 18 w 114"/>
                  <a:gd name="T1" fmla="*/ 134 h 134"/>
                  <a:gd name="T2" fmla="*/ 0 w 114"/>
                  <a:gd name="T3" fmla="*/ 134 h 134"/>
                  <a:gd name="T4" fmla="*/ 28 w 114"/>
                  <a:gd name="T5" fmla="*/ 0 h 134"/>
                  <a:gd name="T6" fmla="*/ 74 w 114"/>
                  <a:gd name="T7" fmla="*/ 0 h 134"/>
                  <a:gd name="T8" fmla="*/ 114 w 114"/>
                  <a:gd name="T9" fmla="*/ 34 h 134"/>
                  <a:gd name="T10" fmla="*/ 72 w 114"/>
                  <a:gd name="T11" fmla="*/ 78 h 134"/>
                  <a:gd name="T12" fmla="*/ 29 w 114"/>
                  <a:gd name="T13" fmla="*/ 78 h 134"/>
                  <a:gd name="T14" fmla="*/ 18 w 114"/>
                  <a:gd name="T15" fmla="*/ 134 h 134"/>
                  <a:gd name="T16" fmla="*/ 33 w 114"/>
                  <a:gd name="T17" fmla="*/ 63 h 134"/>
                  <a:gd name="T18" fmla="*/ 69 w 114"/>
                  <a:gd name="T19" fmla="*/ 63 h 134"/>
                  <a:gd name="T20" fmla="*/ 96 w 114"/>
                  <a:gd name="T21" fmla="*/ 37 h 134"/>
                  <a:gd name="T22" fmla="*/ 72 w 114"/>
                  <a:gd name="T23" fmla="*/ 16 h 134"/>
                  <a:gd name="T24" fmla="*/ 42 w 114"/>
                  <a:gd name="T25" fmla="*/ 16 h 134"/>
                  <a:gd name="T26" fmla="*/ 33 w 114"/>
                  <a:gd name="T27" fmla="*/ 6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34">
                    <a:moveTo>
                      <a:pt x="18" y="134"/>
                    </a:moveTo>
                    <a:cubicBezTo>
                      <a:pt x="0" y="134"/>
                      <a:pt x="0" y="134"/>
                      <a:pt x="0" y="134"/>
                    </a:cubicBezTo>
                    <a:cubicBezTo>
                      <a:pt x="28" y="0"/>
                      <a:pt x="28" y="0"/>
                      <a:pt x="28" y="0"/>
                    </a:cubicBezTo>
                    <a:cubicBezTo>
                      <a:pt x="74" y="0"/>
                      <a:pt x="74" y="0"/>
                      <a:pt x="74" y="0"/>
                    </a:cubicBezTo>
                    <a:cubicBezTo>
                      <a:pt x="100" y="0"/>
                      <a:pt x="114" y="13"/>
                      <a:pt x="114" y="34"/>
                    </a:cubicBezTo>
                    <a:cubicBezTo>
                      <a:pt x="114" y="56"/>
                      <a:pt x="101" y="78"/>
                      <a:pt x="72" y="78"/>
                    </a:cubicBezTo>
                    <a:cubicBezTo>
                      <a:pt x="29" y="78"/>
                      <a:pt x="29" y="78"/>
                      <a:pt x="29" y="78"/>
                    </a:cubicBezTo>
                    <a:lnTo>
                      <a:pt x="18" y="134"/>
                    </a:lnTo>
                    <a:close/>
                    <a:moveTo>
                      <a:pt x="33" y="63"/>
                    </a:moveTo>
                    <a:cubicBezTo>
                      <a:pt x="69" y="63"/>
                      <a:pt x="69" y="63"/>
                      <a:pt x="69" y="63"/>
                    </a:cubicBezTo>
                    <a:cubicBezTo>
                      <a:pt x="91" y="63"/>
                      <a:pt x="96" y="45"/>
                      <a:pt x="96" y="37"/>
                    </a:cubicBezTo>
                    <a:cubicBezTo>
                      <a:pt x="96" y="23"/>
                      <a:pt x="90" y="16"/>
                      <a:pt x="72" y="16"/>
                    </a:cubicBezTo>
                    <a:cubicBezTo>
                      <a:pt x="42" y="16"/>
                      <a:pt x="42" y="16"/>
                      <a:pt x="42" y="16"/>
                    </a:cubicBezTo>
                    <a:lnTo>
                      <a:pt x="33"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35"/>
              <p:cNvSpPr>
                <a:spLocks noEditPoints="1"/>
              </p:cNvSpPr>
              <p:nvPr userDrawn="1"/>
            </p:nvSpPr>
            <p:spPr bwMode="auto">
              <a:xfrm>
                <a:off x="1369987" y="6661334"/>
                <a:ext cx="66128" cy="78152"/>
              </a:xfrm>
              <a:custGeom>
                <a:avLst/>
                <a:gdLst>
                  <a:gd name="T0" fmla="*/ 17 w 88"/>
                  <a:gd name="T1" fmla="*/ 56 h 103"/>
                  <a:gd name="T2" fmla="*/ 16 w 88"/>
                  <a:gd name="T3" fmla="*/ 62 h 103"/>
                  <a:gd name="T4" fmla="*/ 39 w 88"/>
                  <a:gd name="T5" fmla="*/ 88 h 103"/>
                  <a:gd name="T6" fmla="*/ 67 w 88"/>
                  <a:gd name="T7" fmla="*/ 68 h 103"/>
                  <a:gd name="T8" fmla="*/ 83 w 88"/>
                  <a:gd name="T9" fmla="*/ 68 h 103"/>
                  <a:gd name="T10" fmla="*/ 38 w 88"/>
                  <a:gd name="T11" fmla="*/ 103 h 103"/>
                  <a:gd name="T12" fmla="*/ 0 w 88"/>
                  <a:gd name="T13" fmla="*/ 61 h 103"/>
                  <a:gd name="T14" fmla="*/ 51 w 88"/>
                  <a:gd name="T15" fmla="*/ 0 h 103"/>
                  <a:gd name="T16" fmla="*/ 88 w 88"/>
                  <a:gd name="T17" fmla="*/ 40 h 103"/>
                  <a:gd name="T18" fmla="*/ 88 w 88"/>
                  <a:gd name="T19" fmla="*/ 56 h 103"/>
                  <a:gd name="T20" fmla="*/ 17 w 88"/>
                  <a:gd name="T21" fmla="*/ 56 h 103"/>
                  <a:gd name="T22" fmla="*/ 73 w 88"/>
                  <a:gd name="T23" fmla="*/ 44 h 103"/>
                  <a:gd name="T24" fmla="*/ 73 w 88"/>
                  <a:gd name="T25" fmla="*/ 39 h 103"/>
                  <a:gd name="T26" fmla="*/ 50 w 88"/>
                  <a:gd name="T27" fmla="*/ 14 h 103"/>
                  <a:gd name="T28" fmla="*/ 19 w 88"/>
                  <a:gd name="T29" fmla="*/ 44 h 103"/>
                  <a:gd name="T30" fmla="*/ 73 w 88"/>
                  <a:gd name="T31" fmla="*/ 4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3">
                    <a:moveTo>
                      <a:pt x="17" y="56"/>
                    </a:moveTo>
                    <a:cubicBezTo>
                      <a:pt x="16" y="58"/>
                      <a:pt x="16" y="60"/>
                      <a:pt x="16" y="62"/>
                    </a:cubicBezTo>
                    <a:cubicBezTo>
                      <a:pt x="16" y="78"/>
                      <a:pt x="23" y="88"/>
                      <a:pt x="39" y="88"/>
                    </a:cubicBezTo>
                    <a:cubicBezTo>
                      <a:pt x="53" y="88"/>
                      <a:pt x="62" y="80"/>
                      <a:pt x="67" y="68"/>
                    </a:cubicBezTo>
                    <a:cubicBezTo>
                      <a:pt x="83" y="68"/>
                      <a:pt x="83" y="68"/>
                      <a:pt x="83" y="68"/>
                    </a:cubicBezTo>
                    <a:cubicBezTo>
                      <a:pt x="76" y="90"/>
                      <a:pt x="61" y="103"/>
                      <a:pt x="38" y="103"/>
                    </a:cubicBezTo>
                    <a:cubicBezTo>
                      <a:pt x="14" y="103"/>
                      <a:pt x="0" y="86"/>
                      <a:pt x="0" y="61"/>
                    </a:cubicBezTo>
                    <a:cubicBezTo>
                      <a:pt x="0" y="29"/>
                      <a:pt x="19" y="0"/>
                      <a:pt x="51" y="0"/>
                    </a:cubicBezTo>
                    <a:cubicBezTo>
                      <a:pt x="84" y="0"/>
                      <a:pt x="88" y="28"/>
                      <a:pt x="88" y="40"/>
                    </a:cubicBezTo>
                    <a:cubicBezTo>
                      <a:pt x="88" y="48"/>
                      <a:pt x="88" y="52"/>
                      <a:pt x="88" y="56"/>
                    </a:cubicBezTo>
                    <a:lnTo>
                      <a:pt x="17" y="56"/>
                    </a:lnTo>
                    <a:close/>
                    <a:moveTo>
                      <a:pt x="73" y="44"/>
                    </a:moveTo>
                    <a:cubicBezTo>
                      <a:pt x="73" y="39"/>
                      <a:pt x="73" y="39"/>
                      <a:pt x="73" y="39"/>
                    </a:cubicBezTo>
                    <a:cubicBezTo>
                      <a:pt x="73" y="20"/>
                      <a:pt x="62" y="14"/>
                      <a:pt x="50" y="14"/>
                    </a:cubicBezTo>
                    <a:cubicBezTo>
                      <a:pt x="33" y="14"/>
                      <a:pt x="23" y="28"/>
                      <a:pt x="19" y="44"/>
                    </a:cubicBezTo>
                    <a:lnTo>
                      <a:pt x="7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36"/>
              <p:cNvSpPr>
                <a:spLocks/>
              </p:cNvSpPr>
              <p:nvPr userDrawn="1"/>
            </p:nvSpPr>
            <p:spPr bwMode="auto">
              <a:xfrm>
                <a:off x="1444131" y="6661334"/>
                <a:ext cx="70136" cy="76148"/>
              </a:xfrm>
              <a:custGeom>
                <a:avLst/>
                <a:gdLst>
                  <a:gd name="T0" fmla="*/ 21 w 93"/>
                  <a:gd name="T1" fmla="*/ 2 h 100"/>
                  <a:gd name="T2" fmla="*/ 37 w 93"/>
                  <a:gd name="T3" fmla="*/ 2 h 100"/>
                  <a:gd name="T4" fmla="*/ 33 w 93"/>
                  <a:gd name="T5" fmla="*/ 18 h 100"/>
                  <a:gd name="T6" fmla="*/ 68 w 93"/>
                  <a:gd name="T7" fmla="*/ 0 h 100"/>
                  <a:gd name="T8" fmla="*/ 93 w 93"/>
                  <a:gd name="T9" fmla="*/ 22 h 100"/>
                  <a:gd name="T10" fmla="*/ 91 w 93"/>
                  <a:gd name="T11" fmla="*/ 40 h 100"/>
                  <a:gd name="T12" fmla="*/ 78 w 93"/>
                  <a:gd name="T13" fmla="*/ 100 h 100"/>
                  <a:gd name="T14" fmla="*/ 61 w 93"/>
                  <a:gd name="T15" fmla="*/ 100 h 100"/>
                  <a:gd name="T16" fmla="*/ 74 w 93"/>
                  <a:gd name="T17" fmla="*/ 40 h 100"/>
                  <a:gd name="T18" fmla="*/ 76 w 93"/>
                  <a:gd name="T19" fmla="*/ 28 h 100"/>
                  <a:gd name="T20" fmla="*/ 61 w 93"/>
                  <a:gd name="T21" fmla="*/ 15 h 100"/>
                  <a:gd name="T22" fmla="*/ 28 w 93"/>
                  <a:gd name="T23" fmla="*/ 47 h 100"/>
                  <a:gd name="T24" fmla="*/ 16 w 93"/>
                  <a:gd name="T25" fmla="*/ 100 h 100"/>
                  <a:gd name="T26" fmla="*/ 0 w 93"/>
                  <a:gd name="T27" fmla="*/ 100 h 100"/>
                  <a:gd name="T28" fmla="*/ 21 w 93"/>
                  <a:gd name="T29"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0">
                    <a:moveTo>
                      <a:pt x="21" y="2"/>
                    </a:moveTo>
                    <a:cubicBezTo>
                      <a:pt x="37" y="2"/>
                      <a:pt x="37" y="2"/>
                      <a:pt x="37" y="2"/>
                    </a:cubicBezTo>
                    <a:cubicBezTo>
                      <a:pt x="33" y="18"/>
                      <a:pt x="33" y="18"/>
                      <a:pt x="33" y="18"/>
                    </a:cubicBezTo>
                    <a:cubicBezTo>
                      <a:pt x="43" y="7"/>
                      <a:pt x="54" y="0"/>
                      <a:pt x="68" y="0"/>
                    </a:cubicBezTo>
                    <a:cubicBezTo>
                      <a:pt x="79" y="0"/>
                      <a:pt x="93" y="6"/>
                      <a:pt x="93" y="22"/>
                    </a:cubicBezTo>
                    <a:cubicBezTo>
                      <a:pt x="93" y="26"/>
                      <a:pt x="92" y="33"/>
                      <a:pt x="91" y="40"/>
                    </a:cubicBezTo>
                    <a:cubicBezTo>
                      <a:pt x="78" y="100"/>
                      <a:pt x="78" y="100"/>
                      <a:pt x="78" y="100"/>
                    </a:cubicBezTo>
                    <a:cubicBezTo>
                      <a:pt x="61" y="100"/>
                      <a:pt x="61" y="100"/>
                      <a:pt x="61" y="100"/>
                    </a:cubicBezTo>
                    <a:cubicBezTo>
                      <a:pt x="74" y="40"/>
                      <a:pt x="74" y="40"/>
                      <a:pt x="74" y="40"/>
                    </a:cubicBezTo>
                    <a:cubicBezTo>
                      <a:pt x="75" y="34"/>
                      <a:pt x="76" y="31"/>
                      <a:pt x="76" y="28"/>
                    </a:cubicBezTo>
                    <a:cubicBezTo>
                      <a:pt x="76" y="20"/>
                      <a:pt x="72" y="15"/>
                      <a:pt x="61" y="15"/>
                    </a:cubicBezTo>
                    <a:cubicBezTo>
                      <a:pt x="46" y="15"/>
                      <a:pt x="31" y="31"/>
                      <a:pt x="28" y="47"/>
                    </a:cubicBezTo>
                    <a:cubicBezTo>
                      <a:pt x="16" y="100"/>
                      <a:pt x="16" y="100"/>
                      <a:pt x="16" y="100"/>
                    </a:cubicBezTo>
                    <a:cubicBezTo>
                      <a:pt x="0" y="100"/>
                      <a:pt x="0" y="100"/>
                      <a:pt x="0" y="100"/>
                    </a:cubicBez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37"/>
              <p:cNvSpPr>
                <a:spLocks/>
              </p:cNvSpPr>
              <p:nvPr userDrawn="1"/>
            </p:nvSpPr>
            <p:spPr bwMode="auto">
              <a:xfrm>
                <a:off x="1522283" y="6661334"/>
                <a:ext cx="70136" cy="76148"/>
              </a:xfrm>
              <a:custGeom>
                <a:avLst/>
                <a:gdLst>
                  <a:gd name="T0" fmla="*/ 21 w 93"/>
                  <a:gd name="T1" fmla="*/ 2 h 100"/>
                  <a:gd name="T2" fmla="*/ 37 w 93"/>
                  <a:gd name="T3" fmla="*/ 2 h 100"/>
                  <a:gd name="T4" fmla="*/ 34 w 93"/>
                  <a:gd name="T5" fmla="*/ 18 h 100"/>
                  <a:gd name="T6" fmla="*/ 69 w 93"/>
                  <a:gd name="T7" fmla="*/ 0 h 100"/>
                  <a:gd name="T8" fmla="*/ 93 w 93"/>
                  <a:gd name="T9" fmla="*/ 22 h 100"/>
                  <a:gd name="T10" fmla="*/ 91 w 93"/>
                  <a:gd name="T11" fmla="*/ 40 h 100"/>
                  <a:gd name="T12" fmla="*/ 78 w 93"/>
                  <a:gd name="T13" fmla="*/ 100 h 100"/>
                  <a:gd name="T14" fmla="*/ 62 w 93"/>
                  <a:gd name="T15" fmla="*/ 100 h 100"/>
                  <a:gd name="T16" fmla="*/ 74 w 93"/>
                  <a:gd name="T17" fmla="*/ 40 h 100"/>
                  <a:gd name="T18" fmla="*/ 77 w 93"/>
                  <a:gd name="T19" fmla="*/ 28 h 100"/>
                  <a:gd name="T20" fmla="*/ 62 w 93"/>
                  <a:gd name="T21" fmla="*/ 15 h 100"/>
                  <a:gd name="T22" fmla="*/ 28 w 93"/>
                  <a:gd name="T23" fmla="*/ 47 h 100"/>
                  <a:gd name="T24" fmla="*/ 17 w 93"/>
                  <a:gd name="T25" fmla="*/ 100 h 100"/>
                  <a:gd name="T26" fmla="*/ 0 w 93"/>
                  <a:gd name="T27" fmla="*/ 100 h 100"/>
                  <a:gd name="T28" fmla="*/ 21 w 93"/>
                  <a:gd name="T29"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0">
                    <a:moveTo>
                      <a:pt x="21" y="2"/>
                    </a:moveTo>
                    <a:cubicBezTo>
                      <a:pt x="37" y="2"/>
                      <a:pt x="37" y="2"/>
                      <a:pt x="37" y="2"/>
                    </a:cubicBezTo>
                    <a:cubicBezTo>
                      <a:pt x="34" y="18"/>
                      <a:pt x="34" y="18"/>
                      <a:pt x="34" y="18"/>
                    </a:cubicBezTo>
                    <a:cubicBezTo>
                      <a:pt x="44" y="7"/>
                      <a:pt x="54" y="0"/>
                      <a:pt x="69" y="0"/>
                    </a:cubicBezTo>
                    <a:cubicBezTo>
                      <a:pt x="79" y="0"/>
                      <a:pt x="93" y="6"/>
                      <a:pt x="93" y="22"/>
                    </a:cubicBezTo>
                    <a:cubicBezTo>
                      <a:pt x="93" y="26"/>
                      <a:pt x="92" y="33"/>
                      <a:pt x="91" y="40"/>
                    </a:cubicBezTo>
                    <a:cubicBezTo>
                      <a:pt x="78" y="100"/>
                      <a:pt x="78" y="100"/>
                      <a:pt x="78" y="100"/>
                    </a:cubicBezTo>
                    <a:cubicBezTo>
                      <a:pt x="62" y="100"/>
                      <a:pt x="62" y="100"/>
                      <a:pt x="62" y="100"/>
                    </a:cubicBezTo>
                    <a:cubicBezTo>
                      <a:pt x="74" y="40"/>
                      <a:pt x="74" y="40"/>
                      <a:pt x="74" y="40"/>
                    </a:cubicBezTo>
                    <a:cubicBezTo>
                      <a:pt x="76" y="34"/>
                      <a:pt x="77" y="31"/>
                      <a:pt x="77" y="28"/>
                    </a:cubicBezTo>
                    <a:cubicBezTo>
                      <a:pt x="77" y="20"/>
                      <a:pt x="72" y="15"/>
                      <a:pt x="62" y="15"/>
                    </a:cubicBezTo>
                    <a:cubicBezTo>
                      <a:pt x="46" y="15"/>
                      <a:pt x="32" y="31"/>
                      <a:pt x="28" y="47"/>
                    </a:cubicBezTo>
                    <a:cubicBezTo>
                      <a:pt x="17" y="100"/>
                      <a:pt x="17" y="100"/>
                      <a:pt x="17" y="100"/>
                    </a:cubicBezTo>
                    <a:cubicBezTo>
                      <a:pt x="0" y="100"/>
                      <a:pt x="0" y="100"/>
                      <a:pt x="0" y="100"/>
                    </a:cubicBez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38"/>
              <p:cNvSpPr>
                <a:spLocks noEditPoints="1"/>
              </p:cNvSpPr>
              <p:nvPr userDrawn="1"/>
            </p:nvSpPr>
            <p:spPr bwMode="auto">
              <a:xfrm>
                <a:off x="1644520" y="6636286"/>
                <a:ext cx="86167" cy="101197"/>
              </a:xfrm>
              <a:custGeom>
                <a:avLst/>
                <a:gdLst>
                  <a:gd name="T0" fmla="*/ 18 w 114"/>
                  <a:gd name="T1" fmla="*/ 134 h 134"/>
                  <a:gd name="T2" fmla="*/ 0 w 114"/>
                  <a:gd name="T3" fmla="*/ 134 h 134"/>
                  <a:gd name="T4" fmla="*/ 29 w 114"/>
                  <a:gd name="T5" fmla="*/ 0 h 134"/>
                  <a:gd name="T6" fmla="*/ 75 w 114"/>
                  <a:gd name="T7" fmla="*/ 0 h 134"/>
                  <a:gd name="T8" fmla="*/ 114 w 114"/>
                  <a:gd name="T9" fmla="*/ 34 h 134"/>
                  <a:gd name="T10" fmla="*/ 72 w 114"/>
                  <a:gd name="T11" fmla="*/ 78 h 134"/>
                  <a:gd name="T12" fmla="*/ 30 w 114"/>
                  <a:gd name="T13" fmla="*/ 78 h 134"/>
                  <a:gd name="T14" fmla="*/ 18 w 114"/>
                  <a:gd name="T15" fmla="*/ 134 h 134"/>
                  <a:gd name="T16" fmla="*/ 33 w 114"/>
                  <a:gd name="T17" fmla="*/ 63 h 134"/>
                  <a:gd name="T18" fmla="*/ 70 w 114"/>
                  <a:gd name="T19" fmla="*/ 63 h 134"/>
                  <a:gd name="T20" fmla="*/ 97 w 114"/>
                  <a:gd name="T21" fmla="*/ 37 h 134"/>
                  <a:gd name="T22" fmla="*/ 73 w 114"/>
                  <a:gd name="T23" fmla="*/ 16 h 134"/>
                  <a:gd name="T24" fmla="*/ 43 w 114"/>
                  <a:gd name="T25" fmla="*/ 16 h 134"/>
                  <a:gd name="T26" fmla="*/ 33 w 114"/>
                  <a:gd name="T27" fmla="*/ 6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34">
                    <a:moveTo>
                      <a:pt x="18" y="134"/>
                    </a:moveTo>
                    <a:cubicBezTo>
                      <a:pt x="0" y="134"/>
                      <a:pt x="0" y="134"/>
                      <a:pt x="0" y="134"/>
                    </a:cubicBezTo>
                    <a:cubicBezTo>
                      <a:pt x="29" y="0"/>
                      <a:pt x="29" y="0"/>
                      <a:pt x="29" y="0"/>
                    </a:cubicBezTo>
                    <a:cubicBezTo>
                      <a:pt x="75" y="0"/>
                      <a:pt x="75" y="0"/>
                      <a:pt x="75" y="0"/>
                    </a:cubicBezTo>
                    <a:cubicBezTo>
                      <a:pt x="101" y="0"/>
                      <a:pt x="114" y="13"/>
                      <a:pt x="114" y="34"/>
                    </a:cubicBezTo>
                    <a:cubicBezTo>
                      <a:pt x="114" y="56"/>
                      <a:pt x="102" y="78"/>
                      <a:pt x="72" y="78"/>
                    </a:cubicBezTo>
                    <a:cubicBezTo>
                      <a:pt x="30" y="78"/>
                      <a:pt x="30" y="78"/>
                      <a:pt x="30" y="78"/>
                    </a:cubicBezTo>
                    <a:lnTo>
                      <a:pt x="18" y="134"/>
                    </a:lnTo>
                    <a:close/>
                    <a:moveTo>
                      <a:pt x="33" y="63"/>
                    </a:moveTo>
                    <a:cubicBezTo>
                      <a:pt x="70" y="63"/>
                      <a:pt x="70" y="63"/>
                      <a:pt x="70" y="63"/>
                    </a:cubicBezTo>
                    <a:cubicBezTo>
                      <a:pt x="92" y="63"/>
                      <a:pt x="97" y="45"/>
                      <a:pt x="97" y="37"/>
                    </a:cubicBezTo>
                    <a:cubicBezTo>
                      <a:pt x="97" y="23"/>
                      <a:pt x="90" y="16"/>
                      <a:pt x="73" y="16"/>
                    </a:cubicBezTo>
                    <a:cubicBezTo>
                      <a:pt x="43" y="16"/>
                      <a:pt x="43" y="16"/>
                      <a:pt x="43" y="16"/>
                    </a:cubicBezTo>
                    <a:lnTo>
                      <a:pt x="33"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39"/>
              <p:cNvSpPr>
                <a:spLocks noEditPoints="1"/>
              </p:cNvSpPr>
              <p:nvPr userDrawn="1"/>
            </p:nvSpPr>
            <p:spPr bwMode="auto">
              <a:xfrm>
                <a:off x="1735697" y="6661334"/>
                <a:ext cx="69134" cy="78152"/>
              </a:xfrm>
              <a:custGeom>
                <a:avLst/>
                <a:gdLst>
                  <a:gd name="T0" fmla="*/ 54 w 91"/>
                  <a:gd name="T1" fmla="*/ 0 h 103"/>
                  <a:gd name="T2" fmla="*/ 91 w 91"/>
                  <a:gd name="T3" fmla="*/ 40 h 103"/>
                  <a:gd name="T4" fmla="*/ 38 w 91"/>
                  <a:gd name="T5" fmla="*/ 103 h 103"/>
                  <a:gd name="T6" fmla="*/ 0 w 91"/>
                  <a:gd name="T7" fmla="*/ 62 h 103"/>
                  <a:gd name="T8" fmla="*/ 54 w 91"/>
                  <a:gd name="T9" fmla="*/ 0 h 103"/>
                  <a:gd name="T10" fmla="*/ 39 w 91"/>
                  <a:gd name="T11" fmla="*/ 89 h 103"/>
                  <a:gd name="T12" fmla="*/ 74 w 91"/>
                  <a:gd name="T13" fmla="*/ 40 h 103"/>
                  <a:gd name="T14" fmla="*/ 52 w 91"/>
                  <a:gd name="T15" fmla="*/ 13 h 103"/>
                  <a:gd name="T16" fmla="*/ 17 w 91"/>
                  <a:gd name="T17" fmla="*/ 63 h 103"/>
                  <a:gd name="T18" fmla="*/ 39 w 91"/>
                  <a:gd name="T19" fmla="*/ 8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03">
                    <a:moveTo>
                      <a:pt x="54" y="0"/>
                    </a:moveTo>
                    <a:cubicBezTo>
                      <a:pt x="78" y="0"/>
                      <a:pt x="91" y="17"/>
                      <a:pt x="91" y="40"/>
                    </a:cubicBezTo>
                    <a:cubicBezTo>
                      <a:pt x="91" y="58"/>
                      <a:pt x="80" y="103"/>
                      <a:pt x="38" y="103"/>
                    </a:cubicBezTo>
                    <a:cubicBezTo>
                      <a:pt x="19" y="103"/>
                      <a:pt x="0" y="92"/>
                      <a:pt x="0" y="62"/>
                    </a:cubicBezTo>
                    <a:cubicBezTo>
                      <a:pt x="0" y="30"/>
                      <a:pt x="19" y="0"/>
                      <a:pt x="54" y="0"/>
                    </a:cubicBezTo>
                    <a:close/>
                    <a:moveTo>
                      <a:pt x="39" y="89"/>
                    </a:moveTo>
                    <a:cubicBezTo>
                      <a:pt x="65" y="89"/>
                      <a:pt x="74" y="57"/>
                      <a:pt x="74" y="40"/>
                    </a:cubicBezTo>
                    <a:cubicBezTo>
                      <a:pt x="74" y="20"/>
                      <a:pt x="64" y="13"/>
                      <a:pt x="52" y="13"/>
                    </a:cubicBezTo>
                    <a:cubicBezTo>
                      <a:pt x="28" y="13"/>
                      <a:pt x="17" y="42"/>
                      <a:pt x="17" y="63"/>
                    </a:cubicBezTo>
                    <a:cubicBezTo>
                      <a:pt x="17" y="77"/>
                      <a:pt x="24" y="89"/>
                      <a:pt x="39"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0"/>
              <p:cNvSpPr>
                <a:spLocks/>
              </p:cNvSpPr>
              <p:nvPr userDrawn="1"/>
            </p:nvSpPr>
            <p:spPr bwMode="auto">
              <a:xfrm>
                <a:off x="1818859" y="6664340"/>
                <a:ext cx="103200" cy="73142"/>
              </a:xfrm>
              <a:custGeom>
                <a:avLst/>
                <a:gdLst>
                  <a:gd name="T0" fmla="*/ 0 w 103"/>
                  <a:gd name="T1" fmla="*/ 0 h 73"/>
                  <a:gd name="T2" fmla="*/ 13 w 103"/>
                  <a:gd name="T3" fmla="*/ 0 h 73"/>
                  <a:gd name="T4" fmla="*/ 16 w 103"/>
                  <a:gd name="T5" fmla="*/ 38 h 73"/>
                  <a:gd name="T6" fmla="*/ 18 w 103"/>
                  <a:gd name="T7" fmla="*/ 58 h 73"/>
                  <a:gd name="T8" fmla="*/ 26 w 103"/>
                  <a:gd name="T9" fmla="*/ 38 h 73"/>
                  <a:gd name="T10" fmla="*/ 43 w 103"/>
                  <a:gd name="T11" fmla="*/ 0 h 73"/>
                  <a:gd name="T12" fmla="*/ 58 w 103"/>
                  <a:gd name="T13" fmla="*/ 0 h 73"/>
                  <a:gd name="T14" fmla="*/ 59 w 103"/>
                  <a:gd name="T15" fmla="*/ 31 h 73"/>
                  <a:gd name="T16" fmla="*/ 60 w 103"/>
                  <a:gd name="T17" fmla="*/ 57 h 73"/>
                  <a:gd name="T18" fmla="*/ 69 w 103"/>
                  <a:gd name="T19" fmla="*/ 38 h 73"/>
                  <a:gd name="T20" fmla="*/ 89 w 103"/>
                  <a:gd name="T21" fmla="*/ 0 h 73"/>
                  <a:gd name="T22" fmla="*/ 103 w 103"/>
                  <a:gd name="T23" fmla="*/ 0 h 73"/>
                  <a:gd name="T24" fmla="*/ 64 w 103"/>
                  <a:gd name="T25" fmla="*/ 73 h 73"/>
                  <a:gd name="T26" fmla="*/ 51 w 103"/>
                  <a:gd name="T27" fmla="*/ 73 h 73"/>
                  <a:gd name="T28" fmla="*/ 48 w 103"/>
                  <a:gd name="T29" fmla="*/ 36 h 73"/>
                  <a:gd name="T30" fmla="*/ 48 w 103"/>
                  <a:gd name="T31" fmla="*/ 15 h 73"/>
                  <a:gd name="T32" fmla="*/ 39 w 103"/>
                  <a:gd name="T33" fmla="*/ 34 h 73"/>
                  <a:gd name="T34" fmla="*/ 21 w 103"/>
                  <a:gd name="T35" fmla="*/ 73 h 73"/>
                  <a:gd name="T36" fmla="*/ 9 w 103"/>
                  <a:gd name="T37" fmla="*/ 73 h 73"/>
                  <a:gd name="T38" fmla="*/ 0 w 103"/>
                  <a:gd name="T3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73">
                    <a:moveTo>
                      <a:pt x="0" y="0"/>
                    </a:moveTo>
                    <a:lnTo>
                      <a:pt x="13" y="0"/>
                    </a:lnTo>
                    <a:lnTo>
                      <a:pt x="16" y="38"/>
                    </a:lnTo>
                    <a:lnTo>
                      <a:pt x="18" y="58"/>
                    </a:lnTo>
                    <a:lnTo>
                      <a:pt x="26" y="38"/>
                    </a:lnTo>
                    <a:lnTo>
                      <a:pt x="43" y="0"/>
                    </a:lnTo>
                    <a:lnTo>
                      <a:pt x="58" y="0"/>
                    </a:lnTo>
                    <a:lnTo>
                      <a:pt x="59" y="31"/>
                    </a:lnTo>
                    <a:lnTo>
                      <a:pt x="60" y="57"/>
                    </a:lnTo>
                    <a:lnTo>
                      <a:pt x="69" y="38"/>
                    </a:lnTo>
                    <a:lnTo>
                      <a:pt x="89" y="0"/>
                    </a:lnTo>
                    <a:lnTo>
                      <a:pt x="103" y="0"/>
                    </a:lnTo>
                    <a:lnTo>
                      <a:pt x="64" y="73"/>
                    </a:lnTo>
                    <a:lnTo>
                      <a:pt x="51" y="73"/>
                    </a:lnTo>
                    <a:lnTo>
                      <a:pt x="48" y="36"/>
                    </a:lnTo>
                    <a:lnTo>
                      <a:pt x="48" y="15"/>
                    </a:lnTo>
                    <a:lnTo>
                      <a:pt x="39" y="34"/>
                    </a:lnTo>
                    <a:lnTo>
                      <a:pt x="21" y="73"/>
                    </a:lnTo>
                    <a:lnTo>
                      <a:pt x="9" y="7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41"/>
              <p:cNvSpPr>
                <a:spLocks noEditPoints="1"/>
              </p:cNvSpPr>
              <p:nvPr userDrawn="1"/>
            </p:nvSpPr>
            <p:spPr bwMode="auto">
              <a:xfrm>
                <a:off x="1924063" y="6661334"/>
                <a:ext cx="66128" cy="78152"/>
              </a:xfrm>
              <a:custGeom>
                <a:avLst/>
                <a:gdLst>
                  <a:gd name="T0" fmla="*/ 16 w 88"/>
                  <a:gd name="T1" fmla="*/ 56 h 103"/>
                  <a:gd name="T2" fmla="*/ 16 w 88"/>
                  <a:gd name="T3" fmla="*/ 62 h 103"/>
                  <a:gd name="T4" fmla="*/ 39 w 88"/>
                  <a:gd name="T5" fmla="*/ 88 h 103"/>
                  <a:gd name="T6" fmla="*/ 67 w 88"/>
                  <a:gd name="T7" fmla="*/ 68 h 103"/>
                  <a:gd name="T8" fmla="*/ 83 w 88"/>
                  <a:gd name="T9" fmla="*/ 68 h 103"/>
                  <a:gd name="T10" fmla="*/ 38 w 88"/>
                  <a:gd name="T11" fmla="*/ 103 h 103"/>
                  <a:gd name="T12" fmla="*/ 0 w 88"/>
                  <a:gd name="T13" fmla="*/ 61 h 103"/>
                  <a:gd name="T14" fmla="*/ 51 w 88"/>
                  <a:gd name="T15" fmla="*/ 0 h 103"/>
                  <a:gd name="T16" fmla="*/ 88 w 88"/>
                  <a:gd name="T17" fmla="*/ 40 h 103"/>
                  <a:gd name="T18" fmla="*/ 87 w 88"/>
                  <a:gd name="T19" fmla="*/ 56 h 103"/>
                  <a:gd name="T20" fmla="*/ 16 w 88"/>
                  <a:gd name="T21" fmla="*/ 56 h 103"/>
                  <a:gd name="T22" fmla="*/ 72 w 88"/>
                  <a:gd name="T23" fmla="*/ 44 h 103"/>
                  <a:gd name="T24" fmla="*/ 72 w 88"/>
                  <a:gd name="T25" fmla="*/ 39 h 103"/>
                  <a:gd name="T26" fmla="*/ 50 w 88"/>
                  <a:gd name="T27" fmla="*/ 14 h 103"/>
                  <a:gd name="T28" fmla="*/ 19 w 88"/>
                  <a:gd name="T29" fmla="*/ 44 h 103"/>
                  <a:gd name="T30" fmla="*/ 72 w 88"/>
                  <a:gd name="T31" fmla="*/ 4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3">
                    <a:moveTo>
                      <a:pt x="16" y="56"/>
                    </a:moveTo>
                    <a:cubicBezTo>
                      <a:pt x="16" y="58"/>
                      <a:pt x="16" y="60"/>
                      <a:pt x="16" y="62"/>
                    </a:cubicBezTo>
                    <a:cubicBezTo>
                      <a:pt x="16" y="78"/>
                      <a:pt x="23" y="88"/>
                      <a:pt x="39" y="88"/>
                    </a:cubicBezTo>
                    <a:cubicBezTo>
                      <a:pt x="53" y="88"/>
                      <a:pt x="61" y="80"/>
                      <a:pt x="67" y="68"/>
                    </a:cubicBezTo>
                    <a:cubicBezTo>
                      <a:pt x="83" y="68"/>
                      <a:pt x="83" y="68"/>
                      <a:pt x="83" y="68"/>
                    </a:cubicBezTo>
                    <a:cubicBezTo>
                      <a:pt x="75" y="90"/>
                      <a:pt x="61" y="103"/>
                      <a:pt x="38" y="103"/>
                    </a:cubicBezTo>
                    <a:cubicBezTo>
                      <a:pt x="14" y="103"/>
                      <a:pt x="0" y="86"/>
                      <a:pt x="0" y="61"/>
                    </a:cubicBezTo>
                    <a:cubicBezTo>
                      <a:pt x="0" y="29"/>
                      <a:pt x="19" y="0"/>
                      <a:pt x="51" y="0"/>
                    </a:cubicBezTo>
                    <a:cubicBezTo>
                      <a:pt x="84" y="0"/>
                      <a:pt x="88" y="28"/>
                      <a:pt x="88" y="40"/>
                    </a:cubicBezTo>
                    <a:cubicBezTo>
                      <a:pt x="88" y="48"/>
                      <a:pt x="88" y="52"/>
                      <a:pt x="87" y="56"/>
                    </a:cubicBezTo>
                    <a:lnTo>
                      <a:pt x="16" y="56"/>
                    </a:lnTo>
                    <a:close/>
                    <a:moveTo>
                      <a:pt x="72" y="44"/>
                    </a:moveTo>
                    <a:cubicBezTo>
                      <a:pt x="72" y="39"/>
                      <a:pt x="72" y="39"/>
                      <a:pt x="72" y="39"/>
                    </a:cubicBezTo>
                    <a:cubicBezTo>
                      <a:pt x="72" y="20"/>
                      <a:pt x="62" y="14"/>
                      <a:pt x="50" y="14"/>
                    </a:cubicBezTo>
                    <a:cubicBezTo>
                      <a:pt x="33" y="14"/>
                      <a:pt x="23" y="28"/>
                      <a:pt x="19" y="44"/>
                    </a:cubicBezTo>
                    <a:lnTo>
                      <a:pt x="7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42"/>
              <p:cNvSpPr>
                <a:spLocks/>
              </p:cNvSpPr>
              <p:nvPr userDrawn="1"/>
            </p:nvSpPr>
            <p:spPr bwMode="auto">
              <a:xfrm>
                <a:off x="1999209" y="6662336"/>
                <a:ext cx="49095" cy="75146"/>
              </a:xfrm>
              <a:custGeom>
                <a:avLst/>
                <a:gdLst>
                  <a:gd name="T0" fmla="*/ 20 w 66"/>
                  <a:gd name="T1" fmla="*/ 2 h 99"/>
                  <a:gd name="T2" fmla="*/ 36 w 66"/>
                  <a:gd name="T3" fmla="*/ 2 h 99"/>
                  <a:gd name="T4" fmla="*/ 32 w 66"/>
                  <a:gd name="T5" fmla="*/ 21 h 99"/>
                  <a:gd name="T6" fmla="*/ 39 w 66"/>
                  <a:gd name="T7" fmla="*/ 11 h 99"/>
                  <a:gd name="T8" fmla="*/ 62 w 66"/>
                  <a:gd name="T9" fmla="*/ 0 h 99"/>
                  <a:gd name="T10" fmla="*/ 66 w 66"/>
                  <a:gd name="T11" fmla="*/ 0 h 99"/>
                  <a:gd name="T12" fmla="*/ 63 w 66"/>
                  <a:gd name="T13" fmla="*/ 18 h 99"/>
                  <a:gd name="T14" fmla="*/ 58 w 66"/>
                  <a:gd name="T15" fmla="*/ 18 h 99"/>
                  <a:gd name="T16" fmla="*/ 26 w 66"/>
                  <a:gd name="T17" fmla="*/ 50 h 99"/>
                  <a:gd name="T18" fmla="*/ 16 w 66"/>
                  <a:gd name="T19" fmla="*/ 99 h 99"/>
                  <a:gd name="T20" fmla="*/ 0 w 66"/>
                  <a:gd name="T21" fmla="*/ 99 h 99"/>
                  <a:gd name="T22" fmla="*/ 20 w 66"/>
                  <a:gd name="T23"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99">
                    <a:moveTo>
                      <a:pt x="20" y="2"/>
                    </a:moveTo>
                    <a:cubicBezTo>
                      <a:pt x="36" y="2"/>
                      <a:pt x="36" y="2"/>
                      <a:pt x="36" y="2"/>
                    </a:cubicBezTo>
                    <a:cubicBezTo>
                      <a:pt x="32" y="21"/>
                      <a:pt x="32" y="21"/>
                      <a:pt x="32" y="21"/>
                    </a:cubicBezTo>
                    <a:cubicBezTo>
                      <a:pt x="32" y="21"/>
                      <a:pt x="38" y="13"/>
                      <a:pt x="39" y="11"/>
                    </a:cubicBezTo>
                    <a:cubicBezTo>
                      <a:pt x="43" y="7"/>
                      <a:pt x="51" y="0"/>
                      <a:pt x="62" y="0"/>
                    </a:cubicBezTo>
                    <a:cubicBezTo>
                      <a:pt x="66" y="0"/>
                      <a:pt x="66" y="0"/>
                      <a:pt x="66" y="0"/>
                    </a:cubicBezTo>
                    <a:cubicBezTo>
                      <a:pt x="63" y="18"/>
                      <a:pt x="63" y="18"/>
                      <a:pt x="63" y="18"/>
                    </a:cubicBezTo>
                    <a:cubicBezTo>
                      <a:pt x="61" y="18"/>
                      <a:pt x="59" y="18"/>
                      <a:pt x="58" y="18"/>
                    </a:cubicBezTo>
                    <a:cubicBezTo>
                      <a:pt x="39" y="18"/>
                      <a:pt x="29" y="38"/>
                      <a:pt x="26" y="50"/>
                    </a:cubicBezTo>
                    <a:cubicBezTo>
                      <a:pt x="16" y="99"/>
                      <a:pt x="16" y="99"/>
                      <a:pt x="16" y="99"/>
                    </a:cubicBezTo>
                    <a:cubicBezTo>
                      <a:pt x="0" y="99"/>
                      <a:pt x="0" y="99"/>
                      <a:pt x="0" y="99"/>
                    </a:cubicBez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43"/>
              <p:cNvSpPr>
                <a:spLocks noEditPoints="1"/>
              </p:cNvSpPr>
              <p:nvPr userDrawn="1"/>
            </p:nvSpPr>
            <p:spPr bwMode="auto">
              <a:xfrm>
                <a:off x="2047303" y="6633280"/>
                <a:ext cx="25048" cy="25049"/>
              </a:xfrm>
              <a:custGeom>
                <a:avLst/>
                <a:gdLst>
                  <a:gd name="T0" fmla="*/ 0 w 34"/>
                  <a:gd name="T1" fmla="*/ 16 h 33"/>
                  <a:gd name="T2" fmla="*/ 17 w 34"/>
                  <a:gd name="T3" fmla="*/ 0 h 33"/>
                  <a:gd name="T4" fmla="*/ 34 w 34"/>
                  <a:gd name="T5" fmla="*/ 16 h 33"/>
                  <a:gd name="T6" fmla="*/ 17 w 34"/>
                  <a:gd name="T7" fmla="*/ 33 h 33"/>
                  <a:gd name="T8" fmla="*/ 0 w 34"/>
                  <a:gd name="T9" fmla="*/ 16 h 33"/>
                  <a:gd name="T10" fmla="*/ 17 w 34"/>
                  <a:gd name="T11" fmla="*/ 30 h 33"/>
                  <a:gd name="T12" fmla="*/ 31 w 34"/>
                  <a:gd name="T13" fmla="*/ 16 h 33"/>
                  <a:gd name="T14" fmla="*/ 17 w 34"/>
                  <a:gd name="T15" fmla="*/ 3 h 33"/>
                  <a:gd name="T16" fmla="*/ 4 w 34"/>
                  <a:gd name="T17" fmla="*/ 16 h 33"/>
                  <a:gd name="T18" fmla="*/ 17 w 34"/>
                  <a:gd name="T19" fmla="*/ 30 h 33"/>
                  <a:gd name="T20" fmla="*/ 14 w 34"/>
                  <a:gd name="T21" fmla="*/ 26 h 33"/>
                  <a:gd name="T22" fmla="*/ 11 w 34"/>
                  <a:gd name="T23" fmla="*/ 26 h 33"/>
                  <a:gd name="T24" fmla="*/ 11 w 34"/>
                  <a:gd name="T25" fmla="*/ 7 h 33"/>
                  <a:gd name="T26" fmla="*/ 18 w 34"/>
                  <a:gd name="T27" fmla="*/ 7 h 33"/>
                  <a:gd name="T28" fmla="*/ 25 w 34"/>
                  <a:gd name="T29" fmla="*/ 12 h 33"/>
                  <a:gd name="T30" fmla="*/ 20 w 34"/>
                  <a:gd name="T31" fmla="*/ 18 h 33"/>
                  <a:gd name="T32" fmla="*/ 26 w 34"/>
                  <a:gd name="T33" fmla="*/ 26 h 33"/>
                  <a:gd name="T34" fmla="*/ 22 w 34"/>
                  <a:gd name="T35" fmla="*/ 26 h 33"/>
                  <a:gd name="T36" fmla="*/ 17 w 34"/>
                  <a:gd name="T37" fmla="*/ 18 h 33"/>
                  <a:gd name="T38" fmla="*/ 14 w 34"/>
                  <a:gd name="T39" fmla="*/ 18 h 33"/>
                  <a:gd name="T40" fmla="*/ 14 w 34"/>
                  <a:gd name="T41" fmla="*/ 26 h 33"/>
                  <a:gd name="T42" fmla="*/ 17 w 34"/>
                  <a:gd name="T43" fmla="*/ 15 h 33"/>
                  <a:gd name="T44" fmla="*/ 22 w 34"/>
                  <a:gd name="T45" fmla="*/ 12 h 33"/>
                  <a:gd name="T46" fmla="*/ 18 w 34"/>
                  <a:gd name="T47" fmla="*/ 9 h 33"/>
                  <a:gd name="T48" fmla="*/ 14 w 34"/>
                  <a:gd name="T49" fmla="*/ 9 h 33"/>
                  <a:gd name="T50" fmla="*/ 14 w 34"/>
                  <a:gd name="T51" fmla="*/ 15 h 33"/>
                  <a:gd name="T52" fmla="*/ 17 w 34"/>
                  <a:gd name="T5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3">
                    <a:moveTo>
                      <a:pt x="0" y="16"/>
                    </a:moveTo>
                    <a:cubicBezTo>
                      <a:pt x="0" y="7"/>
                      <a:pt x="8" y="0"/>
                      <a:pt x="17" y="0"/>
                    </a:cubicBezTo>
                    <a:cubicBezTo>
                      <a:pt x="26" y="0"/>
                      <a:pt x="34" y="7"/>
                      <a:pt x="34" y="16"/>
                    </a:cubicBezTo>
                    <a:cubicBezTo>
                      <a:pt x="34" y="26"/>
                      <a:pt x="26" y="33"/>
                      <a:pt x="17" y="33"/>
                    </a:cubicBezTo>
                    <a:cubicBezTo>
                      <a:pt x="8" y="33"/>
                      <a:pt x="0" y="26"/>
                      <a:pt x="0" y="16"/>
                    </a:cubicBezTo>
                    <a:close/>
                    <a:moveTo>
                      <a:pt x="17" y="30"/>
                    </a:moveTo>
                    <a:cubicBezTo>
                      <a:pt x="25" y="30"/>
                      <a:pt x="31" y="24"/>
                      <a:pt x="31" y="16"/>
                    </a:cubicBezTo>
                    <a:cubicBezTo>
                      <a:pt x="31" y="9"/>
                      <a:pt x="25" y="3"/>
                      <a:pt x="17" y="3"/>
                    </a:cubicBezTo>
                    <a:cubicBezTo>
                      <a:pt x="10" y="3"/>
                      <a:pt x="4" y="9"/>
                      <a:pt x="4" y="16"/>
                    </a:cubicBezTo>
                    <a:cubicBezTo>
                      <a:pt x="4" y="24"/>
                      <a:pt x="10" y="30"/>
                      <a:pt x="17" y="30"/>
                    </a:cubicBezTo>
                    <a:close/>
                    <a:moveTo>
                      <a:pt x="14" y="26"/>
                    </a:moveTo>
                    <a:cubicBezTo>
                      <a:pt x="11" y="26"/>
                      <a:pt x="11" y="26"/>
                      <a:pt x="11" y="26"/>
                    </a:cubicBezTo>
                    <a:cubicBezTo>
                      <a:pt x="11" y="7"/>
                      <a:pt x="11" y="7"/>
                      <a:pt x="11" y="7"/>
                    </a:cubicBezTo>
                    <a:cubicBezTo>
                      <a:pt x="18" y="7"/>
                      <a:pt x="18" y="7"/>
                      <a:pt x="18" y="7"/>
                    </a:cubicBezTo>
                    <a:cubicBezTo>
                      <a:pt x="23" y="7"/>
                      <a:pt x="25" y="9"/>
                      <a:pt x="25" y="12"/>
                    </a:cubicBezTo>
                    <a:cubicBezTo>
                      <a:pt x="25" y="16"/>
                      <a:pt x="23" y="17"/>
                      <a:pt x="20" y="18"/>
                    </a:cubicBezTo>
                    <a:cubicBezTo>
                      <a:pt x="26" y="26"/>
                      <a:pt x="26" y="26"/>
                      <a:pt x="26" y="26"/>
                    </a:cubicBezTo>
                    <a:cubicBezTo>
                      <a:pt x="22" y="26"/>
                      <a:pt x="22" y="26"/>
                      <a:pt x="22" y="26"/>
                    </a:cubicBezTo>
                    <a:cubicBezTo>
                      <a:pt x="17" y="18"/>
                      <a:pt x="17" y="18"/>
                      <a:pt x="17" y="18"/>
                    </a:cubicBezTo>
                    <a:cubicBezTo>
                      <a:pt x="14" y="18"/>
                      <a:pt x="14" y="18"/>
                      <a:pt x="14" y="18"/>
                    </a:cubicBezTo>
                    <a:lnTo>
                      <a:pt x="14" y="26"/>
                    </a:lnTo>
                    <a:close/>
                    <a:moveTo>
                      <a:pt x="17" y="15"/>
                    </a:moveTo>
                    <a:cubicBezTo>
                      <a:pt x="20" y="15"/>
                      <a:pt x="22" y="15"/>
                      <a:pt x="22" y="12"/>
                    </a:cubicBezTo>
                    <a:cubicBezTo>
                      <a:pt x="22" y="10"/>
                      <a:pt x="20" y="9"/>
                      <a:pt x="18" y="9"/>
                    </a:cubicBezTo>
                    <a:cubicBezTo>
                      <a:pt x="14" y="9"/>
                      <a:pt x="14" y="9"/>
                      <a:pt x="14" y="9"/>
                    </a:cubicBezTo>
                    <a:cubicBezTo>
                      <a:pt x="14" y="15"/>
                      <a:pt x="14" y="15"/>
                      <a:pt x="14" y="15"/>
                    </a:cubicBezTo>
                    <a:lnTo>
                      <a:pt x="17"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cSld>
  <p:clrMap bg1="lt1" tx1="dk1" bg2="lt2" tx2="dk2" accent1="accent1" accent2="accent2" accent3="accent3" accent4="accent4" accent5="accent5" accent6="accent6" hlink="hlink" folHlink="folHlink"/>
  <p:sldLayoutIdLst>
    <p:sldLayoutId id="214748371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3" r:id="rId13"/>
  </p:sldLayoutIdLst>
  <p:hf hdr="0"/>
  <p:txStyles>
    <p:titleStyle>
      <a:lvl1pPr algn="l" rtl="0" eaLnBrk="0" fontAlgn="base" hangingPunct="0">
        <a:spcBef>
          <a:spcPct val="0"/>
        </a:spcBef>
        <a:spcAft>
          <a:spcPct val="0"/>
        </a:spcAft>
        <a:defRPr sz="3200" kern="1200">
          <a:solidFill>
            <a:srgbClr val="666666"/>
          </a:solidFill>
          <a:latin typeface="+mj-lt"/>
          <a:ea typeface="+mj-ea"/>
          <a:cs typeface="+mj-cs"/>
        </a:defRPr>
      </a:lvl1pPr>
      <a:lvl2pPr algn="l" rtl="0" eaLnBrk="0" fontAlgn="base" hangingPunct="0">
        <a:spcBef>
          <a:spcPct val="0"/>
        </a:spcBef>
        <a:spcAft>
          <a:spcPct val="0"/>
        </a:spcAft>
        <a:defRPr sz="3200">
          <a:solidFill>
            <a:srgbClr val="666666"/>
          </a:solidFill>
          <a:latin typeface="Arial" panose="020B0604020202020204" pitchFamily="34" charset="0"/>
        </a:defRPr>
      </a:lvl2pPr>
      <a:lvl3pPr algn="l" rtl="0" eaLnBrk="0" fontAlgn="base" hangingPunct="0">
        <a:spcBef>
          <a:spcPct val="0"/>
        </a:spcBef>
        <a:spcAft>
          <a:spcPct val="0"/>
        </a:spcAft>
        <a:defRPr sz="3200">
          <a:solidFill>
            <a:srgbClr val="666666"/>
          </a:solidFill>
          <a:latin typeface="Arial" panose="020B0604020202020204" pitchFamily="34" charset="0"/>
        </a:defRPr>
      </a:lvl3pPr>
      <a:lvl4pPr algn="l" rtl="0" eaLnBrk="0" fontAlgn="base" hangingPunct="0">
        <a:spcBef>
          <a:spcPct val="0"/>
        </a:spcBef>
        <a:spcAft>
          <a:spcPct val="0"/>
        </a:spcAft>
        <a:defRPr sz="3200">
          <a:solidFill>
            <a:srgbClr val="666666"/>
          </a:solidFill>
          <a:latin typeface="Arial" panose="020B0604020202020204" pitchFamily="34" charset="0"/>
        </a:defRPr>
      </a:lvl4pPr>
      <a:lvl5pPr algn="l" rtl="0" eaLnBrk="0" fontAlgn="base" hangingPunct="0">
        <a:spcBef>
          <a:spcPct val="0"/>
        </a:spcBef>
        <a:spcAft>
          <a:spcPct val="0"/>
        </a:spcAft>
        <a:defRPr sz="3200">
          <a:solidFill>
            <a:srgbClr val="666666"/>
          </a:solidFill>
          <a:latin typeface="Arial" panose="020B0604020202020204" pitchFamily="34" charset="0"/>
        </a:defRPr>
      </a:lvl5pPr>
      <a:lvl6pPr marL="457200" algn="l" rtl="0" fontAlgn="base">
        <a:spcBef>
          <a:spcPct val="0"/>
        </a:spcBef>
        <a:spcAft>
          <a:spcPct val="0"/>
        </a:spcAft>
        <a:defRPr sz="3200">
          <a:solidFill>
            <a:srgbClr val="666666"/>
          </a:solidFill>
          <a:latin typeface="Arial" panose="020B0604020202020204" pitchFamily="34" charset="0"/>
        </a:defRPr>
      </a:lvl6pPr>
      <a:lvl7pPr marL="914400" algn="l" rtl="0" fontAlgn="base">
        <a:spcBef>
          <a:spcPct val="0"/>
        </a:spcBef>
        <a:spcAft>
          <a:spcPct val="0"/>
        </a:spcAft>
        <a:defRPr sz="3200">
          <a:solidFill>
            <a:srgbClr val="666666"/>
          </a:solidFill>
          <a:latin typeface="Arial" panose="020B0604020202020204" pitchFamily="34" charset="0"/>
        </a:defRPr>
      </a:lvl7pPr>
      <a:lvl8pPr marL="1371600" algn="l" rtl="0" fontAlgn="base">
        <a:spcBef>
          <a:spcPct val="0"/>
        </a:spcBef>
        <a:spcAft>
          <a:spcPct val="0"/>
        </a:spcAft>
        <a:defRPr sz="3200">
          <a:solidFill>
            <a:srgbClr val="666666"/>
          </a:solidFill>
          <a:latin typeface="Arial" panose="020B0604020202020204" pitchFamily="34" charset="0"/>
        </a:defRPr>
      </a:lvl8pPr>
      <a:lvl9pPr marL="1828800" algn="l" rtl="0" fontAlgn="base">
        <a:spcBef>
          <a:spcPct val="0"/>
        </a:spcBef>
        <a:spcAft>
          <a:spcPct val="0"/>
        </a:spcAft>
        <a:defRPr sz="3200">
          <a:solidFill>
            <a:srgbClr val="666666"/>
          </a:solidFill>
          <a:latin typeface="Arial" panose="020B0604020202020204" pitchFamily="34" charset="0"/>
        </a:defRPr>
      </a:lvl9pPr>
    </p:titleStyle>
    <p:bodyStyle>
      <a:lvl1pPr marL="290513" indent="-290513" algn="l" rtl="0" eaLnBrk="0" fontAlgn="base" hangingPunct="0">
        <a:spcBef>
          <a:spcPct val="50000"/>
        </a:spcBef>
        <a:spcAft>
          <a:spcPct val="0"/>
        </a:spcAft>
        <a:buClr>
          <a:schemeClr val="accent1"/>
        </a:buClr>
        <a:buFont typeface="Arial" panose="020B0604020202020204" pitchFamily="34" charset="0"/>
        <a:buChar char="■"/>
        <a:defRPr sz="2100" b="1" kern="1200">
          <a:solidFill>
            <a:schemeClr val="tx1"/>
          </a:solidFill>
          <a:latin typeface="+mn-lt"/>
          <a:ea typeface="+mn-ea"/>
          <a:cs typeface="+mn-cs"/>
        </a:defRPr>
      </a:lvl1pPr>
      <a:lvl2pPr marL="685800" indent="-228600" algn="l" rtl="0" eaLnBrk="0" fontAlgn="base" hangingPunct="0">
        <a:spcBef>
          <a:spcPct val="30000"/>
        </a:spcBef>
        <a:spcAft>
          <a:spcPct val="0"/>
        </a:spcAft>
        <a:buClr>
          <a:schemeClr val="accent2"/>
        </a:buClr>
        <a:buFont typeface="Arial" panose="020B0604020202020204" pitchFamily="34" charset="0"/>
        <a:buChar char="–"/>
        <a:defRPr sz="1900" kern="1200">
          <a:solidFill>
            <a:schemeClr val="tx1"/>
          </a:solidFill>
          <a:latin typeface="+mn-lt"/>
          <a:ea typeface="+mn-ea"/>
          <a:cs typeface="+mn-cs"/>
        </a:defRPr>
      </a:lvl2pPr>
      <a:lvl3pPr marL="1143000" indent="-228600" algn="l" rtl="0" eaLnBrk="0" fontAlgn="base" hangingPunct="0">
        <a:spcBef>
          <a:spcPct val="30000"/>
        </a:spcBef>
        <a:spcAft>
          <a:spcPct val="0"/>
        </a:spcAft>
        <a:buClr>
          <a:schemeClr val="hlink"/>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30000"/>
        </a:spcBef>
        <a:spcAft>
          <a:spcPct val="0"/>
        </a:spcAft>
        <a:buClr>
          <a:schemeClr val="folHlink"/>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30000"/>
        </a:spcBef>
        <a:spcAft>
          <a:spcPct val="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jpe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5.pn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74030" y="2986549"/>
            <a:ext cx="5213350" cy="5232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spAutoFit/>
          </a:bodyPr>
          <a:lstStyle/>
          <a:p>
            <a:pPr fontAlgn="auto">
              <a:spcBef>
                <a:spcPts val="0"/>
              </a:spcBef>
              <a:spcAft>
                <a:spcPts val="0"/>
              </a:spcAft>
            </a:pPr>
            <a:r>
              <a:rPr lang="en-US" sz="2800" b="1" spc="100" dirty="0">
                <a:ln w="12700">
                  <a:solidFill>
                    <a:prstClr val="white"/>
                  </a:solidFill>
                </a:ln>
                <a:gradFill>
                  <a:gsLst>
                    <a:gs pos="37000">
                      <a:prstClr val="white"/>
                    </a:gs>
                    <a:gs pos="99000">
                      <a:srgbClr val="A1CEEE"/>
                    </a:gs>
                  </a:gsLst>
                  <a:lin ang="5400000" scaled="1"/>
                </a:gradFill>
                <a:effectLst>
                  <a:outerShdw blurRad="152400" dist="38100" dir="5400000" algn="t" rotWithShape="0">
                    <a:prstClr val="black">
                      <a:alpha val="40000"/>
                    </a:prstClr>
                  </a:outerShdw>
                </a:effectLst>
                <a:latin typeface="+mn-lt"/>
                <a:ea typeface="+mn-ea"/>
                <a:cs typeface="+mn-cs"/>
              </a:rPr>
              <a:t>PA Supplier Workshop</a:t>
            </a:r>
          </a:p>
        </p:txBody>
      </p:sp>
      <p:sp>
        <p:nvSpPr>
          <p:cNvPr id="3" name="Date Placeholder 2">
            <a:extLst>
              <a:ext uri="{FF2B5EF4-FFF2-40B4-BE49-F238E27FC236}">
                <a16:creationId xmlns:a16="http://schemas.microsoft.com/office/drawing/2014/main" id="{1C673F60-C6E6-46BD-ABAD-64728506A878}"/>
              </a:ext>
            </a:extLst>
          </p:cNvPr>
          <p:cNvSpPr>
            <a:spLocks noGrp="1"/>
          </p:cNvSpPr>
          <p:nvPr>
            <p:ph type="dt" sz="half" idx="10"/>
          </p:nvPr>
        </p:nvSpPr>
        <p:spPr/>
        <p:txBody>
          <a:bodyPr/>
          <a:lstStyle/>
          <a:p>
            <a:pPr>
              <a:defRPr/>
            </a:pPr>
            <a:r>
              <a:rPr lang="en-US" dirty="0"/>
              <a:t>September 10, 2019</a:t>
            </a:r>
          </a:p>
        </p:txBody>
      </p:sp>
      <p:sp>
        <p:nvSpPr>
          <p:cNvPr id="4" name="Title 4">
            <a:extLst>
              <a:ext uri="{FF2B5EF4-FFF2-40B4-BE49-F238E27FC236}">
                <a16:creationId xmlns:a16="http://schemas.microsoft.com/office/drawing/2014/main" id="{1678295C-396D-4F98-9204-814794D4FAFC}"/>
              </a:ext>
            </a:extLst>
          </p:cNvPr>
          <p:cNvSpPr txBox="1">
            <a:spLocks/>
          </p:cNvSpPr>
          <p:nvPr/>
        </p:nvSpPr>
        <p:spPr bwMode="gray">
          <a:xfrm>
            <a:off x="974030" y="3598377"/>
            <a:ext cx="5213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spAutoFit/>
          </a:bodyPr>
          <a:lstStyle>
            <a:lvl1pPr algn="r" rtl="0" eaLnBrk="0" fontAlgn="base" hangingPunct="0">
              <a:spcBef>
                <a:spcPct val="0"/>
              </a:spcBef>
              <a:spcAft>
                <a:spcPct val="0"/>
              </a:spcAft>
              <a:defRPr sz="3200" kern="1200">
                <a:solidFill>
                  <a:schemeClr val="bg1"/>
                </a:solidFill>
                <a:latin typeface="+mj-lt"/>
                <a:ea typeface="+mj-ea"/>
                <a:cs typeface="+mj-cs"/>
              </a:defRPr>
            </a:lvl1pPr>
            <a:lvl2pPr algn="l" rtl="0" eaLnBrk="0" fontAlgn="base" hangingPunct="0">
              <a:spcBef>
                <a:spcPct val="0"/>
              </a:spcBef>
              <a:spcAft>
                <a:spcPct val="0"/>
              </a:spcAft>
              <a:defRPr sz="3200">
                <a:solidFill>
                  <a:srgbClr val="666666"/>
                </a:solidFill>
                <a:latin typeface="Arial" panose="020B0604020202020204" pitchFamily="34" charset="0"/>
              </a:defRPr>
            </a:lvl2pPr>
            <a:lvl3pPr algn="l" rtl="0" eaLnBrk="0" fontAlgn="base" hangingPunct="0">
              <a:spcBef>
                <a:spcPct val="0"/>
              </a:spcBef>
              <a:spcAft>
                <a:spcPct val="0"/>
              </a:spcAft>
              <a:defRPr sz="3200">
                <a:solidFill>
                  <a:srgbClr val="666666"/>
                </a:solidFill>
                <a:latin typeface="Arial" panose="020B0604020202020204" pitchFamily="34" charset="0"/>
              </a:defRPr>
            </a:lvl3pPr>
            <a:lvl4pPr algn="l" rtl="0" eaLnBrk="0" fontAlgn="base" hangingPunct="0">
              <a:spcBef>
                <a:spcPct val="0"/>
              </a:spcBef>
              <a:spcAft>
                <a:spcPct val="0"/>
              </a:spcAft>
              <a:defRPr sz="3200">
                <a:solidFill>
                  <a:srgbClr val="666666"/>
                </a:solidFill>
                <a:latin typeface="Arial" panose="020B0604020202020204" pitchFamily="34" charset="0"/>
              </a:defRPr>
            </a:lvl4pPr>
            <a:lvl5pPr algn="l" rtl="0" eaLnBrk="0" fontAlgn="base" hangingPunct="0">
              <a:spcBef>
                <a:spcPct val="0"/>
              </a:spcBef>
              <a:spcAft>
                <a:spcPct val="0"/>
              </a:spcAft>
              <a:defRPr sz="3200">
                <a:solidFill>
                  <a:srgbClr val="666666"/>
                </a:solidFill>
                <a:latin typeface="Arial" panose="020B0604020202020204" pitchFamily="34" charset="0"/>
              </a:defRPr>
            </a:lvl5pPr>
            <a:lvl6pPr marL="457200" algn="l" rtl="0" fontAlgn="base">
              <a:spcBef>
                <a:spcPct val="0"/>
              </a:spcBef>
              <a:spcAft>
                <a:spcPct val="0"/>
              </a:spcAft>
              <a:defRPr sz="3200">
                <a:solidFill>
                  <a:srgbClr val="666666"/>
                </a:solidFill>
                <a:latin typeface="Arial" panose="020B0604020202020204" pitchFamily="34" charset="0"/>
              </a:defRPr>
            </a:lvl6pPr>
            <a:lvl7pPr marL="914400" algn="l" rtl="0" fontAlgn="base">
              <a:spcBef>
                <a:spcPct val="0"/>
              </a:spcBef>
              <a:spcAft>
                <a:spcPct val="0"/>
              </a:spcAft>
              <a:defRPr sz="3200">
                <a:solidFill>
                  <a:srgbClr val="666666"/>
                </a:solidFill>
                <a:latin typeface="Arial" panose="020B0604020202020204" pitchFamily="34" charset="0"/>
              </a:defRPr>
            </a:lvl7pPr>
            <a:lvl8pPr marL="1371600" algn="l" rtl="0" fontAlgn="base">
              <a:spcBef>
                <a:spcPct val="0"/>
              </a:spcBef>
              <a:spcAft>
                <a:spcPct val="0"/>
              </a:spcAft>
              <a:defRPr sz="3200">
                <a:solidFill>
                  <a:srgbClr val="666666"/>
                </a:solidFill>
                <a:latin typeface="Arial" panose="020B0604020202020204" pitchFamily="34" charset="0"/>
              </a:defRPr>
            </a:lvl8pPr>
            <a:lvl9pPr marL="1828800" algn="l" rtl="0" fontAlgn="base">
              <a:spcBef>
                <a:spcPct val="0"/>
              </a:spcBef>
              <a:spcAft>
                <a:spcPct val="0"/>
              </a:spcAft>
              <a:defRPr sz="3200">
                <a:solidFill>
                  <a:srgbClr val="666666"/>
                </a:solidFill>
                <a:latin typeface="Arial" panose="020B0604020202020204" pitchFamily="34" charset="0"/>
              </a:defRPr>
            </a:lvl9pPr>
          </a:lstStyle>
          <a:p>
            <a:pPr fontAlgn="auto">
              <a:spcBef>
                <a:spcPts val="0"/>
              </a:spcBef>
              <a:spcAft>
                <a:spcPts val="0"/>
              </a:spcAft>
            </a:pPr>
            <a:r>
              <a:rPr lang="en-US" sz="2800" b="1" spc="100" dirty="0">
                <a:ln w="12700">
                  <a:solidFill>
                    <a:prstClr val="white"/>
                  </a:solidFill>
                </a:ln>
                <a:gradFill>
                  <a:gsLst>
                    <a:gs pos="37000">
                      <a:prstClr val="white"/>
                    </a:gs>
                    <a:gs pos="99000">
                      <a:srgbClr val="A1CEEE"/>
                    </a:gs>
                  </a:gsLst>
                  <a:lin ang="5400000" scaled="1"/>
                </a:gradFill>
                <a:effectLst>
                  <a:outerShdw blurRad="152400" dist="38100" dir="5400000" algn="t" rotWithShape="0">
                    <a:prstClr val="black">
                      <a:alpha val="40000"/>
                    </a:prstClr>
                  </a:outerShdw>
                </a:effectLst>
                <a:latin typeface="+mn-lt"/>
                <a:ea typeface="+mn-ea"/>
                <a:cs typeface="+mn-cs"/>
              </a:rPr>
              <a:t>Net Metering</a:t>
            </a:r>
          </a:p>
        </p:txBody>
      </p:sp>
    </p:spTree>
    <p:extLst>
      <p:ext uri="{BB962C8B-B14F-4D97-AF65-F5344CB8AC3E}">
        <p14:creationId xmlns:p14="http://schemas.microsoft.com/office/powerpoint/2010/main" val="290853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ld Method Group">
            <a:extLst>
              <a:ext uri="{FF2B5EF4-FFF2-40B4-BE49-F238E27FC236}">
                <a16:creationId xmlns:a16="http://schemas.microsoft.com/office/drawing/2014/main" id="{3DD30FB5-F21D-4768-A70E-FF6028785F30}"/>
              </a:ext>
            </a:extLst>
          </p:cNvPr>
          <p:cNvGrpSpPr/>
          <p:nvPr/>
        </p:nvGrpSpPr>
        <p:grpSpPr>
          <a:xfrm>
            <a:off x="121046" y="1467407"/>
            <a:ext cx="4128516" cy="1422648"/>
            <a:chOff x="-197371" y="1183934"/>
            <a:chExt cx="5002372" cy="1896864"/>
          </a:xfrm>
        </p:grpSpPr>
        <p:grpSp>
          <p:nvGrpSpPr>
            <p:cNvPr id="3" name="Group 2">
              <a:extLst>
                <a:ext uri="{FF2B5EF4-FFF2-40B4-BE49-F238E27FC236}">
                  <a16:creationId xmlns:a16="http://schemas.microsoft.com/office/drawing/2014/main" id="{EA28E856-6545-4989-9260-2C8E5F7BE96D}"/>
                </a:ext>
              </a:extLst>
            </p:cNvPr>
            <p:cNvGrpSpPr/>
            <p:nvPr/>
          </p:nvGrpSpPr>
          <p:grpSpPr>
            <a:xfrm>
              <a:off x="-197371" y="1183934"/>
              <a:ext cx="5002372" cy="1896864"/>
              <a:chOff x="-34349" y="881317"/>
              <a:chExt cx="3108792" cy="1159543"/>
            </a:xfrm>
            <a:solidFill>
              <a:schemeClr val="accent5">
                <a:lumMod val="60000"/>
                <a:lumOff val="40000"/>
              </a:schemeClr>
            </a:solidFill>
          </p:grpSpPr>
          <p:sp>
            <p:nvSpPr>
              <p:cNvPr id="5" name="Full">
                <a:extLst>
                  <a:ext uri="{FF2B5EF4-FFF2-40B4-BE49-F238E27FC236}">
                    <a16:creationId xmlns:a16="http://schemas.microsoft.com/office/drawing/2014/main" id="{E1F53E7F-444A-4950-A775-4527E911EEA0}"/>
                  </a:ext>
                </a:extLst>
              </p:cNvPr>
              <p:cNvSpPr/>
              <p:nvPr/>
            </p:nvSpPr>
            <p:spPr>
              <a:xfrm>
                <a:off x="-34349" y="881317"/>
                <a:ext cx="3108792" cy="11595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1" dirty="0">
                  <a:solidFill>
                    <a:prstClr val="white"/>
                  </a:solidFill>
                  <a:latin typeface="Calibri"/>
                </a:endParaRPr>
              </a:p>
            </p:txBody>
          </p:sp>
          <p:sp>
            <p:nvSpPr>
              <p:cNvPr id="6" name="Net">
                <a:extLst>
                  <a:ext uri="{FF2B5EF4-FFF2-40B4-BE49-F238E27FC236}">
                    <a16:creationId xmlns:a16="http://schemas.microsoft.com/office/drawing/2014/main" id="{11A5AA86-D09F-4FF1-9017-D5A07F51C5CF}"/>
                  </a:ext>
                </a:extLst>
              </p:cNvPr>
              <p:cNvSpPr/>
              <p:nvPr/>
            </p:nvSpPr>
            <p:spPr>
              <a:xfrm>
                <a:off x="-23468" y="1202506"/>
                <a:ext cx="2768170" cy="526798"/>
              </a:xfrm>
              <a:prstGeom prst="rect">
                <a:avLst/>
              </a:prstGeom>
              <a:grpFill/>
            </p:spPr>
            <p:txBody>
              <a:bodyPr wrap="square">
                <a:spAutoFit/>
              </a:bodyPr>
              <a:lstStyle/>
              <a:p>
                <a:pPr defTabSz="685800">
                  <a:defRPr/>
                </a:pPr>
                <a:r>
                  <a:rPr lang="en-US" dirty="0">
                    <a:solidFill>
                      <a:prstClr val="white"/>
                    </a:solidFill>
                    <a:cs typeface="Arial" panose="020B0604020202020204" pitchFamily="34" charset="0"/>
                  </a:rPr>
                  <a:t>Net of delivered and received kWh used for billing</a:t>
                </a:r>
              </a:p>
            </p:txBody>
          </p:sp>
        </p:grpSp>
        <p:sp>
          <p:nvSpPr>
            <p:cNvPr id="4" name="Old Method Text Box">
              <a:extLst>
                <a:ext uri="{FF2B5EF4-FFF2-40B4-BE49-F238E27FC236}">
                  <a16:creationId xmlns:a16="http://schemas.microsoft.com/office/drawing/2014/main" id="{8281B41A-C8BF-4F1C-8981-4AF3E5738C09}"/>
                </a:ext>
              </a:extLst>
            </p:cNvPr>
            <p:cNvSpPr/>
            <p:nvPr/>
          </p:nvSpPr>
          <p:spPr>
            <a:xfrm>
              <a:off x="-179862" y="1239734"/>
              <a:ext cx="4454276" cy="553997"/>
            </a:xfrm>
            <a:prstGeom prst="rect">
              <a:avLst/>
            </a:prstGeom>
            <a:solidFill>
              <a:schemeClr val="accent5">
                <a:lumMod val="60000"/>
                <a:lumOff val="40000"/>
              </a:schemeClr>
            </a:solidFill>
          </p:spPr>
          <p:txBody>
            <a:bodyPr wrap="square">
              <a:spAutoFit/>
            </a:bodyPr>
            <a:lstStyle/>
            <a:p>
              <a:pPr defTabSz="685800">
                <a:defRPr/>
              </a:pPr>
              <a:r>
                <a:rPr lang="en-US" sz="2100" b="1" dirty="0">
                  <a:solidFill>
                    <a:prstClr val="white"/>
                  </a:solidFill>
                  <a:cs typeface="Arial" panose="020B0604020202020204" pitchFamily="34" charset="0"/>
                </a:rPr>
                <a:t>Old Method</a:t>
              </a:r>
            </a:p>
          </p:txBody>
        </p:sp>
      </p:grpSp>
      <p:grpSp>
        <p:nvGrpSpPr>
          <p:cNvPr id="7" name="New Method">
            <a:extLst>
              <a:ext uri="{FF2B5EF4-FFF2-40B4-BE49-F238E27FC236}">
                <a16:creationId xmlns:a16="http://schemas.microsoft.com/office/drawing/2014/main" id="{DC7AF84F-CFF1-4A16-858A-42B41AF0DCE6}"/>
              </a:ext>
            </a:extLst>
          </p:cNvPr>
          <p:cNvGrpSpPr/>
          <p:nvPr/>
        </p:nvGrpSpPr>
        <p:grpSpPr>
          <a:xfrm>
            <a:off x="4904438" y="1467407"/>
            <a:ext cx="4126371" cy="1419606"/>
            <a:chOff x="6635347" y="751400"/>
            <a:chExt cx="5001765" cy="1892808"/>
          </a:xfrm>
        </p:grpSpPr>
        <p:grpSp>
          <p:nvGrpSpPr>
            <p:cNvPr id="8" name="Group 7">
              <a:extLst>
                <a:ext uri="{FF2B5EF4-FFF2-40B4-BE49-F238E27FC236}">
                  <a16:creationId xmlns:a16="http://schemas.microsoft.com/office/drawing/2014/main" id="{7BDEC2E2-0293-480B-B0DB-500F29DEAAE5}"/>
                </a:ext>
              </a:extLst>
            </p:cNvPr>
            <p:cNvGrpSpPr/>
            <p:nvPr/>
          </p:nvGrpSpPr>
          <p:grpSpPr>
            <a:xfrm>
              <a:off x="6635347" y="751400"/>
              <a:ext cx="5001765" cy="1892808"/>
              <a:chOff x="7444632" y="1060032"/>
              <a:chExt cx="4419600" cy="1159543"/>
            </a:xfrm>
            <a:solidFill>
              <a:schemeClr val="accent1">
                <a:lumMod val="75000"/>
              </a:schemeClr>
            </a:solidFill>
          </p:grpSpPr>
          <p:sp>
            <p:nvSpPr>
              <p:cNvPr id="10" name="Full">
                <a:extLst>
                  <a:ext uri="{FF2B5EF4-FFF2-40B4-BE49-F238E27FC236}">
                    <a16:creationId xmlns:a16="http://schemas.microsoft.com/office/drawing/2014/main" id="{4CAC6D26-3AD9-494B-A9A7-FF778B228222}"/>
                  </a:ext>
                </a:extLst>
              </p:cNvPr>
              <p:cNvSpPr/>
              <p:nvPr/>
            </p:nvSpPr>
            <p:spPr>
              <a:xfrm>
                <a:off x="7444632" y="1060032"/>
                <a:ext cx="4419600" cy="11595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1" dirty="0">
                  <a:solidFill>
                    <a:prstClr val="white"/>
                  </a:solidFill>
                  <a:latin typeface="Calibri"/>
                </a:endParaRPr>
              </a:p>
            </p:txBody>
          </p:sp>
          <p:sp>
            <p:nvSpPr>
              <p:cNvPr id="11" name="New">
                <a:extLst>
                  <a:ext uri="{FF2B5EF4-FFF2-40B4-BE49-F238E27FC236}">
                    <a16:creationId xmlns:a16="http://schemas.microsoft.com/office/drawing/2014/main" id="{66A0BA4B-BADA-4B50-8298-39394991BF41}"/>
                  </a:ext>
                </a:extLst>
              </p:cNvPr>
              <p:cNvSpPr/>
              <p:nvPr/>
            </p:nvSpPr>
            <p:spPr>
              <a:xfrm>
                <a:off x="7510895" y="1120522"/>
                <a:ext cx="4336509" cy="339381"/>
              </a:xfrm>
              <a:prstGeom prst="rect">
                <a:avLst/>
              </a:prstGeom>
              <a:grpFill/>
            </p:spPr>
            <p:txBody>
              <a:bodyPr wrap="square">
                <a:spAutoFit/>
              </a:bodyPr>
              <a:lstStyle/>
              <a:p>
                <a:pPr defTabSz="685800">
                  <a:defRPr/>
                </a:pPr>
                <a:r>
                  <a:rPr lang="en-US" sz="2100" b="1" dirty="0">
                    <a:solidFill>
                      <a:prstClr val="white"/>
                    </a:solidFill>
                    <a:cs typeface="Arial" panose="020B0604020202020204" pitchFamily="34" charset="0"/>
                  </a:rPr>
                  <a:t>New Method</a:t>
                </a:r>
              </a:p>
            </p:txBody>
          </p:sp>
        </p:grpSp>
        <p:sp>
          <p:nvSpPr>
            <p:cNvPr id="9" name="Bill based on">
              <a:extLst>
                <a:ext uri="{FF2B5EF4-FFF2-40B4-BE49-F238E27FC236}">
                  <a16:creationId xmlns:a16="http://schemas.microsoft.com/office/drawing/2014/main" id="{B9247321-3579-4FC3-BB3B-C982C402EC3F}"/>
                </a:ext>
              </a:extLst>
            </p:cNvPr>
            <p:cNvSpPr/>
            <p:nvPr/>
          </p:nvSpPr>
          <p:spPr>
            <a:xfrm>
              <a:off x="6719861" y="1340027"/>
              <a:ext cx="4907730" cy="1231107"/>
            </a:xfrm>
            <a:prstGeom prst="rect">
              <a:avLst/>
            </a:prstGeom>
            <a:solidFill>
              <a:schemeClr val="accent1">
                <a:lumMod val="75000"/>
              </a:schemeClr>
            </a:solidFill>
          </p:spPr>
          <p:txBody>
            <a:bodyPr wrap="square">
              <a:spAutoFit/>
            </a:bodyPr>
            <a:lstStyle/>
            <a:p>
              <a:pPr marL="257175" indent="-257175" defTabSz="685800">
                <a:buFont typeface="Arial" panose="020B0604020202020204" pitchFamily="34" charset="0"/>
                <a:buChar char="•"/>
                <a:defRPr/>
              </a:pPr>
              <a:r>
                <a:rPr lang="en-US" dirty="0">
                  <a:solidFill>
                    <a:prstClr val="white"/>
                  </a:solidFill>
                  <a:cs typeface="Arial" panose="020B0604020202020204" pitchFamily="34" charset="0"/>
                </a:rPr>
                <a:t>Bill based on delivered kWh</a:t>
              </a:r>
            </a:p>
            <a:p>
              <a:pPr marL="257175" indent="-257175" defTabSz="685800">
                <a:buFont typeface="Arial" panose="020B0604020202020204" pitchFamily="34" charset="0"/>
                <a:buChar char="•"/>
                <a:defRPr/>
              </a:pPr>
              <a:r>
                <a:rPr lang="en-US" dirty="0">
                  <a:solidFill>
                    <a:prstClr val="white"/>
                  </a:solidFill>
                  <a:cs typeface="Arial" panose="020B0604020202020204" pitchFamily="34" charset="0"/>
                </a:rPr>
                <a:t>Credit based on received kWh up to the delivered kWh value</a:t>
              </a:r>
            </a:p>
          </p:txBody>
        </p:sp>
      </p:grpSp>
      <p:sp>
        <p:nvSpPr>
          <p:cNvPr id="12" name="Old Method Example">
            <a:extLst>
              <a:ext uri="{FF2B5EF4-FFF2-40B4-BE49-F238E27FC236}">
                <a16:creationId xmlns:a16="http://schemas.microsoft.com/office/drawing/2014/main" id="{00477FCA-7CE1-4BDD-8056-4FB710BC7F59}"/>
              </a:ext>
            </a:extLst>
          </p:cNvPr>
          <p:cNvSpPr txBox="1"/>
          <p:nvPr/>
        </p:nvSpPr>
        <p:spPr>
          <a:xfrm>
            <a:off x="120363" y="2932232"/>
            <a:ext cx="2882896" cy="196977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Example</a:t>
            </a:r>
          </a:p>
          <a:p>
            <a:r>
              <a:rPr lang="en-US" dirty="0">
                <a:latin typeface="Arial" panose="020B0604020202020204" pitchFamily="34" charset="0"/>
                <a:cs typeface="Arial" panose="020B0604020202020204" pitchFamily="34" charset="0"/>
              </a:rPr>
              <a:t>Delivered = 350 kWh</a:t>
            </a:r>
          </a:p>
          <a:p>
            <a:r>
              <a:rPr lang="en-US" u="sng" dirty="0">
                <a:latin typeface="Arial" panose="020B0604020202020204" pitchFamily="34" charset="0"/>
                <a:cs typeface="Arial" panose="020B0604020202020204" pitchFamily="34" charset="0"/>
              </a:rPr>
              <a:t>Received = 200 kWh</a:t>
            </a:r>
          </a:p>
          <a:p>
            <a:r>
              <a:rPr lang="en-US" dirty="0">
                <a:latin typeface="Arial" panose="020B0604020202020204" pitchFamily="34" charset="0"/>
                <a:cs typeface="Arial" panose="020B0604020202020204" pitchFamily="34" charset="0"/>
              </a:rPr>
              <a:t>Net Delivered = 150 kWh</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150 kWh is used for ALL billing determinants</a:t>
            </a:r>
          </a:p>
        </p:txBody>
      </p:sp>
      <p:sp>
        <p:nvSpPr>
          <p:cNvPr id="13" name="Arrow">
            <a:extLst>
              <a:ext uri="{FF2B5EF4-FFF2-40B4-BE49-F238E27FC236}">
                <a16:creationId xmlns:a16="http://schemas.microsoft.com/office/drawing/2014/main" id="{B1FD7FBE-FFCE-47C4-97FB-842D91614D72}"/>
              </a:ext>
            </a:extLst>
          </p:cNvPr>
          <p:cNvSpPr/>
          <p:nvPr/>
        </p:nvSpPr>
        <p:spPr>
          <a:xfrm>
            <a:off x="3269123" y="1453101"/>
            <a:ext cx="1670176" cy="50472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New Example">
            <a:extLst>
              <a:ext uri="{FF2B5EF4-FFF2-40B4-BE49-F238E27FC236}">
                <a16:creationId xmlns:a16="http://schemas.microsoft.com/office/drawing/2014/main" id="{42D54AAB-6822-4711-AFE0-A32B7B088B2F}"/>
              </a:ext>
            </a:extLst>
          </p:cNvPr>
          <p:cNvSpPr txBox="1"/>
          <p:nvPr/>
        </p:nvSpPr>
        <p:spPr>
          <a:xfrm>
            <a:off x="4890150" y="2932232"/>
            <a:ext cx="4053825" cy="336245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Example</a:t>
            </a:r>
            <a:endParaRPr lang="en-US" b="1" strike="sngStrike"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Delivered = 350 kWh</a:t>
            </a:r>
          </a:p>
          <a:p>
            <a:r>
              <a:rPr lang="en-US" dirty="0">
                <a:latin typeface="Arial" panose="020B0604020202020204" pitchFamily="34" charset="0"/>
                <a:cs typeface="Arial" panose="020B0604020202020204" pitchFamily="34" charset="0"/>
              </a:rPr>
              <a:t>Received = 200 kWh</a:t>
            </a:r>
          </a:p>
          <a:p>
            <a:endParaRPr lang="en-US" sz="450" dirty="0">
              <a:cs typeface="Arial" panose="020B0604020202020204" pitchFamily="34" charset="0"/>
            </a:endParaRPr>
          </a:p>
          <a:p>
            <a:r>
              <a:rPr lang="en-US" sz="1400" i="1" dirty="0">
                <a:latin typeface="Arial" panose="020B0604020202020204" pitchFamily="34" charset="0"/>
                <a:cs typeface="Arial" panose="020B0604020202020204" pitchFamily="34" charset="0"/>
              </a:rPr>
              <a:t>*Customer billed for 350 kWh (delivered) and receives a credit on 200 kWh (received)</a:t>
            </a:r>
          </a:p>
          <a:p>
            <a:pPr marL="285750" indent="-285750">
              <a:buFont typeface="Arial" panose="020B0604020202020204" pitchFamily="34" charset="0"/>
              <a:buChar char="•"/>
            </a:pPr>
            <a:r>
              <a:rPr lang="en-US" sz="1400" i="1" dirty="0">
                <a:cs typeface="Arial" panose="020B0604020202020204" pitchFamily="34" charset="0"/>
              </a:rPr>
              <a:t>For full service customers, the purchase power credit for the 200kWh is such that the resultant total bill is the same as if net kWh were used as the billing determinant</a:t>
            </a:r>
          </a:p>
          <a:p>
            <a:pPr marL="285750" indent="-285750">
              <a:buFont typeface="Arial" panose="020B0604020202020204" pitchFamily="34" charset="0"/>
              <a:buChar char="•"/>
            </a:pPr>
            <a:r>
              <a:rPr lang="en-US" sz="1400" i="1" dirty="0">
                <a:latin typeface="Arial" panose="020B0604020202020204" pitchFamily="34" charset="0"/>
                <a:cs typeface="Arial" panose="020B0604020202020204" pitchFamily="34" charset="0"/>
              </a:rPr>
              <a:t>For shopping customers</a:t>
            </a:r>
            <a:r>
              <a:rPr lang="en-US" sz="1400" i="1" dirty="0">
                <a:cs typeface="Arial" panose="020B0604020202020204" pitchFamily="34" charset="0"/>
              </a:rPr>
              <a:t>, rate ready supply charges are now based on delivered kwh versus net; any generation credit for the received kwh are the responsibility of the supplier; utility provides credit on distribution</a:t>
            </a:r>
            <a:endParaRPr lang="en-US" sz="1400" i="1" dirty="0">
              <a:latin typeface="Arial" panose="020B0604020202020204" pitchFamily="34" charset="0"/>
              <a:cs typeface="Arial" panose="020B0604020202020204" pitchFamily="34" charset="0"/>
            </a:endParaRPr>
          </a:p>
        </p:txBody>
      </p:sp>
      <p:pic>
        <p:nvPicPr>
          <p:cNvPr id="15" name="New Icon">
            <a:extLst>
              <a:ext uri="{FF2B5EF4-FFF2-40B4-BE49-F238E27FC236}">
                <a16:creationId xmlns:a16="http://schemas.microsoft.com/office/drawing/2014/main" id="{89755E26-8E6E-4C0E-92A5-7CAC8D6E8752}"/>
              </a:ext>
            </a:extLst>
          </p:cNvPr>
          <p:cNvPicPr/>
          <p:nvPr/>
        </p:nvPicPr>
        <p:blipFill>
          <a:blip r:embed="rId2">
            <a:clrChange>
              <a:clrFrom>
                <a:srgbClr val="ECE9D8"/>
              </a:clrFrom>
              <a:clrTo>
                <a:srgbClr val="ECE9D8">
                  <a:alpha val="0"/>
                </a:srgbClr>
              </a:clrTo>
            </a:clrChange>
          </a:blip>
          <a:stretch>
            <a:fillRect/>
          </a:stretch>
        </p:blipFill>
        <p:spPr>
          <a:xfrm>
            <a:off x="7772400" y="681560"/>
            <a:ext cx="1269703" cy="1179165"/>
          </a:xfrm>
          <a:prstGeom prst="rect">
            <a:avLst/>
          </a:prstGeom>
        </p:spPr>
      </p:pic>
      <p:sp>
        <p:nvSpPr>
          <p:cNvPr id="18" name="Title 1">
            <a:extLst>
              <a:ext uri="{FF2B5EF4-FFF2-40B4-BE49-F238E27FC236}">
                <a16:creationId xmlns:a16="http://schemas.microsoft.com/office/drawing/2014/main" id="{F8AA49D5-43B0-4FFF-8D9F-E037BDD2C840}"/>
              </a:ext>
            </a:extLst>
          </p:cNvPr>
          <p:cNvSpPr txBox="1">
            <a:spLocks/>
          </p:cNvSpPr>
          <p:nvPr/>
        </p:nvSpPr>
        <p:spPr>
          <a:xfrm>
            <a:off x="628650" y="184565"/>
            <a:ext cx="7886700" cy="5329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Changes in Net Metered Invoicing</a:t>
            </a:r>
          </a:p>
        </p:txBody>
      </p:sp>
      <p:sp>
        <p:nvSpPr>
          <p:cNvPr id="17" name="TextBox 16">
            <a:extLst>
              <a:ext uri="{FF2B5EF4-FFF2-40B4-BE49-F238E27FC236}">
                <a16:creationId xmlns:a16="http://schemas.microsoft.com/office/drawing/2014/main" id="{AA090A93-4685-436B-B624-3AA5AB0CCF26}"/>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19" name="TextBox 18">
            <a:extLst>
              <a:ext uri="{FF2B5EF4-FFF2-40B4-BE49-F238E27FC236}">
                <a16:creationId xmlns:a16="http://schemas.microsoft.com/office/drawing/2014/main" id="{33CB0C00-C6CF-42E7-96EA-736B96F4EA0B}"/>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20" name="Slide Number Placeholder 4">
            <a:extLst>
              <a:ext uri="{FF2B5EF4-FFF2-40B4-BE49-F238E27FC236}">
                <a16:creationId xmlns:a16="http://schemas.microsoft.com/office/drawing/2014/main" id="{9B828057-39C3-45F9-9649-0AD4033B310B}"/>
              </a:ext>
            </a:extLst>
          </p:cNvPr>
          <p:cNvSpPr>
            <a:spLocks noGrp="1"/>
          </p:cNvSpPr>
          <p:nvPr>
            <p:ph type="sldNum" sz="quarter" idx="12"/>
          </p:nvPr>
        </p:nvSpPr>
        <p:spPr>
          <a:xfrm>
            <a:off x="8562975" y="6554788"/>
            <a:ext cx="277813" cy="152400"/>
          </a:xfrm>
        </p:spPr>
        <p:txBody>
          <a:bodyPr/>
          <a:lstStyle/>
          <a:p>
            <a:pPr>
              <a:defRPr/>
            </a:pPr>
            <a:fld id="{26D3C5E0-D005-4CEC-B1B3-05C0449DE281}" type="slidenum">
              <a:rPr lang="en-US" smtClean="0"/>
              <a:pPr>
                <a:defRPr/>
              </a:pPr>
              <a:t>10</a:t>
            </a:fld>
            <a:endParaRPr lang="en-US" dirty="0"/>
          </a:p>
        </p:txBody>
      </p:sp>
    </p:spTree>
    <p:extLst>
      <p:ext uri="{BB962C8B-B14F-4D97-AF65-F5344CB8AC3E}">
        <p14:creationId xmlns:p14="http://schemas.microsoft.com/office/powerpoint/2010/main" val="331911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4508-B6B0-4670-AE72-12083422BCF0}"/>
              </a:ext>
            </a:extLst>
          </p:cNvPr>
          <p:cNvSpPr>
            <a:spLocks noGrp="1"/>
          </p:cNvSpPr>
          <p:nvPr>
            <p:ph type="title"/>
          </p:nvPr>
        </p:nvSpPr>
        <p:spPr/>
        <p:txBody>
          <a:bodyPr/>
          <a:lstStyle/>
          <a:p>
            <a:r>
              <a:rPr lang="en-US" dirty="0"/>
              <a:t>Net Metering | Changes in Settlement</a:t>
            </a:r>
          </a:p>
        </p:txBody>
      </p:sp>
      <p:sp>
        <p:nvSpPr>
          <p:cNvPr id="17" name="Content Placeholder 2">
            <a:extLst>
              <a:ext uri="{FF2B5EF4-FFF2-40B4-BE49-F238E27FC236}">
                <a16:creationId xmlns:a16="http://schemas.microsoft.com/office/drawing/2014/main" id="{7BEF3018-BB0F-4C37-8B28-131B3F3092BD}"/>
              </a:ext>
            </a:extLst>
          </p:cNvPr>
          <p:cNvSpPr>
            <a:spLocks noGrp="1"/>
          </p:cNvSpPr>
          <p:nvPr>
            <p:ph idx="1"/>
          </p:nvPr>
        </p:nvSpPr>
        <p:spPr>
          <a:xfrm>
            <a:off x="338138" y="1054893"/>
            <a:ext cx="8455025" cy="4559097"/>
          </a:xfrm>
        </p:spPr>
        <p:txBody>
          <a:bodyPr vert="horz" wrap="square" lIns="91440" tIns="45720" rIns="91440" bIns="0" numCol="1" anchor="t" anchorCtr="0" compatLnSpc="1">
            <a:prstTxWarp prst="textNoShape">
              <a:avLst/>
            </a:prstTxWarp>
            <a:noAutofit/>
          </a:bodyPr>
          <a:lstStyle/>
          <a:p>
            <a:pPr marL="0" indent="0">
              <a:buNone/>
            </a:pPr>
            <a:r>
              <a:rPr lang="en-US" sz="2000" b="1" dirty="0"/>
              <a:t>Smart Meter Interval Metering vs Monthly Metering </a:t>
            </a:r>
          </a:p>
          <a:p>
            <a:r>
              <a:rPr lang="en-US" sz="1400" dirty="0"/>
              <a:t>Smart meters enable all accounts to be hourly metered accounts and settlement with PJM becomes more accurate of physical flow for customers on Rider D</a:t>
            </a:r>
          </a:p>
          <a:p>
            <a:r>
              <a:rPr lang="en-US" sz="1400" dirty="0"/>
              <a:t>Settlements provides actual hourly data to PJM for reconciliation of scheduled vs actual hourly energy consumption AND production</a:t>
            </a:r>
          </a:p>
          <a:p>
            <a:r>
              <a:rPr lang="en-US" sz="1400" dirty="0"/>
              <a:t>Previously, the NET kWh used for billing determinant in retail billing was simply ‘profiled’ to an hourly schedule using applicable class profiles</a:t>
            </a:r>
          </a:p>
          <a:p>
            <a:r>
              <a:rPr lang="en-US" sz="1400" dirty="0"/>
              <a:t>With this change, actual hourly usage for ‘delivered’ kWh will be reported as consumption, while actual hourly generation ‘received’ will be reported in a second schedule as production</a:t>
            </a:r>
          </a:p>
          <a:p>
            <a:pPr lvl="1"/>
            <a:r>
              <a:rPr lang="en-US" sz="1400" dirty="0"/>
              <a:t>For a full service customer, this production is reported against the POLR schedule</a:t>
            </a:r>
          </a:p>
          <a:p>
            <a:pPr lvl="1"/>
            <a:r>
              <a:rPr lang="en-US" sz="1400" dirty="0"/>
              <a:t>For a shopping customer, this production is reported for the load serving entity</a:t>
            </a:r>
          </a:p>
        </p:txBody>
      </p:sp>
      <p:cxnSp>
        <p:nvCxnSpPr>
          <p:cNvPr id="20" name="Straight Connector 19">
            <a:extLst>
              <a:ext uri="{FF2B5EF4-FFF2-40B4-BE49-F238E27FC236}">
                <a16:creationId xmlns:a16="http://schemas.microsoft.com/office/drawing/2014/main" id="{48E581CB-9803-44EA-B7C1-3E89BF676153}"/>
              </a:ext>
            </a:extLst>
          </p:cNvPr>
          <p:cNvCxnSpPr/>
          <p:nvPr/>
        </p:nvCxnSpPr>
        <p:spPr>
          <a:xfrm>
            <a:off x="429313" y="1482807"/>
            <a:ext cx="61732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D3C26C1-1D48-411C-9F97-05333145EB38}"/>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6" name="TextBox 5">
            <a:extLst>
              <a:ext uri="{FF2B5EF4-FFF2-40B4-BE49-F238E27FC236}">
                <a16:creationId xmlns:a16="http://schemas.microsoft.com/office/drawing/2014/main" id="{50FDBC2B-2055-4860-9E1C-441479E404E4}"/>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7" name="Slide Number Placeholder 4">
            <a:extLst>
              <a:ext uri="{FF2B5EF4-FFF2-40B4-BE49-F238E27FC236}">
                <a16:creationId xmlns:a16="http://schemas.microsoft.com/office/drawing/2014/main" id="{EC756B2A-7796-4D08-B36F-6A726BD1214C}"/>
              </a:ext>
            </a:extLst>
          </p:cNvPr>
          <p:cNvSpPr>
            <a:spLocks noGrp="1"/>
          </p:cNvSpPr>
          <p:nvPr>
            <p:ph type="sldNum" sz="quarter" idx="12"/>
          </p:nvPr>
        </p:nvSpPr>
        <p:spPr>
          <a:xfrm>
            <a:off x="8562975" y="6554788"/>
            <a:ext cx="277813" cy="152400"/>
          </a:xfrm>
        </p:spPr>
        <p:txBody>
          <a:bodyPr/>
          <a:lstStyle/>
          <a:p>
            <a:pPr>
              <a:defRPr/>
            </a:pPr>
            <a:fld id="{26D3C5E0-D005-4CEC-B1B3-05C0449DE281}" type="slidenum">
              <a:rPr lang="en-US" smtClean="0"/>
              <a:pPr>
                <a:defRPr/>
              </a:pPr>
              <a:t>11</a:t>
            </a:fld>
            <a:endParaRPr lang="en-US" dirty="0"/>
          </a:p>
        </p:txBody>
      </p:sp>
    </p:spTree>
    <p:extLst>
      <p:ext uri="{BB962C8B-B14F-4D97-AF65-F5344CB8AC3E}">
        <p14:creationId xmlns:p14="http://schemas.microsoft.com/office/powerpoint/2010/main" val="68886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A5020-FA6A-4756-A85D-455452FC4365}"/>
              </a:ext>
            </a:extLst>
          </p:cNvPr>
          <p:cNvSpPr>
            <a:spLocks noGrp="1"/>
          </p:cNvSpPr>
          <p:nvPr>
            <p:ph type="title"/>
          </p:nvPr>
        </p:nvSpPr>
        <p:spPr/>
        <p:txBody>
          <a:bodyPr/>
          <a:lstStyle/>
          <a:p>
            <a:r>
              <a:rPr lang="en-US" dirty="0"/>
              <a:t>Net Metering | Banking Mechanism</a:t>
            </a:r>
          </a:p>
        </p:txBody>
      </p:sp>
      <p:sp>
        <p:nvSpPr>
          <p:cNvPr id="3" name="Content Placeholder 2">
            <a:extLst>
              <a:ext uri="{FF2B5EF4-FFF2-40B4-BE49-F238E27FC236}">
                <a16:creationId xmlns:a16="http://schemas.microsoft.com/office/drawing/2014/main" id="{CBFA6CE3-3E65-4698-90F6-032E6043B607}"/>
              </a:ext>
            </a:extLst>
          </p:cNvPr>
          <p:cNvSpPr>
            <a:spLocks noGrp="1"/>
          </p:cNvSpPr>
          <p:nvPr>
            <p:ph idx="1"/>
          </p:nvPr>
        </p:nvSpPr>
        <p:spPr/>
        <p:txBody>
          <a:bodyPr/>
          <a:lstStyle/>
          <a:p>
            <a:r>
              <a:rPr lang="en-US" sz="1400" dirty="0"/>
              <a:t>The customer-generator will receive a credit for each kilowatt-hour </a:t>
            </a:r>
            <a:r>
              <a:rPr lang="en-US" sz="1400" i="1" dirty="0"/>
              <a:t>received</a:t>
            </a:r>
            <a:r>
              <a:rPr lang="en-US" sz="1400" dirty="0"/>
              <a:t> UP TO the total amount of electricity </a:t>
            </a:r>
            <a:r>
              <a:rPr lang="en-US" sz="1400" i="1" dirty="0"/>
              <a:t>delivered</a:t>
            </a:r>
            <a:r>
              <a:rPr lang="en-US" sz="1400" dirty="0"/>
              <a:t> to the Customer during the service period</a:t>
            </a:r>
          </a:p>
          <a:p>
            <a:r>
              <a:rPr lang="en-US" sz="1400" dirty="0"/>
              <a:t>For service periods where received kWh exceeds delivered kWh, the excess will be banked for use in the next billing cycle</a:t>
            </a:r>
          </a:p>
          <a:p>
            <a:pPr lvl="1"/>
            <a:r>
              <a:rPr lang="en-US" sz="1200" dirty="0"/>
              <a:t>If a non-hourly default customer, the valuation of this banked kWh in the next billing cycle is full retail value as billed in that next cycle</a:t>
            </a:r>
          </a:p>
          <a:p>
            <a:pPr lvl="1"/>
            <a:r>
              <a:rPr lang="en-US" sz="1200" dirty="0"/>
              <a:t>If an hourly priced default customer, the excess if valued at the hourly prices in which is was produced and a dollar value is assigned upon ‘deposit’ and used for credit in the next billing cycle</a:t>
            </a:r>
          </a:p>
          <a:p>
            <a:r>
              <a:rPr lang="en-US" sz="1400" dirty="0"/>
              <a:t>The bank is trued up annually or at any time status changes in shopping, at which time any balance is a true up credit and the bank value is reset to zero</a:t>
            </a:r>
            <a:endParaRPr lang="en-US" sz="1200" dirty="0"/>
          </a:p>
          <a:p>
            <a:pPr lvl="1"/>
            <a:endParaRPr lang="en-US" sz="1200" dirty="0"/>
          </a:p>
          <a:p>
            <a:endParaRPr lang="en-US" sz="1400" dirty="0"/>
          </a:p>
        </p:txBody>
      </p:sp>
      <p:sp>
        <p:nvSpPr>
          <p:cNvPr id="7" name="TextBox 6">
            <a:extLst>
              <a:ext uri="{FF2B5EF4-FFF2-40B4-BE49-F238E27FC236}">
                <a16:creationId xmlns:a16="http://schemas.microsoft.com/office/drawing/2014/main" id="{ADC47F2C-2EA3-414D-A03C-9CA73AFB5591}"/>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8" name="TextBox 7">
            <a:extLst>
              <a:ext uri="{FF2B5EF4-FFF2-40B4-BE49-F238E27FC236}">
                <a16:creationId xmlns:a16="http://schemas.microsoft.com/office/drawing/2014/main" id="{D24511DD-A1DC-4456-94FA-BF2CD0C5CD52}"/>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9" name="Slide Number Placeholder 4">
            <a:extLst>
              <a:ext uri="{FF2B5EF4-FFF2-40B4-BE49-F238E27FC236}">
                <a16:creationId xmlns:a16="http://schemas.microsoft.com/office/drawing/2014/main" id="{2F3ADF67-3188-4BCB-9D10-8A0D9A6E6A60}"/>
              </a:ext>
            </a:extLst>
          </p:cNvPr>
          <p:cNvSpPr>
            <a:spLocks noGrp="1"/>
          </p:cNvSpPr>
          <p:nvPr>
            <p:ph type="sldNum" sz="quarter" idx="12"/>
          </p:nvPr>
        </p:nvSpPr>
        <p:spPr>
          <a:xfrm>
            <a:off x="8562975" y="6554788"/>
            <a:ext cx="277813" cy="152400"/>
          </a:xfrm>
        </p:spPr>
        <p:txBody>
          <a:bodyPr/>
          <a:lstStyle/>
          <a:p>
            <a:pPr>
              <a:defRPr/>
            </a:pPr>
            <a:fld id="{26D3C5E0-D005-4CEC-B1B3-05C0449DE281}" type="slidenum">
              <a:rPr lang="en-US" smtClean="0"/>
              <a:pPr>
                <a:defRPr/>
              </a:pPr>
              <a:t>12</a:t>
            </a:fld>
            <a:endParaRPr lang="en-US" dirty="0"/>
          </a:p>
        </p:txBody>
      </p:sp>
    </p:spTree>
    <p:extLst>
      <p:ext uri="{BB962C8B-B14F-4D97-AF65-F5344CB8AC3E}">
        <p14:creationId xmlns:p14="http://schemas.microsoft.com/office/powerpoint/2010/main" val="25223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88CBE69-9B8C-446D-AE37-75F9628D7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364" y="1281931"/>
            <a:ext cx="7010400" cy="1781174"/>
          </a:xfrm>
          <a:prstGeom prst="rect">
            <a:avLst/>
          </a:prstGeom>
        </p:spPr>
      </p:pic>
      <p:sp>
        <p:nvSpPr>
          <p:cNvPr id="3" name="KWH Out Blue Box">
            <a:extLst>
              <a:ext uri="{FF2B5EF4-FFF2-40B4-BE49-F238E27FC236}">
                <a16:creationId xmlns:a16="http://schemas.microsoft.com/office/drawing/2014/main" id="{822441DF-C977-4E28-AFE1-5ED84DC31B43}"/>
              </a:ext>
            </a:extLst>
          </p:cNvPr>
          <p:cNvSpPr/>
          <p:nvPr/>
        </p:nvSpPr>
        <p:spPr>
          <a:xfrm>
            <a:off x="1314450" y="3076022"/>
            <a:ext cx="6220076" cy="548640"/>
          </a:xfrm>
          <a:prstGeom prst="roundRect">
            <a:avLst/>
          </a:prstGeom>
          <a:solidFill>
            <a:schemeClr val="tx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42900" eaLnBrk="1" fontAlgn="auto" hangingPunct="1">
              <a:spcBef>
                <a:spcPts val="0"/>
              </a:spcBef>
              <a:spcAft>
                <a:spcPts val="0"/>
              </a:spcAft>
              <a:defRPr/>
            </a:pPr>
            <a:r>
              <a:rPr lang="en-US" sz="1500" dirty="0">
                <a:solidFill>
                  <a:prstClr val="white"/>
                </a:solidFill>
                <a:latin typeface="Arial" panose="020B0604020202020204" pitchFamily="34" charset="0"/>
                <a:cs typeface="Arial" panose="020B0604020202020204" pitchFamily="34" charset="0"/>
              </a:rPr>
              <a:t>KWH Out is now Kilowatt Hours Delivered</a:t>
            </a:r>
            <a:endParaRPr lang="en-US" sz="1500" dirty="0">
              <a:solidFill>
                <a:prstClr val="white"/>
              </a:solidFill>
              <a:latin typeface="Calibri" panose="020F0502020204030204"/>
            </a:endParaRPr>
          </a:p>
        </p:txBody>
      </p:sp>
      <p:sp>
        <p:nvSpPr>
          <p:cNvPr id="5" name="KWH Metered Blue Box">
            <a:extLst>
              <a:ext uri="{FF2B5EF4-FFF2-40B4-BE49-F238E27FC236}">
                <a16:creationId xmlns:a16="http://schemas.microsoft.com/office/drawing/2014/main" id="{AB6D4CB2-65BA-45BA-8BB4-2E3E07568FBB}"/>
              </a:ext>
            </a:extLst>
          </p:cNvPr>
          <p:cNvSpPr/>
          <p:nvPr/>
        </p:nvSpPr>
        <p:spPr>
          <a:xfrm>
            <a:off x="1314450" y="3869619"/>
            <a:ext cx="6220076" cy="548640"/>
          </a:xfrm>
          <a:prstGeom prst="roundRect">
            <a:avLst/>
          </a:prstGeom>
          <a:solidFill>
            <a:schemeClr val="tx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42900" eaLnBrk="1" fontAlgn="auto" hangingPunct="1">
              <a:spcBef>
                <a:spcPts val="0"/>
              </a:spcBef>
              <a:spcAft>
                <a:spcPts val="0"/>
              </a:spcAft>
              <a:defRPr/>
            </a:pPr>
            <a:r>
              <a:rPr lang="en-US" sz="1500" dirty="0">
                <a:solidFill>
                  <a:prstClr val="white"/>
                </a:solidFill>
                <a:latin typeface="Arial" panose="020B0604020202020204" pitchFamily="34" charset="0"/>
                <a:cs typeface="Arial" panose="020B0604020202020204" pitchFamily="34" charset="0"/>
              </a:rPr>
              <a:t>KWH Metered is now Kilowatt Hours Received</a:t>
            </a:r>
          </a:p>
        </p:txBody>
      </p:sp>
      <p:sp>
        <p:nvSpPr>
          <p:cNvPr id="6" name="First Arrow">
            <a:extLst>
              <a:ext uri="{FF2B5EF4-FFF2-40B4-BE49-F238E27FC236}">
                <a16:creationId xmlns:a16="http://schemas.microsoft.com/office/drawing/2014/main" id="{14A02541-8802-45A1-BEBA-35183B305D16}"/>
              </a:ext>
            </a:extLst>
          </p:cNvPr>
          <p:cNvSpPr/>
          <p:nvPr/>
        </p:nvSpPr>
        <p:spPr>
          <a:xfrm rot="5400000">
            <a:off x="701507" y="1440680"/>
            <a:ext cx="299792" cy="37063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7" name="Second Aarow">
            <a:extLst>
              <a:ext uri="{FF2B5EF4-FFF2-40B4-BE49-F238E27FC236}">
                <a16:creationId xmlns:a16="http://schemas.microsoft.com/office/drawing/2014/main" id="{6807608F-FDCF-453D-B4F4-8E4D1773A6F1}"/>
              </a:ext>
            </a:extLst>
          </p:cNvPr>
          <p:cNvSpPr/>
          <p:nvPr/>
        </p:nvSpPr>
        <p:spPr>
          <a:xfrm rot="5400000">
            <a:off x="701507" y="2073181"/>
            <a:ext cx="299792" cy="37063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8" name="Circle Around Readings">
            <a:extLst>
              <a:ext uri="{FF2B5EF4-FFF2-40B4-BE49-F238E27FC236}">
                <a16:creationId xmlns:a16="http://schemas.microsoft.com/office/drawing/2014/main" id="{3AD267E7-9C85-42D4-8DA3-E26D71EC5F6D}"/>
              </a:ext>
            </a:extLst>
          </p:cNvPr>
          <p:cNvSpPr/>
          <p:nvPr/>
        </p:nvSpPr>
        <p:spPr>
          <a:xfrm>
            <a:off x="3086100" y="1466848"/>
            <a:ext cx="914400" cy="1276353"/>
          </a:xfrm>
          <a:prstGeom prst="roundRect">
            <a:avLst/>
          </a:prstGeom>
          <a:noFill/>
          <a:ln w="730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9" name="First Arrow">
            <a:extLst>
              <a:ext uri="{FF2B5EF4-FFF2-40B4-BE49-F238E27FC236}">
                <a16:creationId xmlns:a16="http://schemas.microsoft.com/office/drawing/2014/main" id="{C29047C6-2279-46BD-9871-0893705C5739}"/>
              </a:ext>
            </a:extLst>
          </p:cNvPr>
          <p:cNvSpPr/>
          <p:nvPr/>
        </p:nvSpPr>
        <p:spPr>
          <a:xfrm rot="16200000">
            <a:off x="7902220" y="1866891"/>
            <a:ext cx="299792" cy="37063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10" name="First Arrow">
            <a:extLst>
              <a:ext uri="{FF2B5EF4-FFF2-40B4-BE49-F238E27FC236}">
                <a16:creationId xmlns:a16="http://schemas.microsoft.com/office/drawing/2014/main" id="{6C8875C0-51FF-4C01-A26F-355C50E9FF09}"/>
              </a:ext>
            </a:extLst>
          </p:cNvPr>
          <p:cNvSpPr/>
          <p:nvPr/>
        </p:nvSpPr>
        <p:spPr>
          <a:xfrm rot="16200000">
            <a:off x="7924868" y="2557882"/>
            <a:ext cx="299792" cy="37063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11" name="TextBox 10">
            <a:extLst>
              <a:ext uri="{FF2B5EF4-FFF2-40B4-BE49-F238E27FC236}">
                <a16:creationId xmlns:a16="http://schemas.microsoft.com/office/drawing/2014/main" id="{F87F94B2-5F05-4956-80A7-3CDB323BCA00}"/>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12" name="TextBox 11">
            <a:extLst>
              <a:ext uri="{FF2B5EF4-FFF2-40B4-BE49-F238E27FC236}">
                <a16:creationId xmlns:a16="http://schemas.microsoft.com/office/drawing/2014/main" id="{123DBAE5-1969-46E1-A89E-4874D6EFDB1C}"/>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13" name="Title 1">
            <a:extLst>
              <a:ext uri="{FF2B5EF4-FFF2-40B4-BE49-F238E27FC236}">
                <a16:creationId xmlns:a16="http://schemas.microsoft.com/office/drawing/2014/main" id="{2A1C41B3-FFEE-4126-959B-158AE9807AC3}"/>
              </a:ext>
            </a:extLst>
          </p:cNvPr>
          <p:cNvSpPr txBox="1">
            <a:spLocks/>
          </p:cNvSpPr>
          <p:nvPr/>
        </p:nvSpPr>
        <p:spPr>
          <a:xfrm>
            <a:off x="628650" y="184565"/>
            <a:ext cx="7886700" cy="5329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Changes in Net Metered Invoicing</a:t>
            </a:r>
          </a:p>
        </p:txBody>
      </p:sp>
      <p:sp>
        <p:nvSpPr>
          <p:cNvPr id="14" name="Slide Number Placeholder 4">
            <a:extLst>
              <a:ext uri="{FF2B5EF4-FFF2-40B4-BE49-F238E27FC236}">
                <a16:creationId xmlns:a16="http://schemas.microsoft.com/office/drawing/2014/main" id="{88DEE209-3696-4743-A0E8-8AFEC3B7772C}"/>
              </a:ext>
            </a:extLst>
          </p:cNvPr>
          <p:cNvSpPr>
            <a:spLocks noGrp="1"/>
          </p:cNvSpPr>
          <p:nvPr>
            <p:ph type="sldNum" sz="quarter" idx="12"/>
          </p:nvPr>
        </p:nvSpPr>
        <p:spPr>
          <a:xfrm>
            <a:off x="8562975" y="6554788"/>
            <a:ext cx="277813" cy="152400"/>
          </a:xfrm>
        </p:spPr>
        <p:txBody>
          <a:bodyPr/>
          <a:lstStyle/>
          <a:p>
            <a:pPr>
              <a:defRPr/>
            </a:pPr>
            <a:fld id="{26D3C5E0-D005-4CEC-B1B3-05C0449DE281}" type="slidenum">
              <a:rPr lang="en-US" smtClean="0"/>
              <a:pPr>
                <a:defRPr/>
              </a:pPr>
              <a:t>13</a:t>
            </a:fld>
            <a:endParaRPr lang="en-US" dirty="0"/>
          </a:p>
        </p:txBody>
      </p:sp>
    </p:spTree>
    <p:extLst>
      <p:ext uri="{BB962C8B-B14F-4D97-AF65-F5344CB8AC3E}">
        <p14:creationId xmlns:p14="http://schemas.microsoft.com/office/powerpoint/2010/main" val="2307250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A83582-EB95-4DEE-A511-E67207ADE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94" y="1186237"/>
            <a:ext cx="5610869" cy="4628494"/>
          </a:xfrm>
          <a:prstGeom prst="rect">
            <a:avLst/>
          </a:prstGeom>
          <a:ln>
            <a:noFill/>
          </a:ln>
          <a:effectLst>
            <a:outerShdw blurRad="292100" dist="139700" dir="2700000" algn="tl" rotWithShape="0">
              <a:srgbClr val="333333">
                <a:alpha val="65000"/>
              </a:srgbClr>
            </a:outerShdw>
          </a:effectLst>
        </p:spPr>
      </p:pic>
      <p:sp>
        <p:nvSpPr>
          <p:cNvPr id="3" name="Credit Calucation Blue Box">
            <a:extLst>
              <a:ext uri="{FF2B5EF4-FFF2-40B4-BE49-F238E27FC236}">
                <a16:creationId xmlns:a16="http://schemas.microsoft.com/office/drawing/2014/main" id="{98DAC5FF-FFD3-48B4-B3DB-BC33135760DB}"/>
              </a:ext>
            </a:extLst>
          </p:cNvPr>
          <p:cNvSpPr txBox="1"/>
          <p:nvPr/>
        </p:nvSpPr>
        <p:spPr>
          <a:xfrm>
            <a:off x="5853684" y="1138841"/>
            <a:ext cx="3198695" cy="1430100"/>
          </a:xfrm>
          <a:prstGeom prst="roundRect">
            <a:avLst/>
          </a:prstGeom>
          <a:solidFill>
            <a:schemeClr val="tx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algn="ctr">
              <a:defRPr sz="2400">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342900" eaLnBrk="1" fontAlgn="auto" hangingPunct="1">
              <a:spcBef>
                <a:spcPts val="0"/>
              </a:spcBef>
              <a:spcAft>
                <a:spcPts val="0"/>
              </a:spcAft>
              <a:defRPr/>
            </a:pPr>
            <a:endParaRPr lang="en-US" sz="1600" dirty="0">
              <a:solidFill>
                <a:prstClr val="white"/>
              </a:solidFill>
            </a:endParaRPr>
          </a:p>
          <a:p>
            <a:pPr defTabSz="342900" eaLnBrk="1" fontAlgn="auto" hangingPunct="1">
              <a:spcBef>
                <a:spcPts val="0"/>
              </a:spcBef>
              <a:spcAft>
                <a:spcPts val="0"/>
              </a:spcAft>
              <a:defRPr/>
            </a:pPr>
            <a:r>
              <a:rPr lang="en-US" sz="1600" b="1" dirty="0">
                <a:solidFill>
                  <a:prstClr val="white"/>
                </a:solidFill>
              </a:rPr>
              <a:t>Credit Calculation</a:t>
            </a:r>
          </a:p>
          <a:p>
            <a:pPr lvl="0" algn="l">
              <a:defRPr/>
            </a:pPr>
            <a:r>
              <a:rPr lang="en-US" sz="1600" dirty="0"/>
              <a:t>The Net Metering Credit is the excess kilowatt hours received up to the delivered kWh value</a:t>
            </a:r>
            <a:endParaRPr lang="en-US" sz="1600" dirty="0">
              <a:solidFill>
                <a:prstClr val="white"/>
              </a:solidFill>
            </a:endParaRPr>
          </a:p>
          <a:p>
            <a:pPr defTabSz="342900" eaLnBrk="1" fontAlgn="auto" hangingPunct="1">
              <a:spcBef>
                <a:spcPts val="0"/>
              </a:spcBef>
              <a:spcAft>
                <a:spcPts val="0"/>
              </a:spcAft>
              <a:defRPr/>
            </a:pPr>
            <a:endParaRPr lang="en-US" sz="1600" dirty="0">
              <a:solidFill>
                <a:prstClr val="white"/>
              </a:solidFill>
            </a:endParaRPr>
          </a:p>
        </p:txBody>
      </p:sp>
      <p:sp>
        <p:nvSpPr>
          <p:cNvPr id="4" name="Rectangle: Rounded Corners 3">
            <a:extLst>
              <a:ext uri="{FF2B5EF4-FFF2-40B4-BE49-F238E27FC236}">
                <a16:creationId xmlns:a16="http://schemas.microsoft.com/office/drawing/2014/main" id="{E6A22E24-4944-4F9F-A233-E2707B1F8DB9}"/>
              </a:ext>
            </a:extLst>
          </p:cNvPr>
          <p:cNvSpPr/>
          <p:nvPr/>
        </p:nvSpPr>
        <p:spPr>
          <a:xfrm>
            <a:off x="117088" y="1746561"/>
            <a:ext cx="5624075" cy="214660"/>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9B0F04D-BAAB-44E3-BC95-07AE92B9A280}"/>
              </a:ext>
            </a:extLst>
          </p:cNvPr>
          <p:cNvSpPr/>
          <p:nvPr/>
        </p:nvSpPr>
        <p:spPr>
          <a:xfrm>
            <a:off x="122130" y="2287434"/>
            <a:ext cx="5619034" cy="204697"/>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8EFF263-53B2-4F49-A1BC-7B62582BA16C}"/>
              </a:ext>
            </a:extLst>
          </p:cNvPr>
          <p:cNvSpPr/>
          <p:nvPr/>
        </p:nvSpPr>
        <p:spPr>
          <a:xfrm>
            <a:off x="76075" y="5363775"/>
            <a:ext cx="5665088" cy="205897"/>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redit Calucation Blue Box">
            <a:extLst>
              <a:ext uri="{FF2B5EF4-FFF2-40B4-BE49-F238E27FC236}">
                <a16:creationId xmlns:a16="http://schemas.microsoft.com/office/drawing/2014/main" id="{A65907E7-E8CE-42A5-A1CD-5F649E4E2D35}"/>
              </a:ext>
            </a:extLst>
          </p:cNvPr>
          <p:cNvSpPr txBox="1"/>
          <p:nvPr/>
        </p:nvSpPr>
        <p:spPr>
          <a:xfrm>
            <a:off x="5853685" y="3749211"/>
            <a:ext cx="3198695" cy="2183755"/>
          </a:xfrm>
          <a:prstGeom prst="round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algn="ctr">
              <a:defRPr sz="2400">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a:defRPr/>
            </a:pPr>
            <a:r>
              <a:rPr lang="en-US" sz="1350" dirty="0"/>
              <a:t>Delivered usage is now used as the billing determinant, while received usage has a separate line item for the credit.</a:t>
            </a:r>
          </a:p>
          <a:p>
            <a:pPr lvl="0" algn="l">
              <a:defRPr/>
            </a:pPr>
            <a:endParaRPr lang="en-US" sz="1350" dirty="0"/>
          </a:p>
          <a:p>
            <a:pPr lvl="0" algn="l">
              <a:defRPr/>
            </a:pPr>
            <a:r>
              <a:rPr lang="en-US" sz="1350" dirty="0"/>
              <a:t>Recall, for shopping customers, the Net Metering Credit is a discount on the distribution portion only and does not include any crediting for generation.</a:t>
            </a:r>
            <a:endParaRPr lang="en-US" sz="1350" dirty="0">
              <a:solidFill>
                <a:prstClr val="white"/>
              </a:solidFill>
            </a:endParaRPr>
          </a:p>
        </p:txBody>
      </p:sp>
      <p:sp>
        <p:nvSpPr>
          <p:cNvPr id="8" name="TextBox 7">
            <a:extLst>
              <a:ext uri="{FF2B5EF4-FFF2-40B4-BE49-F238E27FC236}">
                <a16:creationId xmlns:a16="http://schemas.microsoft.com/office/drawing/2014/main" id="{800106C1-6631-49FC-8EB5-E159641B8462}"/>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9" name="TextBox 8">
            <a:extLst>
              <a:ext uri="{FF2B5EF4-FFF2-40B4-BE49-F238E27FC236}">
                <a16:creationId xmlns:a16="http://schemas.microsoft.com/office/drawing/2014/main" id="{55BB57DC-10FD-4D35-8C66-07F3853DF336}"/>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10" name="Title 1">
            <a:extLst>
              <a:ext uri="{FF2B5EF4-FFF2-40B4-BE49-F238E27FC236}">
                <a16:creationId xmlns:a16="http://schemas.microsoft.com/office/drawing/2014/main" id="{9C604377-5A56-49A4-9EDE-C7A57354908A}"/>
              </a:ext>
            </a:extLst>
          </p:cNvPr>
          <p:cNvSpPr txBox="1">
            <a:spLocks/>
          </p:cNvSpPr>
          <p:nvPr/>
        </p:nvSpPr>
        <p:spPr>
          <a:xfrm>
            <a:off x="628650" y="184565"/>
            <a:ext cx="7886700" cy="5329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Net Metering Credits</a:t>
            </a:r>
          </a:p>
        </p:txBody>
      </p:sp>
      <p:sp>
        <p:nvSpPr>
          <p:cNvPr id="11" name="Slide Number Placeholder 4">
            <a:extLst>
              <a:ext uri="{FF2B5EF4-FFF2-40B4-BE49-F238E27FC236}">
                <a16:creationId xmlns:a16="http://schemas.microsoft.com/office/drawing/2014/main" id="{6BF5FCAA-F1DD-4772-85A8-AF631D0417EE}"/>
              </a:ext>
            </a:extLst>
          </p:cNvPr>
          <p:cNvSpPr>
            <a:spLocks noGrp="1"/>
          </p:cNvSpPr>
          <p:nvPr>
            <p:ph type="sldNum" sz="quarter" idx="12"/>
          </p:nvPr>
        </p:nvSpPr>
        <p:spPr>
          <a:xfrm>
            <a:off x="8562975" y="6554788"/>
            <a:ext cx="277813" cy="152400"/>
          </a:xfrm>
        </p:spPr>
        <p:txBody>
          <a:bodyPr/>
          <a:lstStyle/>
          <a:p>
            <a:pPr>
              <a:defRPr/>
            </a:pPr>
            <a:fld id="{26D3C5E0-D005-4CEC-B1B3-05C0449DE281}" type="slidenum">
              <a:rPr lang="en-US" smtClean="0"/>
              <a:pPr>
                <a:defRPr/>
              </a:pPr>
              <a:t>14</a:t>
            </a:fld>
            <a:endParaRPr lang="en-US" dirty="0"/>
          </a:p>
        </p:txBody>
      </p:sp>
      <p:sp>
        <p:nvSpPr>
          <p:cNvPr id="12" name="Credit Calucation Blue Box">
            <a:extLst>
              <a:ext uri="{FF2B5EF4-FFF2-40B4-BE49-F238E27FC236}">
                <a16:creationId xmlns:a16="http://schemas.microsoft.com/office/drawing/2014/main" id="{B0A61B77-BD26-4383-89F3-9D6348F8424D}"/>
              </a:ext>
            </a:extLst>
          </p:cNvPr>
          <p:cNvSpPr txBox="1"/>
          <p:nvPr/>
        </p:nvSpPr>
        <p:spPr>
          <a:xfrm>
            <a:off x="5815011" y="2660552"/>
            <a:ext cx="3198695" cy="997048"/>
          </a:xfrm>
          <a:prstGeom prst="roundRect">
            <a:avLst/>
          </a:prstGeom>
          <a:solidFill>
            <a:schemeClr val="tx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algn="ctr">
              <a:defRPr sz="2400">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342900" eaLnBrk="1" fontAlgn="auto" hangingPunct="1">
              <a:spcBef>
                <a:spcPts val="0"/>
              </a:spcBef>
              <a:spcAft>
                <a:spcPts val="0"/>
              </a:spcAft>
              <a:defRPr/>
            </a:pPr>
            <a:endParaRPr lang="en-US" sz="1600" dirty="0">
              <a:solidFill>
                <a:prstClr val="white"/>
              </a:solidFill>
            </a:endParaRPr>
          </a:p>
          <a:p>
            <a:pPr defTabSz="342900" eaLnBrk="1" fontAlgn="auto" hangingPunct="1">
              <a:spcBef>
                <a:spcPts val="0"/>
              </a:spcBef>
              <a:spcAft>
                <a:spcPts val="0"/>
              </a:spcAft>
              <a:defRPr/>
            </a:pPr>
            <a:r>
              <a:rPr lang="en-US" sz="1600" b="1" dirty="0">
                <a:solidFill>
                  <a:prstClr val="white"/>
                </a:solidFill>
              </a:rPr>
              <a:t>Banked Usage Info</a:t>
            </a:r>
          </a:p>
          <a:p>
            <a:pPr lvl="0" algn="l">
              <a:defRPr/>
            </a:pPr>
            <a:r>
              <a:rPr lang="en-US" sz="1600" dirty="0"/>
              <a:t>Banked usage is now shown on the invoice</a:t>
            </a:r>
            <a:endParaRPr lang="en-US" sz="1600" dirty="0">
              <a:solidFill>
                <a:prstClr val="white"/>
              </a:solidFill>
            </a:endParaRPr>
          </a:p>
          <a:p>
            <a:pPr defTabSz="342900" eaLnBrk="1" fontAlgn="auto" hangingPunct="1">
              <a:spcBef>
                <a:spcPts val="0"/>
              </a:spcBef>
              <a:spcAft>
                <a:spcPts val="0"/>
              </a:spcAft>
              <a:defRPr/>
            </a:pPr>
            <a:endParaRPr lang="en-US" sz="1600" dirty="0">
              <a:solidFill>
                <a:prstClr val="white"/>
              </a:solidFill>
            </a:endParaRPr>
          </a:p>
        </p:txBody>
      </p:sp>
      <p:sp>
        <p:nvSpPr>
          <p:cNvPr id="13" name="Rectangle: Rounded Corners 12">
            <a:extLst>
              <a:ext uri="{FF2B5EF4-FFF2-40B4-BE49-F238E27FC236}">
                <a16:creationId xmlns:a16="http://schemas.microsoft.com/office/drawing/2014/main" id="{89E60923-52D8-4268-8A73-E1551654BEB1}"/>
              </a:ext>
            </a:extLst>
          </p:cNvPr>
          <p:cNvSpPr/>
          <p:nvPr/>
        </p:nvSpPr>
        <p:spPr>
          <a:xfrm>
            <a:off x="2806995" y="4062020"/>
            <a:ext cx="946298" cy="1147933"/>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522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D38A5D4-156C-47C1-BC44-D3486821C1A9}"/>
              </a:ext>
            </a:extLst>
          </p:cNvPr>
          <p:cNvSpPr txBox="1">
            <a:spLocks/>
          </p:cNvSpPr>
          <p:nvPr/>
        </p:nvSpPr>
        <p:spPr>
          <a:xfrm>
            <a:off x="1892441" y="316971"/>
            <a:ext cx="5359118" cy="5256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Net Meter 867</a:t>
            </a:r>
          </a:p>
        </p:txBody>
      </p:sp>
      <p:sp>
        <p:nvSpPr>
          <p:cNvPr id="4" name="TextBox 3">
            <a:extLst>
              <a:ext uri="{FF2B5EF4-FFF2-40B4-BE49-F238E27FC236}">
                <a16:creationId xmlns:a16="http://schemas.microsoft.com/office/drawing/2014/main" id="{C966B970-EFF8-4C7F-BAEB-25A5284900F7}"/>
              </a:ext>
            </a:extLst>
          </p:cNvPr>
          <p:cNvSpPr txBox="1"/>
          <p:nvPr/>
        </p:nvSpPr>
        <p:spPr>
          <a:xfrm>
            <a:off x="788394" y="2228670"/>
            <a:ext cx="2910389" cy="1569660"/>
          </a:xfrm>
          <a:prstGeom prst="rect">
            <a:avLst/>
          </a:prstGeom>
          <a:noFill/>
        </p:spPr>
        <p:txBody>
          <a:bodyPr wrap="square" rtlCol="0">
            <a:spAutoFit/>
          </a:bodyPr>
          <a:lstStyle/>
          <a:p>
            <a:r>
              <a:rPr lang="en-US" sz="2400" dirty="0">
                <a:solidFill>
                  <a:srgbClr val="0070C0"/>
                </a:solidFill>
              </a:rPr>
              <a:t>Customer generates LESS than delivered consumption</a:t>
            </a:r>
          </a:p>
        </p:txBody>
      </p:sp>
      <p:sp>
        <p:nvSpPr>
          <p:cNvPr id="5" name="TextBox 4">
            <a:extLst>
              <a:ext uri="{FF2B5EF4-FFF2-40B4-BE49-F238E27FC236}">
                <a16:creationId xmlns:a16="http://schemas.microsoft.com/office/drawing/2014/main" id="{6BA6D100-8A71-4271-95A7-96F707FAA2CC}"/>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6" name="TextBox 5">
            <a:extLst>
              <a:ext uri="{FF2B5EF4-FFF2-40B4-BE49-F238E27FC236}">
                <a16:creationId xmlns:a16="http://schemas.microsoft.com/office/drawing/2014/main" id="{54CAA75C-F7EF-4274-9D68-94C01FEAC460}"/>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7" name="Slide Number Placeholder 4">
            <a:extLst>
              <a:ext uri="{FF2B5EF4-FFF2-40B4-BE49-F238E27FC236}">
                <a16:creationId xmlns:a16="http://schemas.microsoft.com/office/drawing/2014/main" id="{75AFE88D-926A-4656-8788-EE1796DC2CB2}"/>
              </a:ext>
            </a:extLst>
          </p:cNvPr>
          <p:cNvSpPr>
            <a:spLocks noGrp="1"/>
          </p:cNvSpPr>
          <p:nvPr>
            <p:ph type="sldNum" sz="quarter" idx="12"/>
          </p:nvPr>
        </p:nvSpPr>
        <p:spPr>
          <a:xfrm>
            <a:off x="8562975" y="6554788"/>
            <a:ext cx="277813" cy="152400"/>
          </a:xfrm>
        </p:spPr>
        <p:txBody>
          <a:bodyPr/>
          <a:lstStyle/>
          <a:p>
            <a:pPr>
              <a:defRPr/>
            </a:pPr>
            <a:fld id="{26D3C5E0-D005-4CEC-B1B3-05C0449DE281}" type="slidenum">
              <a:rPr lang="en-US" smtClean="0"/>
              <a:pPr>
                <a:defRPr/>
              </a:pPr>
              <a:t>15</a:t>
            </a:fld>
            <a:endParaRPr lang="en-US" dirty="0"/>
          </a:p>
        </p:txBody>
      </p:sp>
      <p:pic>
        <p:nvPicPr>
          <p:cNvPr id="9" name="Picture 8">
            <a:extLst>
              <a:ext uri="{FF2B5EF4-FFF2-40B4-BE49-F238E27FC236}">
                <a16:creationId xmlns:a16="http://schemas.microsoft.com/office/drawing/2014/main" id="{45316DF7-43F7-4D65-BC5E-5E0F8F9D5AE6}"/>
              </a:ext>
            </a:extLst>
          </p:cNvPr>
          <p:cNvPicPr>
            <a:picLocks noChangeAspect="1"/>
          </p:cNvPicPr>
          <p:nvPr/>
        </p:nvPicPr>
        <p:blipFill>
          <a:blip r:embed="rId2"/>
          <a:stretch>
            <a:fillRect/>
          </a:stretch>
        </p:blipFill>
        <p:spPr>
          <a:xfrm>
            <a:off x="3565180" y="1072741"/>
            <a:ext cx="5122300" cy="4712516"/>
          </a:xfrm>
          <a:prstGeom prst="rect">
            <a:avLst/>
          </a:prstGeom>
        </p:spPr>
      </p:pic>
    </p:spTree>
    <p:extLst>
      <p:ext uri="{BB962C8B-B14F-4D97-AF65-F5344CB8AC3E}">
        <p14:creationId xmlns:p14="http://schemas.microsoft.com/office/powerpoint/2010/main" val="2900523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D38A5D4-156C-47C1-BC44-D3486821C1A9}"/>
              </a:ext>
            </a:extLst>
          </p:cNvPr>
          <p:cNvSpPr txBox="1">
            <a:spLocks/>
          </p:cNvSpPr>
          <p:nvPr/>
        </p:nvSpPr>
        <p:spPr>
          <a:xfrm>
            <a:off x="1805703" y="317092"/>
            <a:ext cx="5532593" cy="53654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Net Meter 867</a:t>
            </a:r>
          </a:p>
        </p:txBody>
      </p:sp>
      <p:sp>
        <p:nvSpPr>
          <p:cNvPr id="6" name="TextBox 5">
            <a:extLst>
              <a:ext uri="{FF2B5EF4-FFF2-40B4-BE49-F238E27FC236}">
                <a16:creationId xmlns:a16="http://schemas.microsoft.com/office/drawing/2014/main" id="{80261D93-CC4E-40DF-BB7B-43D414F394D8}"/>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7" name="TextBox 6">
            <a:extLst>
              <a:ext uri="{FF2B5EF4-FFF2-40B4-BE49-F238E27FC236}">
                <a16:creationId xmlns:a16="http://schemas.microsoft.com/office/drawing/2014/main" id="{7DA99E69-36E3-4317-B2DF-80B4C8FE4219}"/>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8" name="Slide Number Placeholder 4">
            <a:extLst>
              <a:ext uri="{FF2B5EF4-FFF2-40B4-BE49-F238E27FC236}">
                <a16:creationId xmlns:a16="http://schemas.microsoft.com/office/drawing/2014/main" id="{397B2832-0987-45D8-9F82-591199312CD8}"/>
              </a:ext>
            </a:extLst>
          </p:cNvPr>
          <p:cNvSpPr>
            <a:spLocks noGrp="1"/>
          </p:cNvSpPr>
          <p:nvPr>
            <p:ph type="sldNum" sz="quarter" idx="12"/>
          </p:nvPr>
        </p:nvSpPr>
        <p:spPr>
          <a:xfrm>
            <a:off x="8562975" y="6554788"/>
            <a:ext cx="277813" cy="152400"/>
          </a:xfrm>
        </p:spPr>
        <p:txBody>
          <a:bodyPr/>
          <a:lstStyle/>
          <a:p>
            <a:pPr>
              <a:defRPr/>
            </a:pPr>
            <a:fld id="{26D3C5E0-D005-4CEC-B1B3-05C0449DE281}" type="slidenum">
              <a:rPr lang="en-US" smtClean="0"/>
              <a:pPr>
                <a:defRPr/>
              </a:pPr>
              <a:t>16</a:t>
            </a:fld>
            <a:endParaRPr lang="en-US" dirty="0"/>
          </a:p>
        </p:txBody>
      </p:sp>
      <p:pic>
        <p:nvPicPr>
          <p:cNvPr id="2" name="Picture 1">
            <a:extLst>
              <a:ext uri="{FF2B5EF4-FFF2-40B4-BE49-F238E27FC236}">
                <a16:creationId xmlns:a16="http://schemas.microsoft.com/office/drawing/2014/main" id="{10B0C5C8-FF7C-497C-B5DD-91C1EDC380CA}"/>
              </a:ext>
            </a:extLst>
          </p:cNvPr>
          <p:cNvPicPr>
            <a:picLocks noChangeAspect="1"/>
          </p:cNvPicPr>
          <p:nvPr/>
        </p:nvPicPr>
        <p:blipFill>
          <a:blip r:embed="rId2"/>
          <a:stretch>
            <a:fillRect/>
          </a:stretch>
        </p:blipFill>
        <p:spPr>
          <a:xfrm>
            <a:off x="3411816" y="1526459"/>
            <a:ext cx="5561273" cy="3805082"/>
          </a:xfrm>
          <a:prstGeom prst="rect">
            <a:avLst/>
          </a:prstGeom>
        </p:spPr>
      </p:pic>
      <p:sp>
        <p:nvSpPr>
          <p:cNvPr id="4" name="TextBox 3">
            <a:extLst>
              <a:ext uri="{FF2B5EF4-FFF2-40B4-BE49-F238E27FC236}">
                <a16:creationId xmlns:a16="http://schemas.microsoft.com/office/drawing/2014/main" id="{C966B970-EFF8-4C7F-BAEB-25A5284900F7}"/>
              </a:ext>
            </a:extLst>
          </p:cNvPr>
          <p:cNvSpPr txBox="1"/>
          <p:nvPr/>
        </p:nvSpPr>
        <p:spPr>
          <a:xfrm>
            <a:off x="224379" y="1628507"/>
            <a:ext cx="3162648" cy="3600986"/>
          </a:xfrm>
          <a:prstGeom prst="rect">
            <a:avLst/>
          </a:prstGeom>
          <a:noFill/>
        </p:spPr>
        <p:txBody>
          <a:bodyPr wrap="square" rtlCol="0">
            <a:spAutoFit/>
          </a:bodyPr>
          <a:lstStyle/>
          <a:p>
            <a:r>
              <a:rPr lang="en-US" sz="2400" dirty="0">
                <a:solidFill>
                  <a:srgbClr val="0070C0"/>
                </a:solidFill>
              </a:rPr>
              <a:t>Customer generates MORE than delivered consumption</a:t>
            </a:r>
          </a:p>
          <a:p>
            <a:endParaRPr lang="en-US" sz="2400" dirty="0">
              <a:solidFill>
                <a:srgbClr val="0070C0"/>
              </a:solidFill>
            </a:endParaRPr>
          </a:p>
          <a:p>
            <a:endParaRPr lang="en-US" dirty="0"/>
          </a:p>
          <a:p>
            <a:r>
              <a:rPr lang="en-US" i="1" dirty="0"/>
              <a:t>The supplier will receive the credit for their customer's excess generation via their PJM bill and is responsible for providing that credit back to their customer.</a:t>
            </a:r>
          </a:p>
        </p:txBody>
      </p:sp>
    </p:spTree>
    <p:extLst>
      <p:ext uri="{BB962C8B-B14F-4D97-AF65-F5344CB8AC3E}">
        <p14:creationId xmlns:p14="http://schemas.microsoft.com/office/powerpoint/2010/main" val="2235976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C73513-C7A7-4F8C-BBDA-F1BAB605747D}"/>
              </a:ext>
            </a:extLst>
          </p:cNvPr>
          <p:cNvSpPr txBox="1">
            <a:spLocks/>
          </p:cNvSpPr>
          <p:nvPr/>
        </p:nvSpPr>
        <p:spPr>
          <a:xfrm>
            <a:off x="1805703" y="317092"/>
            <a:ext cx="5532593" cy="53654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Net Meter 810 (Rate Ready)</a:t>
            </a:r>
          </a:p>
        </p:txBody>
      </p:sp>
      <p:sp>
        <p:nvSpPr>
          <p:cNvPr id="6" name="Rectangle 3">
            <a:extLst>
              <a:ext uri="{FF2B5EF4-FFF2-40B4-BE49-F238E27FC236}">
                <a16:creationId xmlns:a16="http://schemas.microsoft.com/office/drawing/2014/main" id="{D35FB740-B1E1-4E4A-AC38-A66A52EDE197}"/>
              </a:ext>
            </a:extLst>
          </p:cNvPr>
          <p:cNvSpPr txBox="1">
            <a:spLocks noChangeArrowheads="1"/>
          </p:cNvSpPr>
          <p:nvPr/>
        </p:nvSpPr>
        <p:spPr>
          <a:xfrm>
            <a:off x="523992" y="1554531"/>
            <a:ext cx="7469634" cy="2464404"/>
          </a:xfrm>
          <a:prstGeom prst="rect">
            <a:avLst/>
          </a:prstGeom>
        </p:spPr>
        <p:txBody>
          <a:bodyPr/>
          <a:lstStyle>
            <a:lvl1pPr marL="290513" indent="-290513" algn="l" rtl="0" eaLnBrk="0" fontAlgn="base" hangingPunct="0">
              <a:spcBef>
                <a:spcPct val="50000"/>
              </a:spcBef>
              <a:spcAft>
                <a:spcPct val="0"/>
              </a:spcAft>
              <a:buClr>
                <a:schemeClr val="accent1"/>
              </a:buClr>
              <a:buFont typeface="Arial" panose="020B0604020202020204" pitchFamily="34" charset="0"/>
              <a:buChar char="■"/>
              <a:defRPr sz="2100" b="1" kern="1200">
                <a:solidFill>
                  <a:schemeClr val="tx1"/>
                </a:solidFill>
                <a:latin typeface="+mn-lt"/>
                <a:ea typeface="+mn-ea"/>
                <a:cs typeface="+mn-cs"/>
              </a:defRPr>
            </a:lvl1pPr>
            <a:lvl2pPr marL="685800" indent="-228600" algn="l" rtl="0" eaLnBrk="0" fontAlgn="base" hangingPunct="0">
              <a:spcBef>
                <a:spcPct val="30000"/>
              </a:spcBef>
              <a:spcAft>
                <a:spcPct val="0"/>
              </a:spcAft>
              <a:buClr>
                <a:schemeClr val="accent2"/>
              </a:buClr>
              <a:buFont typeface="Arial" panose="020B0604020202020204" pitchFamily="34" charset="0"/>
              <a:buChar char="–"/>
              <a:defRPr sz="1900" kern="1200">
                <a:solidFill>
                  <a:schemeClr val="tx1"/>
                </a:solidFill>
                <a:latin typeface="+mn-lt"/>
                <a:ea typeface="+mn-ea"/>
                <a:cs typeface="+mn-cs"/>
              </a:defRPr>
            </a:lvl2pPr>
            <a:lvl3pPr marL="1143000" indent="-228600" algn="l" rtl="0" eaLnBrk="0" fontAlgn="base" hangingPunct="0">
              <a:spcBef>
                <a:spcPct val="30000"/>
              </a:spcBef>
              <a:spcAft>
                <a:spcPct val="0"/>
              </a:spcAft>
              <a:buClr>
                <a:schemeClr val="hlink"/>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30000"/>
              </a:spcBef>
              <a:spcAft>
                <a:spcPct val="0"/>
              </a:spcAft>
              <a:buClr>
                <a:schemeClr val="folHlink"/>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30000"/>
              </a:spcBef>
              <a:spcAft>
                <a:spcPct val="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Rate Ready 810 charges will be calculated based on: </a:t>
            </a:r>
          </a:p>
          <a:p>
            <a:pPr lvl="1"/>
            <a:r>
              <a:rPr lang="en-US" altLang="en-US" sz="1800" dirty="0"/>
              <a:t>Delivered kWh usage</a:t>
            </a:r>
          </a:p>
          <a:p>
            <a:r>
              <a:rPr lang="en-US" altLang="en-US" sz="2000" dirty="0"/>
              <a:t>Rate Ready 810 will </a:t>
            </a:r>
            <a:r>
              <a:rPr lang="en-US" altLang="en-US" sz="2000" u="sng" dirty="0"/>
              <a:t>not</a:t>
            </a:r>
            <a:r>
              <a:rPr lang="en-US" altLang="en-US" sz="2000" dirty="0"/>
              <a:t> </a:t>
            </a:r>
            <a:r>
              <a:rPr lang="en-US" sz="2000" dirty="0"/>
              <a:t>be calculated based on: </a:t>
            </a:r>
            <a:endParaRPr lang="en-US" altLang="en-US" sz="2000" dirty="0"/>
          </a:p>
          <a:p>
            <a:pPr lvl="1"/>
            <a:r>
              <a:rPr lang="en-US" altLang="en-US" sz="1800" dirty="0"/>
              <a:t>Net kWh usage</a:t>
            </a:r>
            <a:endParaRPr lang="en-US" altLang="en-US" sz="2000" dirty="0"/>
          </a:p>
          <a:p>
            <a:r>
              <a:rPr lang="en-US" altLang="en-US" sz="2000" dirty="0"/>
              <a:t>The EDI SAC*C line will show delivered kWh:</a:t>
            </a:r>
          </a:p>
          <a:p>
            <a:pPr marL="457200" lvl="1" indent="0">
              <a:buNone/>
            </a:pPr>
            <a:endParaRPr lang="en-US" altLang="en-US" sz="1800" dirty="0"/>
          </a:p>
          <a:p>
            <a:pPr marL="0" indent="0">
              <a:buNone/>
            </a:pPr>
            <a:endParaRPr lang="en-US" altLang="en-US" sz="2000" dirty="0"/>
          </a:p>
          <a:p>
            <a:endParaRPr lang="en-US" altLang="en-US" sz="2000" dirty="0"/>
          </a:p>
          <a:p>
            <a:pPr lvl="1"/>
            <a:endParaRPr lang="en-US" altLang="en-US" sz="1800" dirty="0"/>
          </a:p>
        </p:txBody>
      </p:sp>
      <p:pic>
        <p:nvPicPr>
          <p:cNvPr id="8" name="Picture 7">
            <a:extLst>
              <a:ext uri="{FF2B5EF4-FFF2-40B4-BE49-F238E27FC236}">
                <a16:creationId xmlns:a16="http://schemas.microsoft.com/office/drawing/2014/main" id="{2D955DF1-B4F8-42CA-9139-3ED997940781}"/>
              </a:ext>
            </a:extLst>
          </p:cNvPr>
          <p:cNvPicPr>
            <a:picLocks noChangeAspect="1"/>
          </p:cNvPicPr>
          <p:nvPr/>
        </p:nvPicPr>
        <p:blipFill>
          <a:blip r:embed="rId2"/>
          <a:stretch>
            <a:fillRect/>
          </a:stretch>
        </p:blipFill>
        <p:spPr>
          <a:xfrm>
            <a:off x="1038224" y="3774713"/>
            <a:ext cx="7067550" cy="1562100"/>
          </a:xfrm>
          <a:prstGeom prst="rect">
            <a:avLst/>
          </a:prstGeom>
        </p:spPr>
      </p:pic>
      <p:sp>
        <p:nvSpPr>
          <p:cNvPr id="9" name="TextBox 8">
            <a:extLst>
              <a:ext uri="{FF2B5EF4-FFF2-40B4-BE49-F238E27FC236}">
                <a16:creationId xmlns:a16="http://schemas.microsoft.com/office/drawing/2014/main" id="{E7DB02C1-DEDB-482A-B016-AEEA16DD2299}"/>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10" name="TextBox 9">
            <a:extLst>
              <a:ext uri="{FF2B5EF4-FFF2-40B4-BE49-F238E27FC236}">
                <a16:creationId xmlns:a16="http://schemas.microsoft.com/office/drawing/2014/main" id="{23C6BEE7-D6A1-494C-B243-9E5F8BDA92B9}"/>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11" name="Slide Number Placeholder 4">
            <a:extLst>
              <a:ext uri="{FF2B5EF4-FFF2-40B4-BE49-F238E27FC236}">
                <a16:creationId xmlns:a16="http://schemas.microsoft.com/office/drawing/2014/main" id="{820DE9FF-A270-4323-A893-A0CE7CCAF3F9}"/>
              </a:ext>
            </a:extLst>
          </p:cNvPr>
          <p:cNvSpPr>
            <a:spLocks noGrp="1"/>
          </p:cNvSpPr>
          <p:nvPr>
            <p:ph type="sldNum" sz="quarter" idx="12"/>
          </p:nvPr>
        </p:nvSpPr>
        <p:spPr>
          <a:xfrm>
            <a:off x="8562975" y="6554788"/>
            <a:ext cx="277813" cy="152400"/>
          </a:xfrm>
        </p:spPr>
        <p:txBody>
          <a:bodyPr/>
          <a:lstStyle/>
          <a:p>
            <a:pPr>
              <a:defRPr/>
            </a:pPr>
            <a:fld id="{26D3C5E0-D005-4CEC-B1B3-05C0449DE281}" type="slidenum">
              <a:rPr lang="en-US" smtClean="0"/>
              <a:pPr>
                <a:defRPr/>
              </a:pPr>
              <a:t>17</a:t>
            </a:fld>
            <a:endParaRPr lang="en-US" dirty="0"/>
          </a:p>
        </p:txBody>
      </p:sp>
    </p:spTree>
    <p:extLst>
      <p:ext uri="{BB962C8B-B14F-4D97-AF65-F5344CB8AC3E}">
        <p14:creationId xmlns:p14="http://schemas.microsoft.com/office/powerpoint/2010/main" val="3036258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B4F8D4F-CA78-4A37-82CF-1A5B9EAEA2DD}"/>
              </a:ext>
            </a:extLst>
          </p:cNvPr>
          <p:cNvPicPr>
            <a:picLocks noChangeAspect="1"/>
          </p:cNvPicPr>
          <p:nvPr/>
        </p:nvPicPr>
        <p:blipFill>
          <a:blip r:embed="rId2"/>
          <a:stretch>
            <a:fillRect/>
          </a:stretch>
        </p:blipFill>
        <p:spPr>
          <a:xfrm>
            <a:off x="4465074" y="3154540"/>
            <a:ext cx="3543300" cy="1914525"/>
          </a:xfrm>
          <a:prstGeom prst="rect">
            <a:avLst/>
          </a:prstGeom>
        </p:spPr>
      </p:pic>
      <p:pic>
        <p:nvPicPr>
          <p:cNvPr id="13" name="Picture 12">
            <a:extLst>
              <a:ext uri="{FF2B5EF4-FFF2-40B4-BE49-F238E27FC236}">
                <a16:creationId xmlns:a16="http://schemas.microsoft.com/office/drawing/2014/main" id="{C2D0B6FE-0E5E-4709-AEE8-C238C94AB21A}"/>
              </a:ext>
            </a:extLst>
          </p:cNvPr>
          <p:cNvPicPr>
            <a:picLocks noChangeAspect="1"/>
          </p:cNvPicPr>
          <p:nvPr/>
        </p:nvPicPr>
        <p:blipFill>
          <a:blip r:embed="rId3"/>
          <a:stretch>
            <a:fillRect/>
          </a:stretch>
        </p:blipFill>
        <p:spPr>
          <a:xfrm>
            <a:off x="457915" y="1279747"/>
            <a:ext cx="3174107" cy="2898058"/>
          </a:xfrm>
          <a:prstGeom prst="rect">
            <a:avLst/>
          </a:prstGeom>
        </p:spPr>
      </p:pic>
      <p:sp>
        <p:nvSpPr>
          <p:cNvPr id="5" name="Title 1">
            <a:extLst>
              <a:ext uri="{FF2B5EF4-FFF2-40B4-BE49-F238E27FC236}">
                <a16:creationId xmlns:a16="http://schemas.microsoft.com/office/drawing/2014/main" id="{0A742499-EF25-47D8-93C7-A2DC879E685B}"/>
              </a:ext>
            </a:extLst>
          </p:cNvPr>
          <p:cNvSpPr txBox="1">
            <a:spLocks/>
          </p:cNvSpPr>
          <p:nvPr/>
        </p:nvSpPr>
        <p:spPr>
          <a:xfrm>
            <a:off x="1805703" y="317092"/>
            <a:ext cx="5532593" cy="53654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Net Meter 867 IU</a:t>
            </a:r>
          </a:p>
        </p:txBody>
      </p:sp>
      <p:sp>
        <p:nvSpPr>
          <p:cNvPr id="12" name="Star: 5 Points 11">
            <a:extLst>
              <a:ext uri="{FF2B5EF4-FFF2-40B4-BE49-F238E27FC236}">
                <a16:creationId xmlns:a16="http://schemas.microsoft.com/office/drawing/2014/main" id="{AA87F630-F12A-4CFB-A4EA-87D3DA7B65EE}"/>
              </a:ext>
            </a:extLst>
          </p:cNvPr>
          <p:cNvSpPr/>
          <p:nvPr/>
        </p:nvSpPr>
        <p:spPr bwMode="auto">
          <a:xfrm>
            <a:off x="6742509" y="2728776"/>
            <a:ext cx="2205831" cy="1166505"/>
          </a:xfrm>
          <a:prstGeom prst="star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4" name="Star: 5 Points 13">
            <a:extLst>
              <a:ext uri="{FF2B5EF4-FFF2-40B4-BE49-F238E27FC236}">
                <a16:creationId xmlns:a16="http://schemas.microsoft.com/office/drawing/2014/main" id="{A39A9E95-4787-4BED-A264-932A75899277}"/>
              </a:ext>
            </a:extLst>
          </p:cNvPr>
          <p:cNvSpPr/>
          <p:nvPr/>
        </p:nvSpPr>
        <p:spPr bwMode="auto">
          <a:xfrm>
            <a:off x="6608353" y="2526352"/>
            <a:ext cx="2474144" cy="1319980"/>
          </a:xfrm>
          <a:prstGeom prst="star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5" name="Star: 5 Points 14">
            <a:extLst>
              <a:ext uri="{FF2B5EF4-FFF2-40B4-BE49-F238E27FC236}">
                <a16:creationId xmlns:a16="http://schemas.microsoft.com/office/drawing/2014/main" id="{535E2D92-6BAB-4C5D-ADC5-1F54A6366121}"/>
              </a:ext>
            </a:extLst>
          </p:cNvPr>
          <p:cNvSpPr/>
          <p:nvPr/>
        </p:nvSpPr>
        <p:spPr bwMode="auto">
          <a:xfrm>
            <a:off x="6668089" y="2575301"/>
            <a:ext cx="2354672" cy="1230914"/>
          </a:xfrm>
          <a:prstGeom prst="star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7" name="Star: 5 Points 16">
            <a:extLst>
              <a:ext uri="{FF2B5EF4-FFF2-40B4-BE49-F238E27FC236}">
                <a16:creationId xmlns:a16="http://schemas.microsoft.com/office/drawing/2014/main" id="{7918C9BE-1641-42E0-AA86-574A0CE0A5B5}"/>
              </a:ext>
            </a:extLst>
          </p:cNvPr>
          <p:cNvSpPr/>
          <p:nvPr/>
        </p:nvSpPr>
        <p:spPr bwMode="auto">
          <a:xfrm>
            <a:off x="6376578" y="1283110"/>
            <a:ext cx="1876118" cy="1585451"/>
          </a:xfrm>
          <a:prstGeom prst="star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3265C4A6-4C49-44AF-B113-71817A614AB1}"/>
              </a:ext>
            </a:extLst>
          </p:cNvPr>
          <p:cNvSpPr txBox="1"/>
          <p:nvPr/>
        </p:nvSpPr>
        <p:spPr>
          <a:xfrm>
            <a:off x="691174" y="2657823"/>
            <a:ext cx="967045" cy="307777"/>
          </a:xfrm>
          <a:prstGeom prst="rect">
            <a:avLst/>
          </a:prstGeom>
          <a:noFill/>
        </p:spPr>
        <p:txBody>
          <a:bodyPr wrap="square" rtlCol="0">
            <a:spAutoFit/>
          </a:bodyPr>
          <a:lstStyle/>
          <a:p>
            <a:r>
              <a:rPr lang="en-US" sz="1400" dirty="0">
                <a:solidFill>
                  <a:srgbClr val="00B050"/>
                </a:solidFill>
              </a:rPr>
              <a:t>Delivered</a:t>
            </a:r>
          </a:p>
        </p:txBody>
      </p:sp>
      <p:sp>
        <p:nvSpPr>
          <p:cNvPr id="22" name="TextBox 21">
            <a:extLst>
              <a:ext uri="{FF2B5EF4-FFF2-40B4-BE49-F238E27FC236}">
                <a16:creationId xmlns:a16="http://schemas.microsoft.com/office/drawing/2014/main" id="{09370E11-89D0-4127-8F0C-0A899221F0C5}"/>
              </a:ext>
            </a:extLst>
          </p:cNvPr>
          <p:cNvSpPr txBox="1"/>
          <p:nvPr/>
        </p:nvSpPr>
        <p:spPr>
          <a:xfrm>
            <a:off x="4862512" y="3407052"/>
            <a:ext cx="967045" cy="307777"/>
          </a:xfrm>
          <a:prstGeom prst="rect">
            <a:avLst/>
          </a:prstGeom>
          <a:noFill/>
        </p:spPr>
        <p:txBody>
          <a:bodyPr wrap="square" rtlCol="0">
            <a:spAutoFit/>
          </a:bodyPr>
          <a:lstStyle/>
          <a:p>
            <a:r>
              <a:rPr lang="en-US" sz="1400" dirty="0">
                <a:solidFill>
                  <a:srgbClr val="00B050"/>
                </a:solidFill>
              </a:rPr>
              <a:t>Received</a:t>
            </a:r>
          </a:p>
        </p:txBody>
      </p:sp>
      <p:sp>
        <p:nvSpPr>
          <p:cNvPr id="16" name="TextBox 15">
            <a:extLst>
              <a:ext uri="{FF2B5EF4-FFF2-40B4-BE49-F238E27FC236}">
                <a16:creationId xmlns:a16="http://schemas.microsoft.com/office/drawing/2014/main" id="{AC486037-7B75-4FA9-BD8F-4E2733170112}"/>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18" name="TextBox 17">
            <a:extLst>
              <a:ext uri="{FF2B5EF4-FFF2-40B4-BE49-F238E27FC236}">
                <a16:creationId xmlns:a16="http://schemas.microsoft.com/office/drawing/2014/main" id="{0AE9A98D-A2D7-4CE6-8050-40D57BB06016}"/>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19" name="Slide Number Placeholder 4">
            <a:extLst>
              <a:ext uri="{FF2B5EF4-FFF2-40B4-BE49-F238E27FC236}">
                <a16:creationId xmlns:a16="http://schemas.microsoft.com/office/drawing/2014/main" id="{153B2DF5-E871-49CE-9CAE-C2373F168B34}"/>
              </a:ext>
            </a:extLst>
          </p:cNvPr>
          <p:cNvSpPr>
            <a:spLocks noGrp="1"/>
          </p:cNvSpPr>
          <p:nvPr>
            <p:ph type="sldNum" sz="quarter" idx="12"/>
          </p:nvPr>
        </p:nvSpPr>
        <p:spPr>
          <a:xfrm>
            <a:off x="8562975" y="6554788"/>
            <a:ext cx="277813" cy="152400"/>
          </a:xfrm>
        </p:spPr>
        <p:txBody>
          <a:bodyPr/>
          <a:lstStyle/>
          <a:p>
            <a:pPr>
              <a:defRPr/>
            </a:pPr>
            <a:fld id="{26D3C5E0-D005-4CEC-B1B3-05C0449DE281}" type="slidenum">
              <a:rPr lang="en-US" smtClean="0"/>
              <a:pPr>
                <a:defRPr/>
              </a:pPr>
              <a:t>18</a:t>
            </a:fld>
            <a:endParaRPr lang="en-US" dirty="0"/>
          </a:p>
        </p:txBody>
      </p:sp>
    </p:spTree>
    <p:extLst>
      <p:ext uri="{BB962C8B-B14F-4D97-AF65-F5344CB8AC3E}">
        <p14:creationId xmlns:p14="http://schemas.microsoft.com/office/powerpoint/2010/main" val="710738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742499-EF25-47D8-93C7-A2DC879E685B}"/>
              </a:ext>
            </a:extLst>
          </p:cNvPr>
          <p:cNvSpPr txBox="1">
            <a:spLocks/>
          </p:cNvSpPr>
          <p:nvPr/>
        </p:nvSpPr>
        <p:spPr>
          <a:xfrm>
            <a:off x="1805703" y="317092"/>
            <a:ext cx="5532593" cy="53654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Net Meter 867 HU</a:t>
            </a:r>
          </a:p>
        </p:txBody>
      </p:sp>
      <p:pic>
        <p:nvPicPr>
          <p:cNvPr id="6" name="Picture 5">
            <a:extLst>
              <a:ext uri="{FF2B5EF4-FFF2-40B4-BE49-F238E27FC236}">
                <a16:creationId xmlns:a16="http://schemas.microsoft.com/office/drawing/2014/main" id="{56E1CDE6-91F6-4E93-B9A4-AA17AF650E3E}"/>
              </a:ext>
            </a:extLst>
          </p:cNvPr>
          <p:cNvPicPr>
            <a:picLocks noChangeAspect="1"/>
          </p:cNvPicPr>
          <p:nvPr/>
        </p:nvPicPr>
        <p:blipFill>
          <a:blip r:embed="rId2"/>
          <a:stretch>
            <a:fillRect/>
          </a:stretch>
        </p:blipFill>
        <p:spPr>
          <a:xfrm>
            <a:off x="100728" y="1112120"/>
            <a:ext cx="3409950" cy="2657475"/>
          </a:xfrm>
          <a:prstGeom prst="rect">
            <a:avLst/>
          </a:prstGeom>
        </p:spPr>
      </p:pic>
      <p:pic>
        <p:nvPicPr>
          <p:cNvPr id="10" name="Picture 9">
            <a:extLst>
              <a:ext uri="{FF2B5EF4-FFF2-40B4-BE49-F238E27FC236}">
                <a16:creationId xmlns:a16="http://schemas.microsoft.com/office/drawing/2014/main" id="{73B5E189-89CA-4C96-8BE2-A0B045076057}"/>
              </a:ext>
            </a:extLst>
          </p:cNvPr>
          <p:cNvPicPr>
            <a:picLocks noChangeAspect="1"/>
          </p:cNvPicPr>
          <p:nvPr/>
        </p:nvPicPr>
        <p:blipFill>
          <a:blip r:embed="rId3"/>
          <a:stretch>
            <a:fillRect/>
          </a:stretch>
        </p:blipFill>
        <p:spPr>
          <a:xfrm>
            <a:off x="3086100" y="2500312"/>
            <a:ext cx="2971800" cy="1857375"/>
          </a:xfrm>
          <a:prstGeom prst="rect">
            <a:avLst/>
          </a:prstGeom>
        </p:spPr>
      </p:pic>
      <p:pic>
        <p:nvPicPr>
          <p:cNvPr id="11" name="Picture 10">
            <a:extLst>
              <a:ext uri="{FF2B5EF4-FFF2-40B4-BE49-F238E27FC236}">
                <a16:creationId xmlns:a16="http://schemas.microsoft.com/office/drawing/2014/main" id="{E7113007-8BAB-4895-82A2-59A0FCAA41BE}"/>
              </a:ext>
            </a:extLst>
          </p:cNvPr>
          <p:cNvPicPr>
            <a:picLocks noChangeAspect="1"/>
          </p:cNvPicPr>
          <p:nvPr/>
        </p:nvPicPr>
        <p:blipFill>
          <a:blip r:embed="rId4"/>
          <a:stretch>
            <a:fillRect/>
          </a:stretch>
        </p:blipFill>
        <p:spPr>
          <a:xfrm>
            <a:off x="6289675" y="3769595"/>
            <a:ext cx="1619250" cy="1733550"/>
          </a:xfrm>
          <a:prstGeom prst="rect">
            <a:avLst/>
          </a:prstGeom>
        </p:spPr>
      </p:pic>
      <p:sp>
        <p:nvSpPr>
          <p:cNvPr id="12" name="Star: 5 Points 11">
            <a:extLst>
              <a:ext uri="{FF2B5EF4-FFF2-40B4-BE49-F238E27FC236}">
                <a16:creationId xmlns:a16="http://schemas.microsoft.com/office/drawing/2014/main" id="{AA87F630-F12A-4CFB-A4EA-87D3DA7B65EE}"/>
              </a:ext>
            </a:extLst>
          </p:cNvPr>
          <p:cNvSpPr/>
          <p:nvPr/>
        </p:nvSpPr>
        <p:spPr bwMode="auto">
          <a:xfrm>
            <a:off x="6742509" y="2728776"/>
            <a:ext cx="2205831" cy="1166505"/>
          </a:xfrm>
          <a:prstGeom prst="star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4" name="Star: 5 Points 13">
            <a:extLst>
              <a:ext uri="{FF2B5EF4-FFF2-40B4-BE49-F238E27FC236}">
                <a16:creationId xmlns:a16="http://schemas.microsoft.com/office/drawing/2014/main" id="{A39A9E95-4787-4BED-A264-932A75899277}"/>
              </a:ext>
            </a:extLst>
          </p:cNvPr>
          <p:cNvSpPr/>
          <p:nvPr/>
        </p:nvSpPr>
        <p:spPr bwMode="auto">
          <a:xfrm>
            <a:off x="6608353" y="2526352"/>
            <a:ext cx="2474144" cy="1319980"/>
          </a:xfrm>
          <a:prstGeom prst="star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5" name="Star: 5 Points 14">
            <a:extLst>
              <a:ext uri="{FF2B5EF4-FFF2-40B4-BE49-F238E27FC236}">
                <a16:creationId xmlns:a16="http://schemas.microsoft.com/office/drawing/2014/main" id="{535E2D92-6BAB-4C5D-ADC5-1F54A6366121}"/>
              </a:ext>
            </a:extLst>
          </p:cNvPr>
          <p:cNvSpPr/>
          <p:nvPr/>
        </p:nvSpPr>
        <p:spPr bwMode="auto">
          <a:xfrm>
            <a:off x="6668089" y="2575301"/>
            <a:ext cx="2354672" cy="1230914"/>
          </a:xfrm>
          <a:prstGeom prst="star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6" name="Star: 5 Points 15">
            <a:extLst>
              <a:ext uri="{FF2B5EF4-FFF2-40B4-BE49-F238E27FC236}">
                <a16:creationId xmlns:a16="http://schemas.microsoft.com/office/drawing/2014/main" id="{E0C50F70-C286-49C3-ACF6-28BA27696D61}"/>
              </a:ext>
            </a:extLst>
          </p:cNvPr>
          <p:cNvSpPr/>
          <p:nvPr/>
        </p:nvSpPr>
        <p:spPr bwMode="auto">
          <a:xfrm>
            <a:off x="7551174" y="1600200"/>
            <a:ext cx="914400" cy="914400"/>
          </a:xfrm>
          <a:prstGeom prst="star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7" name="Star: 5 Points 16">
            <a:extLst>
              <a:ext uri="{FF2B5EF4-FFF2-40B4-BE49-F238E27FC236}">
                <a16:creationId xmlns:a16="http://schemas.microsoft.com/office/drawing/2014/main" id="{7918C9BE-1641-42E0-AA86-574A0CE0A5B5}"/>
              </a:ext>
            </a:extLst>
          </p:cNvPr>
          <p:cNvSpPr/>
          <p:nvPr/>
        </p:nvSpPr>
        <p:spPr bwMode="auto">
          <a:xfrm>
            <a:off x="6376578" y="1283110"/>
            <a:ext cx="1876118" cy="1585451"/>
          </a:xfrm>
          <a:prstGeom prst="star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8" name="Star: 5 Points 17">
            <a:extLst>
              <a:ext uri="{FF2B5EF4-FFF2-40B4-BE49-F238E27FC236}">
                <a16:creationId xmlns:a16="http://schemas.microsoft.com/office/drawing/2014/main" id="{E5769668-7535-4554-B4A4-FFDC04FC068C}"/>
              </a:ext>
            </a:extLst>
          </p:cNvPr>
          <p:cNvSpPr/>
          <p:nvPr/>
        </p:nvSpPr>
        <p:spPr bwMode="auto">
          <a:xfrm rot="1175601">
            <a:off x="6964953" y="2652038"/>
            <a:ext cx="1876118" cy="1319980"/>
          </a:xfrm>
          <a:prstGeom prst="star5">
            <a:avLst>
              <a:gd name="adj" fmla="val 18517"/>
              <a:gd name="hf" fmla="val 105146"/>
              <a:gd name="vf" fmla="val 110557"/>
            </a:avLst>
          </a:prstGeom>
          <a:solidFill>
            <a:srgbClr val="FFFF00"/>
          </a:solidFill>
          <a:ln>
            <a:solidFill>
              <a:schemeClr val="tx1"/>
            </a:solidFill>
            <a:prstDash val="lgDashDotDot"/>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9" name="TextBox 18">
            <a:extLst>
              <a:ext uri="{FF2B5EF4-FFF2-40B4-BE49-F238E27FC236}">
                <a16:creationId xmlns:a16="http://schemas.microsoft.com/office/drawing/2014/main" id="{AD42F88B-C1FC-4F01-A0B8-7D0F5F8CA56B}"/>
              </a:ext>
            </a:extLst>
          </p:cNvPr>
          <p:cNvSpPr txBox="1"/>
          <p:nvPr/>
        </p:nvSpPr>
        <p:spPr>
          <a:xfrm>
            <a:off x="7338296" y="3002471"/>
            <a:ext cx="1224679" cy="707886"/>
          </a:xfrm>
          <a:prstGeom prst="rect">
            <a:avLst/>
          </a:prstGeom>
          <a:noFill/>
        </p:spPr>
        <p:txBody>
          <a:bodyPr wrap="square" rtlCol="0">
            <a:spAutoFit/>
          </a:bodyPr>
          <a:lstStyle/>
          <a:p>
            <a:r>
              <a:rPr lang="en-US" sz="1000" b="1" dirty="0"/>
              <a:t>Other units of measure will NOT be affected, such as </a:t>
            </a:r>
            <a:r>
              <a:rPr lang="en-US" sz="1000" b="1" dirty="0">
                <a:solidFill>
                  <a:srgbClr val="0070C0"/>
                </a:solidFill>
              </a:rPr>
              <a:t>K1 or K2</a:t>
            </a:r>
          </a:p>
        </p:txBody>
      </p:sp>
      <p:sp>
        <p:nvSpPr>
          <p:cNvPr id="20" name="TextBox 19">
            <a:extLst>
              <a:ext uri="{FF2B5EF4-FFF2-40B4-BE49-F238E27FC236}">
                <a16:creationId xmlns:a16="http://schemas.microsoft.com/office/drawing/2014/main" id="{3265C4A6-4C49-44AF-B113-71817A614AB1}"/>
              </a:ext>
            </a:extLst>
          </p:cNvPr>
          <p:cNvSpPr txBox="1"/>
          <p:nvPr/>
        </p:nvSpPr>
        <p:spPr>
          <a:xfrm>
            <a:off x="338187" y="1991033"/>
            <a:ext cx="967045" cy="307777"/>
          </a:xfrm>
          <a:prstGeom prst="rect">
            <a:avLst/>
          </a:prstGeom>
          <a:noFill/>
        </p:spPr>
        <p:txBody>
          <a:bodyPr wrap="square" rtlCol="0">
            <a:spAutoFit/>
          </a:bodyPr>
          <a:lstStyle/>
          <a:p>
            <a:r>
              <a:rPr lang="en-US" sz="1400" dirty="0">
                <a:solidFill>
                  <a:srgbClr val="00B050"/>
                </a:solidFill>
              </a:rPr>
              <a:t>Delivered</a:t>
            </a:r>
          </a:p>
        </p:txBody>
      </p:sp>
      <p:sp>
        <p:nvSpPr>
          <p:cNvPr id="22" name="TextBox 21">
            <a:extLst>
              <a:ext uri="{FF2B5EF4-FFF2-40B4-BE49-F238E27FC236}">
                <a16:creationId xmlns:a16="http://schemas.microsoft.com/office/drawing/2014/main" id="{09370E11-89D0-4127-8F0C-0A899221F0C5}"/>
              </a:ext>
            </a:extLst>
          </p:cNvPr>
          <p:cNvSpPr txBox="1"/>
          <p:nvPr/>
        </p:nvSpPr>
        <p:spPr>
          <a:xfrm>
            <a:off x="3186495" y="2878565"/>
            <a:ext cx="967045" cy="307777"/>
          </a:xfrm>
          <a:prstGeom prst="rect">
            <a:avLst/>
          </a:prstGeom>
          <a:noFill/>
        </p:spPr>
        <p:txBody>
          <a:bodyPr wrap="square" rtlCol="0">
            <a:spAutoFit/>
          </a:bodyPr>
          <a:lstStyle/>
          <a:p>
            <a:r>
              <a:rPr lang="en-US" sz="1400" dirty="0">
                <a:solidFill>
                  <a:srgbClr val="00B050"/>
                </a:solidFill>
              </a:rPr>
              <a:t>Received</a:t>
            </a:r>
          </a:p>
        </p:txBody>
      </p:sp>
      <p:sp>
        <p:nvSpPr>
          <p:cNvPr id="21" name="TextBox 20">
            <a:extLst>
              <a:ext uri="{FF2B5EF4-FFF2-40B4-BE49-F238E27FC236}">
                <a16:creationId xmlns:a16="http://schemas.microsoft.com/office/drawing/2014/main" id="{EBFCC3A5-EB87-4D00-B8D9-7C01DBEE3210}"/>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23" name="TextBox 22">
            <a:extLst>
              <a:ext uri="{FF2B5EF4-FFF2-40B4-BE49-F238E27FC236}">
                <a16:creationId xmlns:a16="http://schemas.microsoft.com/office/drawing/2014/main" id="{CA8EF398-ECE4-4EA7-BCC2-79C1CA141186}"/>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24" name="Slide Number Placeholder 4">
            <a:extLst>
              <a:ext uri="{FF2B5EF4-FFF2-40B4-BE49-F238E27FC236}">
                <a16:creationId xmlns:a16="http://schemas.microsoft.com/office/drawing/2014/main" id="{5C6445AD-ABB1-4A82-A43E-7465376AD9A2}"/>
              </a:ext>
            </a:extLst>
          </p:cNvPr>
          <p:cNvSpPr>
            <a:spLocks noGrp="1"/>
          </p:cNvSpPr>
          <p:nvPr>
            <p:ph type="sldNum" sz="quarter" idx="12"/>
          </p:nvPr>
        </p:nvSpPr>
        <p:spPr>
          <a:xfrm>
            <a:off x="8562975" y="6554788"/>
            <a:ext cx="277813" cy="152400"/>
          </a:xfrm>
        </p:spPr>
        <p:txBody>
          <a:bodyPr/>
          <a:lstStyle/>
          <a:p>
            <a:pPr>
              <a:defRPr/>
            </a:pPr>
            <a:fld id="{26D3C5E0-D005-4CEC-B1B3-05C0449DE281}" type="slidenum">
              <a:rPr lang="en-US" smtClean="0"/>
              <a:pPr>
                <a:defRPr/>
              </a:pPr>
              <a:t>19</a:t>
            </a:fld>
            <a:endParaRPr lang="en-US" dirty="0"/>
          </a:p>
        </p:txBody>
      </p:sp>
    </p:spTree>
    <p:extLst>
      <p:ext uri="{BB962C8B-B14F-4D97-AF65-F5344CB8AC3E}">
        <p14:creationId xmlns:p14="http://schemas.microsoft.com/office/powerpoint/2010/main" val="425149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338138" y="150812"/>
            <a:ext cx="8620008" cy="584775"/>
          </a:xfrm>
        </p:spPr>
        <p:txBody>
          <a:bodyPr/>
          <a:lstStyle/>
          <a:p>
            <a:pPr algn="ctr"/>
            <a:r>
              <a:rPr lang="en-US" altLang="en-US" dirty="0">
                <a:solidFill>
                  <a:schemeClr val="tx1"/>
                </a:solidFill>
              </a:rPr>
              <a:t>Agenda</a:t>
            </a:r>
          </a:p>
        </p:txBody>
      </p:sp>
      <p:sp>
        <p:nvSpPr>
          <p:cNvPr id="19461" name="Rectangle 3"/>
          <p:cNvSpPr>
            <a:spLocks noGrp="1" noChangeArrowheads="1"/>
          </p:cNvSpPr>
          <p:nvPr>
            <p:ph type="body" idx="1"/>
          </p:nvPr>
        </p:nvSpPr>
        <p:spPr>
          <a:xfrm>
            <a:off x="338138" y="1177023"/>
            <a:ext cx="8620008" cy="3159003"/>
          </a:xfrm>
        </p:spPr>
        <p:txBody>
          <a:bodyPr/>
          <a:lstStyle/>
          <a:p>
            <a:r>
              <a:rPr lang="en-US" altLang="en-US" sz="2000" dirty="0"/>
              <a:t>Overview of Smart Meter</a:t>
            </a:r>
          </a:p>
          <a:p>
            <a:r>
              <a:rPr lang="en-US" altLang="en-US" sz="2000" dirty="0"/>
              <a:t>Overview of Net Metering</a:t>
            </a:r>
          </a:p>
          <a:p>
            <a:r>
              <a:rPr lang="en-US" altLang="en-US" sz="2000" dirty="0"/>
              <a:t>Changes</a:t>
            </a:r>
          </a:p>
          <a:p>
            <a:pPr lvl="1"/>
            <a:r>
              <a:rPr lang="en-US" altLang="en-US" sz="1800" dirty="0"/>
              <a:t>Customer Invoicing (</a:t>
            </a:r>
            <a:r>
              <a:rPr lang="en-US" sz="1800" dirty="0"/>
              <a:t>Bill Print presentation changes</a:t>
            </a:r>
            <a:r>
              <a:rPr lang="en-US" altLang="en-US" sz="1800" dirty="0"/>
              <a:t>)</a:t>
            </a:r>
          </a:p>
          <a:p>
            <a:pPr lvl="1"/>
            <a:r>
              <a:rPr lang="en-US" altLang="en-US" sz="1800" dirty="0"/>
              <a:t>Settlements</a:t>
            </a:r>
          </a:p>
          <a:p>
            <a:pPr lvl="1"/>
            <a:r>
              <a:rPr lang="en-US" altLang="en-US" sz="1800" dirty="0"/>
              <a:t>Banking</a:t>
            </a:r>
          </a:p>
          <a:p>
            <a:pPr lvl="1"/>
            <a:r>
              <a:rPr lang="en-US" altLang="en-US" sz="1800" dirty="0"/>
              <a:t>EDI Changes (Differences between Delivered and Received)</a:t>
            </a:r>
          </a:p>
          <a:p>
            <a:pPr lvl="2"/>
            <a:r>
              <a:rPr lang="en-US" altLang="en-US" sz="1700" dirty="0"/>
              <a:t>867s (MU, IU, HU)</a:t>
            </a:r>
          </a:p>
          <a:p>
            <a:pPr lvl="2"/>
            <a:r>
              <a:rPr lang="en-US" altLang="en-US" sz="1700" dirty="0"/>
              <a:t>810 (Rate Ready)</a:t>
            </a:r>
          </a:p>
          <a:p>
            <a:endParaRPr lang="en-US" altLang="en-US" sz="2000" dirty="0"/>
          </a:p>
          <a:p>
            <a:endParaRPr lang="en-US" altLang="en-US" sz="2000" dirty="0"/>
          </a:p>
          <a:p>
            <a:pPr lvl="1"/>
            <a:endParaRPr lang="en-US" altLang="en-US" sz="1800" dirty="0"/>
          </a:p>
        </p:txBody>
      </p:sp>
      <p:pic>
        <p:nvPicPr>
          <p:cNvPr id="3" name="Picture 2">
            <a:extLst>
              <a:ext uri="{FF2B5EF4-FFF2-40B4-BE49-F238E27FC236}">
                <a16:creationId xmlns:a16="http://schemas.microsoft.com/office/drawing/2014/main" id="{867ABCA0-6574-43AF-8039-4455CCD3E833}"/>
              </a:ext>
            </a:extLst>
          </p:cNvPr>
          <p:cNvPicPr>
            <a:picLocks noChangeAspect="1"/>
          </p:cNvPicPr>
          <p:nvPr/>
        </p:nvPicPr>
        <p:blipFill>
          <a:blip r:embed="rId3"/>
          <a:stretch>
            <a:fillRect/>
          </a:stretch>
        </p:blipFill>
        <p:spPr>
          <a:xfrm>
            <a:off x="1213969" y="4336026"/>
            <a:ext cx="6716062" cy="905001"/>
          </a:xfrm>
          <a:prstGeom prst="rect">
            <a:avLst/>
          </a:prstGeom>
        </p:spPr>
      </p:pic>
      <p:sp>
        <p:nvSpPr>
          <p:cNvPr id="8" name="TextBox 7">
            <a:extLst>
              <a:ext uri="{FF2B5EF4-FFF2-40B4-BE49-F238E27FC236}">
                <a16:creationId xmlns:a16="http://schemas.microsoft.com/office/drawing/2014/main" id="{B1A42508-5E44-41E1-BF8C-770D20540F90}"/>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9" name="TextBox 8">
            <a:extLst>
              <a:ext uri="{FF2B5EF4-FFF2-40B4-BE49-F238E27FC236}">
                <a16:creationId xmlns:a16="http://schemas.microsoft.com/office/drawing/2014/main" id="{2AC8EE7E-EC6F-4A85-B4B7-52B1F9A41379}"/>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10" name="Slide Number Placeholder 4">
            <a:extLst>
              <a:ext uri="{FF2B5EF4-FFF2-40B4-BE49-F238E27FC236}">
                <a16:creationId xmlns:a16="http://schemas.microsoft.com/office/drawing/2014/main" id="{0CA4993B-7ABD-4684-AFE4-7BE9E578D10C}"/>
              </a:ext>
            </a:extLst>
          </p:cNvPr>
          <p:cNvSpPr>
            <a:spLocks noGrp="1"/>
          </p:cNvSpPr>
          <p:nvPr>
            <p:ph type="sldNum" sz="quarter" idx="12"/>
          </p:nvPr>
        </p:nvSpPr>
        <p:spPr>
          <a:xfrm>
            <a:off x="8562975" y="6554788"/>
            <a:ext cx="277813" cy="152400"/>
          </a:xfrm>
        </p:spPr>
        <p:txBody>
          <a:bodyPr/>
          <a:lstStyle/>
          <a:p>
            <a:pPr>
              <a:defRPr/>
            </a:pPr>
            <a:fld id="{26D3C5E0-D005-4CEC-B1B3-05C0449DE281}" type="slidenum">
              <a:rPr lang="en-US" smtClean="0"/>
              <a:pPr>
                <a:defRPr/>
              </a:pPr>
              <a:t>2</a:t>
            </a:fld>
            <a:endParaRPr lang="en-US" dirty="0"/>
          </a:p>
        </p:txBody>
      </p:sp>
    </p:spTree>
    <p:extLst>
      <p:ext uri="{BB962C8B-B14F-4D97-AF65-F5344CB8AC3E}">
        <p14:creationId xmlns:p14="http://schemas.microsoft.com/office/powerpoint/2010/main" val="80262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FDF94860-7A9D-4CB8-9620-4C70EC03F284}"/>
              </a:ext>
            </a:extLst>
          </p:cNvPr>
          <p:cNvGraphicFramePr/>
          <p:nvPr>
            <p:extLst>
              <p:ext uri="{D42A27DB-BD31-4B8C-83A1-F6EECF244321}">
                <p14:modId xmlns:p14="http://schemas.microsoft.com/office/powerpoint/2010/main" val="2137176142"/>
              </p:ext>
            </p:extLst>
          </p:nvPr>
        </p:nvGraphicFramePr>
        <p:xfrm>
          <a:off x="533646" y="810448"/>
          <a:ext cx="8076704" cy="5521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F2C238C3-4659-4F17-9A3B-2C92FB61E120}"/>
              </a:ext>
            </a:extLst>
          </p:cNvPr>
          <p:cNvSpPr txBox="1">
            <a:spLocks/>
          </p:cNvSpPr>
          <p:nvPr/>
        </p:nvSpPr>
        <p:spPr>
          <a:xfrm>
            <a:off x="1805702" y="193195"/>
            <a:ext cx="5532593" cy="53654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Process</a:t>
            </a:r>
          </a:p>
        </p:txBody>
      </p:sp>
      <p:sp>
        <p:nvSpPr>
          <p:cNvPr id="8" name="Oval 7">
            <a:extLst>
              <a:ext uri="{FF2B5EF4-FFF2-40B4-BE49-F238E27FC236}">
                <a16:creationId xmlns:a16="http://schemas.microsoft.com/office/drawing/2014/main" id="{93F0450D-6D5F-4F0C-BF54-23903463A7CB}"/>
              </a:ext>
            </a:extLst>
          </p:cNvPr>
          <p:cNvSpPr/>
          <p:nvPr/>
        </p:nvSpPr>
        <p:spPr bwMode="auto">
          <a:xfrm>
            <a:off x="7418438" y="1084006"/>
            <a:ext cx="1578077" cy="10397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6D66B4FA-6946-4786-B307-2020DF887FA8}"/>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10" name="TextBox 9">
            <a:extLst>
              <a:ext uri="{FF2B5EF4-FFF2-40B4-BE49-F238E27FC236}">
                <a16:creationId xmlns:a16="http://schemas.microsoft.com/office/drawing/2014/main" id="{345CC86C-B253-4398-A6EE-35174B433B7E}"/>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11" name="Slide Number Placeholder 4">
            <a:extLst>
              <a:ext uri="{FF2B5EF4-FFF2-40B4-BE49-F238E27FC236}">
                <a16:creationId xmlns:a16="http://schemas.microsoft.com/office/drawing/2014/main" id="{34F1B494-F4E7-4C9F-B90F-A36B38572070}"/>
              </a:ext>
            </a:extLst>
          </p:cNvPr>
          <p:cNvSpPr>
            <a:spLocks noGrp="1"/>
          </p:cNvSpPr>
          <p:nvPr>
            <p:ph type="sldNum" sz="quarter" idx="12"/>
          </p:nvPr>
        </p:nvSpPr>
        <p:spPr>
          <a:xfrm>
            <a:off x="8562975" y="6554788"/>
            <a:ext cx="277813" cy="152400"/>
          </a:xfrm>
        </p:spPr>
        <p:txBody>
          <a:bodyPr/>
          <a:lstStyle/>
          <a:p>
            <a:pPr>
              <a:defRPr/>
            </a:pPr>
            <a:fld id="{26D3C5E0-D005-4CEC-B1B3-05C0449DE281}" type="slidenum">
              <a:rPr lang="en-US" smtClean="0"/>
              <a:pPr>
                <a:defRPr/>
              </a:pPr>
              <a:t>20</a:t>
            </a:fld>
            <a:endParaRPr lang="en-US" dirty="0"/>
          </a:p>
        </p:txBody>
      </p:sp>
    </p:spTree>
    <p:extLst>
      <p:ext uri="{BB962C8B-B14F-4D97-AF65-F5344CB8AC3E}">
        <p14:creationId xmlns:p14="http://schemas.microsoft.com/office/powerpoint/2010/main" val="2472758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8C8D27D2-2E8E-48D5-A875-7119EA9A2BC7}"/>
              </a:ext>
            </a:extLst>
          </p:cNvPr>
          <p:cNvSpPr/>
          <p:nvPr/>
        </p:nvSpPr>
        <p:spPr bwMode="auto">
          <a:xfrm>
            <a:off x="5810070" y="4286724"/>
            <a:ext cx="1314195" cy="1371599"/>
          </a:xfrm>
          <a:prstGeom prst="ellipse">
            <a:avLst/>
          </a:prstGeom>
          <a:ln/>
          <a:extLst/>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2" name="Oval 11">
            <a:extLst>
              <a:ext uri="{FF2B5EF4-FFF2-40B4-BE49-F238E27FC236}">
                <a16:creationId xmlns:a16="http://schemas.microsoft.com/office/drawing/2014/main" id="{BBED18F4-2751-4B2F-95E2-E9BF0546FC17}"/>
              </a:ext>
            </a:extLst>
          </p:cNvPr>
          <p:cNvSpPr/>
          <p:nvPr/>
        </p:nvSpPr>
        <p:spPr bwMode="auto">
          <a:xfrm>
            <a:off x="2377201" y="3732726"/>
            <a:ext cx="1314195" cy="1371599"/>
          </a:xfrm>
          <a:prstGeom prst="ellipse">
            <a:avLst/>
          </a:prstGeom>
          <a:ln/>
          <a:extLst/>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1" name="Oval 10">
            <a:extLst>
              <a:ext uri="{FF2B5EF4-FFF2-40B4-BE49-F238E27FC236}">
                <a16:creationId xmlns:a16="http://schemas.microsoft.com/office/drawing/2014/main" id="{F2EBFD18-DDD8-4C04-B984-7557370CD85B}"/>
              </a:ext>
            </a:extLst>
          </p:cNvPr>
          <p:cNvSpPr/>
          <p:nvPr/>
        </p:nvSpPr>
        <p:spPr bwMode="auto">
          <a:xfrm>
            <a:off x="5894183" y="1870447"/>
            <a:ext cx="1314195" cy="1371599"/>
          </a:xfrm>
          <a:prstGeom prst="ellipse">
            <a:avLst/>
          </a:prstGeom>
          <a:ln/>
          <a:extLst/>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 name="Oval 9">
            <a:extLst>
              <a:ext uri="{FF2B5EF4-FFF2-40B4-BE49-F238E27FC236}">
                <a16:creationId xmlns:a16="http://schemas.microsoft.com/office/drawing/2014/main" id="{0EE26803-F843-4410-8152-F07ED97FED38}"/>
              </a:ext>
            </a:extLst>
          </p:cNvPr>
          <p:cNvSpPr/>
          <p:nvPr/>
        </p:nvSpPr>
        <p:spPr bwMode="auto">
          <a:xfrm>
            <a:off x="1368886" y="1316449"/>
            <a:ext cx="1314195" cy="1371599"/>
          </a:xfrm>
          <a:prstGeom prst="ellipse">
            <a:avLst/>
          </a:prstGeom>
          <a:ln/>
          <a:extLst/>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41D4A01F-816F-47A2-9214-1E52FA9C9DA6}"/>
              </a:ext>
            </a:extLst>
          </p:cNvPr>
          <p:cNvSpPr txBox="1">
            <a:spLocks/>
          </p:cNvSpPr>
          <p:nvPr/>
        </p:nvSpPr>
        <p:spPr>
          <a:xfrm>
            <a:off x="628650" y="179824"/>
            <a:ext cx="7886700" cy="5329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Questions</a:t>
            </a:r>
          </a:p>
        </p:txBody>
      </p:sp>
      <p:sp>
        <p:nvSpPr>
          <p:cNvPr id="3" name="TextBox 2">
            <a:extLst>
              <a:ext uri="{FF2B5EF4-FFF2-40B4-BE49-F238E27FC236}">
                <a16:creationId xmlns:a16="http://schemas.microsoft.com/office/drawing/2014/main" id="{79F1D822-5006-4EF4-A187-7074B7D79FF5}"/>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4" name="TextBox 3">
            <a:extLst>
              <a:ext uri="{FF2B5EF4-FFF2-40B4-BE49-F238E27FC236}">
                <a16:creationId xmlns:a16="http://schemas.microsoft.com/office/drawing/2014/main" id="{F31479F3-3A9C-42C4-88AA-03360710E00F}"/>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5" name="Rectangle 4">
            <a:extLst>
              <a:ext uri="{FF2B5EF4-FFF2-40B4-BE49-F238E27FC236}">
                <a16:creationId xmlns:a16="http://schemas.microsoft.com/office/drawing/2014/main" id="{B8CE9CFC-0BBD-4129-8C89-8978AE93704A}"/>
              </a:ext>
            </a:extLst>
          </p:cNvPr>
          <p:cNvSpPr/>
          <p:nvPr/>
        </p:nvSpPr>
        <p:spPr>
          <a:xfrm>
            <a:off x="3914902" y="2381864"/>
            <a:ext cx="1314195" cy="1371600"/>
          </a:xfrm>
          <a:prstGeom prst="rect">
            <a:avLst/>
          </a:prstGeom>
          <a:noFill/>
        </p:spPr>
        <p:txBody>
          <a:bodyPr wrap="square" lIns="91440" tIns="45720" rIns="91440" bIns="45720">
            <a:spAutoFit/>
          </a:bodyPr>
          <a:lstStyle/>
          <a:p>
            <a:pPr algn="ctr"/>
            <a:r>
              <a:rPr lang="en-U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6" name="Rectangle 5">
            <a:extLst>
              <a:ext uri="{FF2B5EF4-FFF2-40B4-BE49-F238E27FC236}">
                <a16:creationId xmlns:a16="http://schemas.microsoft.com/office/drawing/2014/main" id="{F653012E-6A13-4803-A099-DB6FEED018CE}"/>
              </a:ext>
            </a:extLst>
          </p:cNvPr>
          <p:cNvSpPr/>
          <p:nvPr/>
        </p:nvSpPr>
        <p:spPr>
          <a:xfrm>
            <a:off x="1521827" y="1448251"/>
            <a:ext cx="1008315" cy="1107996"/>
          </a:xfrm>
          <a:prstGeom prst="rect">
            <a:avLst/>
          </a:prstGeom>
          <a:noFill/>
        </p:spPr>
        <p:txBody>
          <a:bodyPr wrap="square" lIns="91440" tIns="45720" rIns="91440" bIns="45720">
            <a:spAutoFit/>
          </a:bodyPr>
          <a:lstStyle/>
          <a:p>
            <a:pPr algn="ctr"/>
            <a:r>
              <a:rPr lang="en-US" sz="6600" b="1" cap="none" spc="0" dirty="0">
                <a:ln w="9525">
                  <a:solidFill>
                    <a:schemeClr val="bg1"/>
                  </a:solidFill>
                  <a:prstDash val="solid"/>
                </a:ln>
                <a:solidFill>
                  <a:srgbClr val="CC3300"/>
                </a:solidFill>
                <a:effectLst>
                  <a:outerShdw blurRad="12700" dist="38100" dir="2700000" algn="tl" rotWithShape="0">
                    <a:schemeClr val="bg1">
                      <a:lumMod val="50000"/>
                    </a:schemeClr>
                  </a:outerShdw>
                </a:effectLst>
              </a:rPr>
              <a:t>?</a:t>
            </a:r>
          </a:p>
        </p:txBody>
      </p:sp>
      <p:sp>
        <p:nvSpPr>
          <p:cNvPr id="7" name="Rectangle 6">
            <a:extLst>
              <a:ext uri="{FF2B5EF4-FFF2-40B4-BE49-F238E27FC236}">
                <a16:creationId xmlns:a16="http://schemas.microsoft.com/office/drawing/2014/main" id="{6C20F5F3-1077-46B0-B755-07C7BE94DE1A}"/>
              </a:ext>
            </a:extLst>
          </p:cNvPr>
          <p:cNvSpPr/>
          <p:nvPr/>
        </p:nvSpPr>
        <p:spPr>
          <a:xfrm>
            <a:off x="6047124" y="2002249"/>
            <a:ext cx="1008315" cy="1107996"/>
          </a:xfrm>
          <a:prstGeom prst="rect">
            <a:avLst/>
          </a:prstGeom>
          <a:noFill/>
        </p:spPr>
        <p:txBody>
          <a:bodyPr wrap="square" lIns="91440" tIns="45720" rIns="91440" bIns="45720">
            <a:spAutoFit/>
          </a:bodyPr>
          <a:lstStyle/>
          <a:p>
            <a:pPr algn="ctr"/>
            <a:r>
              <a:rPr lang="en-US" sz="66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p>
        </p:txBody>
      </p:sp>
      <p:sp>
        <p:nvSpPr>
          <p:cNvPr id="8" name="Rectangle 7">
            <a:extLst>
              <a:ext uri="{FF2B5EF4-FFF2-40B4-BE49-F238E27FC236}">
                <a16:creationId xmlns:a16="http://schemas.microsoft.com/office/drawing/2014/main" id="{954CA929-1F40-42B2-B7F3-2B5B6EF517D5}"/>
              </a:ext>
            </a:extLst>
          </p:cNvPr>
          <p:cNvSpPr/>
          <p:nvPr/>
        </p:nvSpPr>
        <p:spPr>
          <a:xfrm>
            <a:off x="2530142" y="3864528"/>
            <a:ext cx="1008315" cy="1107996"/>
          </a:xfrm>
          <a:prstGeom prst="rect">
            <a:avLst/>
          </a:prstGeom>
          <a:noFill/>
        </p:spPr>
        <p:txBody>
          <a:bodyPr wrap="square" lIns="91440" tIns="45720" rIns="91440" bIns="45720">
            <a:spAutoFit/>
          </a:bodyPr>
          <a:lstStyle/>
          <a:p>
            <a:pPr algn="ctr"/>
            <a:r>
              <a:rPr lang="en-US" sz="6600" b="1" cap="none" spc="0" dirty="0">
                <a:ln w="9525">
                  <a:solidFill>
                    <a:schemeClr val="bg1"/>
                  </a:solidFill>
                  <a:prstDash val="solid"/>
                </a:ln>
                <a:solidFill>
                  <a:srgbClr val="7ABC32"/>
                </a:solidFill>
                <a:effectLst>
                  <a:outerShdw blurRad="12700" dist="38100" dir="2700000" algn="tl" rotWithShape="0">
                    <a:schemeClr val="bg1">
                      <a:lumMod val="50000"/>
                    </a:schemeClr>
                  </a:outerShdw>
                </a:effectLst>
              </a:rPr>
              <a:t>?</a:t>
            </a:r>
          </a:p>
        </p:txBody>
      </p:sp>
      <p:sp>
        <p:nvSpPr>
          <p:cNvPr id="9" name="Rectangle 8">
            <a:extLst>
              <a:ext uri="{FF2B5EF4-FFF2-40B4-BE49-F238E27FC236}">
                <a16:creationId xmlns:a16="http://schemas.microsoft.com/office/drawing/2014/main" id="{E9D892E7-69A6-4EF9-9F85-56D31950090F}"/>
              </a:ext>
            </a:extLst>
          </p:cNvPr>
          <p:cNvSpPr/>
          <p:nvPr/>
        </p:nvSpPr>
        <p:spPr>
          <a:xfrm>
            <a:off x="5963011" y="4418526"/>
            <a:ext cx="1008315" cy="1107996"/>
          </a:xfrm>
          <a:prstGeom prst="rect">
            <a:avLst/>
          </a:prstGeom>
          <a:noFill/>
        </p:spPr>
        <p:txBody>
          <a:bodyPr wrap="square" lIns="91440" tIns="45720" rIns="91440" bIns="45720">
            <a:spAutoFit/>
          </a:bodyPr>
          <a:lstStyle/>
          <a:p>
            <a:pPr algn="ctr"/>
            <a:r>
              <a:rPr lang="en-US" sz="66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a:t>
            </a:r>
          </a:p>
        </p:txBody>
      </p:sp>
      <p:sp>
        <p:nvSpPr>
          <p:cNvPr id="14" name="Slide Number Placeholder 3">
            <a:extLst>
              <a:ext uri="{FF2B5EF4-FFF2-40B4-BE49-F238E27FC236}">
                <a16:creationId xmlns:a16="http://schemas.microsoft.com/office/drawing/2014/main" id="{7EA48DC8-14EF-4608-9176-C07F0F99D6B3}"/>
              </a:ext>
            </a:extLst>
          </p:cNvPr>
          <p:cNvSpPr>
            <a:spLocks noGrp="1"/>
          </p:cNvSpPr>
          <p:nvPr>
            <p:ph type="sldNum" sz="quarter" idx="12"/>
          </p:nvPr>
        </p:nvSpPr>
        <p:spPr>
          <a:xfrm>
            <a:off x="8562975" y="6554788"/>
            <a:ext cx="277813" cy="152400"/>
          </a:xfrm>
        </p:spPr>
        <p:txBody>
          <a:bodyPr/>
          <a:lstStyle/>
          <a:p>
            <a:pPr>
              <a:defRPr/>
            </a:pPr>
            <a:fld id="{5FBE7257-5B2E-42FA-A9B3-6669E17A0D89}" type="slidenum">
              <a:rPr lang="en-US" smtClean="0"/>
              <a:pPr>
                <a:defRPr/>
              </a:pPr>
              <a:t>21</a:t>
            </a:fld>
            <a:endParaRPr lang="en-US" dirty="0"/>
          </a:p>
        </p:txBody>
      </p:sp>
    </p:spTree>
    <p:extLst>
      <p:ext uri="{BB962C8B-B14F-4D97-AF65-F5344CB8AC3E}">
        <p14:creationId xmlns:p14="http://schemas.microsoft.com/office/powerpoint/2010/main" val="765399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B2869C-9A88-4348-9BD1-A6B17F3F31D3}"/>
              </a:ext>
            </a:extLst>
          </p:cNvPr>
          <p:cNvSpPr>
            <a:spLocks noGrp="1"/>
          </p:cNvSpPr>
          <p:nvPr>
            <p:ph type="dt" sz="half" idx="10"/>
          </p:nvPr>
        </p:nvSpPr>
        <p:spPr/>
        <p:txBody>
          <a:bodyPr/>
          <a:lstStyle/>
          <a:p>
            <a:pPr>
              <a:defRPr/>
            </a:pPr>
            <a:r>
              <a:rPr lang="en-US"/>
              <a:t>January 16, 2019</a:t>
            </a:r>
            <a:endParaRPr lang="en-US" dirty="0"/>
          </a:p>
        </p:txBody>
      </p:sp>
      <p:sp>
        <p:nvSpPr>
          <p:cNvPr id="3" name="Footer Placeholder 2">
            <a:extLst>
              <a:ext uri="{FF2B5EF4-FFF2-40B4-BE49-F238E27FC236}">
                <a16:creationId xmlns:a16="http://schemas.microsoft.com/office/drawing/2014/main" id="{CC0E424D-A58B-41A7-BA06-936CC2217AC9}"/>
              </a:ext>
            </a:extLst>
          </p:cNvPr>
          <p:cNvSpPr>
            <a:spLocks noGrp="1"/>
          </p:cNvSpPr>
          <p:nvPr>
            <p:ph type="ftr" sz="quarter" idx="11"/>
          </p:nvPr>
        </p:nvSpPr>
        <p:spPr/>
        <p:txBody>
          <a:bodyPr/>
          <a:lstStyle/>
          <a:p>
            <a:pPr>
              <a:defRPr/>
            </a:pPr>
            <a:r>
              <a:rPr lang="en-US"/>
              <a:t>PA Supplier Workshop</a:t>
            </a:r>
            <a:endParaRPr lang="en-US" dirty="0"/>
          </a:p>
        </p:txBody>
      </p:sp>
      <p:sp>
        <p:nvSpPr>
          <p:cNvPr id="4" name="Slide Number Placeholder 3">
            <a:extLst>
              <a:ext uri="{FF2B5EF4-FFF2-40B4-BE49-F238E27FC236}">
                <a16:creationId xmlns:a16="http://schemas.microsoft.com/office/drawing/2014/main" id="{319ECCBC-A910-4C15-A45C-1968AF4EB4D1}"/>
              </a:ext>
            </a:extLst>
          </p:cNvPr>
          <p:cNvSpPr>
            <a:spLocks noGrp="1"/>
          </p:cNvSpPr>
          <p:nvPr>
            <p:ph type="sldNum" sz="quarter" idx="12"/>
          </p:nvPr>
        </p:nvSpPr>
        <p:spPr/>
        <p:txBody>
          <a:bodyPr/>
          <a:lstStyle/>
          <a:p>
            <a:pPr>
              <a:defRPr/>
            </a:pPr>
            <a:fld id="{5FBE7257-5B2E-42FA-A9B3-6669E17A0D89}" type="slidenum">
              <a:rPr lang="en-US" smtClean="0"/>
              <a:pPr>
                <a:defRPr/>
              </a:pPr>
              <a:t>22</a:t>
            </a:fld>
            <a:endParaRPr lang="en-US" dirty="0"/>
          </a:p>
        </p:txBody>
      </p:sp>
      <p:sp>
        <p:nvSpPr>
          <p:cNvPr id="5" name="Content Placeholder 2">
            <a:extLst>
              <a:ext uri="{FF2B5EF4-FFF2-40B4-BE49-F238E27FC236}">
                <a16:creationId xmlns:a16="http://schemas.microsoft.com/office/drawing/2014/main" id="{AF997864-048B-4ECF-84F5-F446BEBFC531}"/>
              </a:ext>
            </a:extLst>
          </p:cNvPr>
          <p:cNvSpPr txBox="1">
            <a:spLocks/>
          </p:cNvSpPr>
          <p:nvPr/>
        </p:nvSpPr>
        <p:spPr>
          <a:xfrm>
            <a:off x="338138" y="1054893"/>
            <a:ext cx="8455025" cy="4559097"/>
          </a:xfrm>
          <a:prstGeom prst="rect">
            <a:avLst/>
          </a:prstGeom>
        </p:spPr>
        <p:txBody>
          <a:bodyPr vert="horz" wrap="square" lIns="91440" tIns="45720" rIns="91440" bIns="0" numCol="1" anchor="t" anchorCtr="0" compatLnSpc="1">
            <a:prstTxWarp prst="textNoShape">
              <a:avLst/>
            </a:prstTxWarp>
            <a:noAutofit/>
          </a:bodyPr>
          <a:lstStyle>
            <a:lvl1pPr marL="290513" indent="-290513" algn="l" rtl="0" eaLnBrk="0" fontAlgn="base" hangingPunct="0">
              <a:spcBef>
                <a:spcPct val="50000"/>
              </a:spcBef>
              <a:spcAft>
                <a:spcPct val="0"/>
              </a:spcAft>
              <a:buClr>
                <a:schemeClr val="accent1"/>
              </a:buClr>
              <a:buFont typeface="Arial" panose="020B0604020202020204" pitchFamily="34" charset="0"/>
              <a:buChar char="■"/>
              <a:defRPr sz="2100" b="1" kern="1200">
                <a:solidFill>
                  <a:schemeClr val="tx1"/>
                </a:solidFill>
                <a:latin typeface="+mn-lt"/>
                <a:ea typeface="+mn-ea"/>
                <a:cs typeface="+mn-cs"/>
              </a:defRPr>
            </a:lvl1pPr>
            <a:lvl2pPr marL="685800" indent="-228600" algn="l" rtl="0" eaLnBrk="0" fontAlgn="base" hangingPunct="0">
              <a:spcBef>
                <a:spcPct val="30000"/>
              </a:spcBef>
              <a:spcAft>
                <a:spcPct val="0"/>
              </a:spcAft>
              <a:buClr>
                <a:schemeClr val="accent2"/>
              </a:buClr>
              <a:buFont typeface="Arial" panose="020B0604020202020204" pitchFamily="34" charset="0"/>
              <a:buChar char="–"/>
              <a:defRPr sz="1900" kern="1200">
                <a:solidFill>
                  <a:schemeClr val="tx1"/>
                </a:solidFill>
                <a:latin typeface="+mn-lt"/>
                <a:ea typeface="+mn-ea"/>
                <a:cs typeface="+mn-cs"/>
              </a:defRPr>
            </a:lvl2pPr>
            <a:lvl3pPr marL="1143000" indent="-228600" algn="l" rtl="0" eaLnBrk="0" fontAlgn="base" hangingPunct="0">
              <a:spcBef>
                <a:spcPct val="30000"/>
              </a:spcBef>
              <a:spcAft>
                <a:spcPct val="0"/>
              </a:spcAft>
              <a:buClr>
                <a:schemeClr val="hlink"/>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30000"/>
              </a:spcBef>
              <a:spcAft>
                <a:spcPct val="0"/>
              </a:spcAft>
              <a:buClr>
                <a:schemeClr val="folHlink"/>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30000"/>
              </a:spcBef>
              <a:spcAft>
                <a:spcPct val="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Can FirstEnergy send sample files for EDI 867? </a:t>
            </a:r>
          </a:p>
          <a:p>
            <a:pPr lvl="1"/>
            <a:r>
              <a:rPr lang="en-US" sz="1200" dirty="0"/>
              <a:t>Yes, please contact Ernie Mathie to request sample files.</a:t>
            </a:r>
          </a:p>
          <a:p>
            <a:r>
              <a:rPr lang="en-US" sz="1400" dirty="0"/>
              <a:t>Can EDI sample files be requested via the supplier support e-mail?</a:t>
            </a:r>
          </a:p>
          <a:p>
            <a:pPr lvl="1"/>
            <a:r>
              <a:rPr lang="en-US" sz="1200" dirty="0"/>
              <a:t>You may use the contact us form on our Supplier Services website.</a:t>
            </a:r>
            <a:endParaRPr lang="en-US" sz="1400" dirty="0"/>
          </a:p>
          <a:p>
            <a:r>
              <a:rPr lang="en-US" sz="1400" dirty="0"/>
              <a:t>Will EDI samples be in the format of production or testing? </a:t>
            </a:r>
          </a:p>
          <a:p>
            <a:pPr lvl="1"/>
            <a:r>
              <a:rPr lang="en-US" sz="1200" dirty="0"/>
              <a:t>Samples will be a text file.  All the intervals will be in the same transaction when the change occurs.</a:t>
            </a:r>
          </a:p>
          <a:p>
            <a:r>
              <a:rPr lang="en-US" sz="1400" dirty="0"/>
              <a:t>Regarding EDI 867 MU on slide 20, have these changes already occurred?</a:t>
            </a:r>
          </a:p>
          <a:p>
            <a:pPr lvl="1"/>
            <a:r>
              <a:rPr lang="en-US" sz="1200" dirty="0"/>
              <a:t>The EDI 867 MU changes are seen now for customers who billed after 08/16/2019.  The slide also details other changes per EDI 867 type.</a:t>
            </a:r>
          </a:p>
          <a:p>
            <a:r>
              <a:rPr lang="en-US" sz="1400" dirty="0"/>
              <a:t>Will the presentation be available?</a:t>
            </a:r>
          </a:p>
          <a:p>
            <a:pPr lvl="1"/>
            <a:r>
              <a:rPr lang="en-US" sz="1200" dirty="0"/>
              <a:t>Yes, we will send the presentation as soon as we can, with an appendix of Q&amp;A.  We will also post to website.</a:t>
            </a:r>
          </a:p>
          <a:p>
            <a:r>
              <a:rPr lang="en-US" sz="1400" dirty="0"/>
              <a:t>Will the minimum individual customer capacity be zero kwh?</a:t>
            </a:r>
          </a:p>
          <a:p>
            <a:pPr lvl="1"/>
            <a:r>
              <a:rPr lang="en-US" sz="1200" dirty="0"/>
              <a:t>Yes.</a:t>
            </a:r>
          </a:p>
        </p:txBody>
      </p:sp>
      <p:sp>
        <p:nvSpPr>
          <p:cNvPr id="6" name="Title 1">
            <a:extLst>
              <a:ext uri="{FF2B5EF4-FFF2-40B4-BE49-F238E27FC236}">
                <a16:creationId xmlns:a16="http://schemas.microsoft.com/office/drawing/2014/main" id="{4B61626D-07EF-4DF7-AC23-9C4929A92516}"/>
              </a:ext>
            </a:extLst>
          </p:cNvPr>
          <p:cNvSpPr txBox="1">
            <a:spLocks/>
          </p:cNvSpPr>
          <p:nvPr/>
        </p:nvSpPr>
        <p:spPr>
          <a:xfrm>
            <a:off x="628650" y="179824"/>
            <a:ext cx="7886700" cy="5329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Questions – with Responses</a:t>
            </a:r>
          </a:p>
        </p:txBody>
      </p:sp>
    </p:spTree>
    <p:extLst>
      <p:ext uri="{BB962C8B-B14F-4D97-AF65-F5344CB8AC3E}">
        <p14:creationId xmlns:p14="http://schemas.microsoft.com/office/powerpoint/2010/main" val="2873898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17CAD4D9-DB85-44F7-9C1B-3BE131DC4143}"/>
              </a:ext>
            </a:extLst>
          </p:cNvPr>
          <p:cNvSpPr txBox="1">
            <a:spLocks noChangeArrowheads="1"/>
          </p:cNvSpPr>
          <p:nvPr/>
        </p:nvSpPr>
        <p:spPr>
          <a:xfrm>
            <a:off x="338138" y="1384924"/>
            <a:ext cx="8620008" cy="4088151"/>
          </a:xfrm>
          <a:prstGeom prst="rect">
            <a:avLst/>
          </a:prstGeom>
        </p:spPr>
        <p:txBody>
          <a:bodyPr/>
          <a:lstStyle>
            <a:lvl1pPr marL="290513" indent="-290513" algn="l" rtl="0" eaLnBrk="0" fontAlgn="base" hangingPunct="0">
              <a:spcBef>
                <a:spcPct val="50000"/>
              </a:spcBef>
              <a:spcAft>
                <a:spcPct val="0"/>
              </a:spcAft>
              <a:buClr>
                <a:schemeClr val="accent1"/>
              </a:buClr>
              <a:buFont typeface="Arial" panose="020B0604020202020204" pitchFamily="34" charset="0"/>
              <a:buChar char="■"/>
              <a:defRPr sz="2100" b="1" kern="1200">
                <a:solidFill>
                  <a:schemeClr val="tx1"/>
                </a:solidFill>
                <a:latin typeface="+mn-lt"/>
                <a:ea typeface="+mn-ea"/>
                <a:cs typeface="+mn-cs"/>
              </a:defRPr>
            </a:lvl1pPr>
            <a:lvl2pPr marL="685800" indent="-228600" algn="l" rtl="0" eaLnBrk="0" fontAlgn="base" hangingPunct="0">
              <a:spcBef>
                <a:spcPct val="30000"/>
              </a:spcBef>
              <a:spcAft>
                <a:spcPct val="0"/>
              </a:spcAft>
              <a:buClr>
                <a:schemeClr val="accent2"/>
              </a:buClr>
              <a:buFont typeface="Arial" panose="020B0604020202020204" pitchFamily="34" charset="0"/>
              <a:buChar char="–"/>
              <a:defRPr sz="1900" kern="1200">
                <a:solidFill>
                  <a:schemeClr val="tx1"/>
                </a:solidFill>
                <a:latin typeface="+mn-lt"/>
                <a:ea typeface="+mn-ea"/>
                <a:cs typeface="+mn-cs"/>
              </a:defRPr>
            </a:lvl2pPr>
            <a:lvl3pPr marL="1143000" indent="-228600" algn="l" rtl="0" eaLnBrk="0" fontAlgn="base" hangingPunct="0">
              <a:spcBef>
                <a:spcPct val="30000"/>
              </a:spcBef>
              <a:spcAft>
                <a:spcPct val="0"/>
              </a:spcAft>
              <a:buClr>
                <a:schemeClr val="hlink"/>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30000"/>
              </a:spcBef>
              <a:spcAft>
                <a:spcPct val="0"/>
              </a:spcAft>
              <a:buClr>
                <a:schemeClr val="folHlink"/>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30000"/>
              </a:spcBef>
              <a:spcAft>
                <a:spcPct val="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changes we will discuss are being implemented as a result of PA EDEWG Change Controls 150 and 151</a:t>
            </a:r>
            <a:endParaRPr lang="en-US" altLang="en-US" sz="2000" dirty="0"/>
          </a:p>
          <a:p>
            <a:pPr lvl="1"/>
            <a:r>
              <a:rPr lang="en-US" sz="1800" dirty="0"/>
              <a:t>Change Control 150 was approved on April 11</a:t>
            </a:r>
            <a:r>
              <a:rPr lang="en-US" sz="1800" baseline="30000" dirty="0"/>
              <a:t>th</a:t>
            </a:r>
            <a:r>
              <a:rPr lang="en-US" sz="1800" dirty="0"/>
              <a:t>, 2019</a:t>
            </a:r>
            <a:endParaRPr lang="en-US" altLang="en-US" sz="1800" dirty="0"/>
          </a:p>
          <a:p>
            <a:pPr lvl="1"/>
            <a:r>
              <a:rPr lang="en-US" sz="1800" dirty="0"/>
              <a:t>Change Control 151 was approved on May 9</a:t>
            </a:r>
            <a:r>
              <a:rPr lang="en-US" sz="1800" baseline="30000" dirty="0"/>
              <a:t>th</a:t>
            </a:r>
            <a:r>
              <a:rPr lang="en-US" sz="1800" dirty="0"/>
              <a:t>, 2019</a:t>
            </a:r>
            <a:endParaRPr lang="en-US" altLang="en-US" sz="1800" dirty="0"/>
          </a:p>
          <a:p>
            <a:pPr marL="914400" lvl="2" indent="0">
              <a:buNone/>
            </a:pPr>
            <a:endParaRPr lang="en-US" altLang="en-US" sz="1700" dirty="0"/>
          </a:p>
          <a:p>
            <a:r>
              <a:rPr lang="en-US" sz="2000" dirty="0">
                <a:latin typeface="Arial" panose="020B0604020202020204" pitchFamily="34" charset="0"/>
                <a:cs typeface="Arial" panose="020B0604020202020204" pitchFamily="34" charset="0"/>
              </a:rPr>
              <a:t>These change controls are part of accommodating Rider D </a:t>
            </a:r>
            <a:r>
              <a:rPr lang="en-US" sz="2000" dirty="0"/>
              <a:t>to increase solar usage by PA customers.</a:t>
            </a:r>
            <a:endParaRPr lang="en-US" altLang="en-US" sz="2000" dirty="0"/>
          </a:p>
          <a:p>
            <a:pPr lvl="1"/>
            <a:r>
              <a:rPr lang="en-US" sz="1800" dirty="0"/>
              <a:t>Rider D encourages customers to use solar and other alternative sources by receiving a larger discount than what they would pay if they didn’t have it.</a:t>
            </a:r>
          </a:p>
          <a:p>
            <a:pPr marL="457200" lvl="1" indent="0">
              <a:buNone/>
            </a:pPr>
            <a:endParaRPr lang="en-US" altLang="en-US" sz="1800" dirty="0"/>
          </a:p>
          <a:p>
            <a:pPr lvl="1"/>
            <a:endParaRPr lang="en-US" altLang="en-US" sz="1800" dirty="0"/>
          </a:p>
        </p:txBody>
      </p:sp>
      <p:sp>
        <p:nvSpPr>
          <p:cNvPr id="6" name="Rectangle 2">
            <a:extLst>
              <a:ext uri="{FF2B5EF4-FFF2-40B4-BE49-F238E27FC236}">
                <a16:creationId xmlns:a16="http://schemas.microsoft.com/office/drawing/2014/main" id="{D96CFDED-917F-44A3-B4C8-0E5B5B811AD8}"/>
              </a:ext>
            </a:extLst>
          </p:cNvPr>
          <p:cNvSpPr txBox="1">
            <a:spLocks noChangeArrowheads="1"/>
          </p:cNvSpPr>
          <p:nvPr/>
        </p:nvSpPr>
        <p:spPr>
          <a:xfrm>
            <a:off x="338138" y="150812"/>
            <a:ext cx="8620008" cy="584775"/>
          </a:xfrm>
          <a:prstGeom prst="rect">
            <a:avLst/>
          </a:prstGeom>
        </p:spPr>
        <p:txBody>
          <a:bodyPr/>
          <a:lstStyle>
            <a:lvl1pPr algn="l" rtl="0" eaLnBrk="0" fontAlgn="base" hangingPunct="0">
              <a:spcBef>
                <a:spcPct val="0"/>
              </a:spcBef>
              <a:spcAft>
                <a:spcPct val="0"/>
              </a:spcAft>
              <a:defRPr sz="3200" kern="1200">
                <a:solidFill>
                  <a:srgbClr val="666666"/>
                </a:solidFill>
                <a:latin typeface="+mj-lt"/>
                <a:ea typeface="+mj-ea"/>
                <a:cs typeface="+mj-cs"/>
              </a:defRPr>
            </a:lvl1pPr>
            <a:lvl2pPr algn="l" rtl="0" eaLnBrk="0" fontAlgn="base" hangingPunct="0">
              <a:spcBef>
                <a:spcPct val="0"/>
              </a:spcBef>
              <a:spcAft>
                <a:spcPct val="0"/>
              </a:spcAft>
              <a:defRPr sz="3200">
                <a:solidFill>
                  <a:srgbClr val="666666"/>
                </a:solidFill>
                <a:latin typeface="Arial" panose="020B0604020202020204" pitchFamily="34" charset="0"/>
              </a:defRPr>
            </a:lvl2pPr>
            <a:lvl3pPr algn="l" rtl="0" eaLnBrk="0" fontAlgn="base" hangingPunct="0">
              <a:spcBef>
                <a:spcPct val="0"/>
              </a:spcBef>
              <a:spcAft>
                <a:spcPct val="0"/>
              </a:spcAft>
              <a:defRPr sz="3200">
                <a:solidFill>
                  <a:srgbClr val="666666"/>
                </a:solidFill>
                <a:latin typeface="Arial" panose="020B0604020202020204" pitchFamily="34" charset="0"/>
              </a:defRPr>
            </a:lvl3pPr>
            <a:lvl4pPr algn="l" rtl="0" eaLnBrk="0" fontAlgn="base" hangingPunct="0">
              <a:spcBef>
                <a:spcPct val="0"/>
              </a:spcBef>
              <a:spcAft>
                <a:spcPct val="0"/>
              </a:spcAft>
              <a:defRPr sz="3200">
                <a:solidFill>
                  <a:srgbClr val="666666"/>
                </a:solidFill>
                <a:latin typeface="Arial" panose="020B0604020202020204" pitchFamily="34" charset="0"/>
              </a:defRPr>
            </a:lvl4pPr>
            <a:lvl5pPr algn="l" rtl="0" eaLnBrk="0" fontAlgn="base" hangingPunct="0">
              <a:spcBef>
                <a:spcPct val="0"/>
              </a:spcBef>
              <a:spcAft>
                <a:spcPct val="0"/>
              </a:spcAft>
              <a:defRPr sz="3200">
                <a:solidFill>
                  <a:srgbClr val="666666"/>
                </a:solidFill>
                <a:latin typeface="Arial" panose="020B0604020202020204" pitchFamily="34" charset="0"/>
              </a:defRPr>
            </a:lvl5pPr>
            <a:lvl6pPr marL="457200" algn="l" rtl="0" fontAlgn="base">
              <a:spcBef>
                <a:spcPct val="0"/>
              </a:spcBef>
              <a:spcAft>
                <a:spcPct val="0"/>
              </a:spcAft>
              <a:defRPr sz="3200">
                <a:solidFill>
                  <a:srgbClr val="666666"/>
                </a:solidFill>
                <a:latin typeface="Arial" panose="020B0604020202020204" pitchFamily="34" charset="0"/>
              </a:defRPr>
            </a:lvl6pPr>
            <a:lvl7pPr marL="914400" algn="l" rtl="0" fontAlgn="base">
              <a:spcBef>
                <a:spcPct val="0"/>
              </a:spcBef>
              <a:spcAft>
                <a:spcPct val="0"/>
              </a:spcAft>
              <a:defRPr sz="3200">
                <a:solidFill>
                  <a:srgbClr val="666666"/>
                </a:solidFill>
                <a:latin typeface="Arial" panose="020B0604020202020204" pitchFamily="34" charset="0"/>
              </a:defRPr>
            </a:lvl7pPr>
            <a:lvl8pPr marL="1371600" algn="l" rtl="0" fontAlgn="base">
              <a:spcBef>
                <a:spcPct val="0"/>
              </a:spcBef>
              <a:spcAft>
                <a:spcPct val="0"/>
              </a:spcAft>
              <a:defRPr sz="3200">
                <a:solidFill>
                  <a:srgbClr val="666666"/>
                </a:solidFill>
                <a:latin typeface="Arial" panose="020B0604020202020204" pitchFamily="34" charset="0"/>
              </a:defRPr>
            </a:lvl8pPr>
            <a:lvl9pPr marL="1828800" algn="l" rtl="0" fontAlgn="base">
              <a:spcBef>
                <a:spcPct val="0"/>
              </a:spcBef>
              <a:spcAft>
                <a:spcPct val="0"/>
              </a:spcAft>
              <a:defRPr sz="3200">
                <a:solidFill>
                  <a:srgbClr val="666666"/>
                </a:solidFill>
                <a:latin typeface="Arial" panose="020B0604020202020204" pitchFamily="34" charset="0"/>
              </a:defRPr>
            </a:lvl9pPr>
          </a:lstStyle>
          <a:p>
            <a:pPr algn="ctr"/>
            <a:r>
              <a:rPr lang="en-US" altLang="en-US" dirty="0">
                <a:solidFill>
                  <a:schemeClr val="tx1"/>
                </a:solidFill>
              </a:rPr>
              <a:t>Change Controls</a:t>
            </a:r>
          </a:p>
        </p:txBody>
      </p:sp>
      <p:sp>
        <p:nvSpPr>
          <p:cNvPr id="7" name="TextBox 6">
            <a:extLst>
              <a:ext uri="{FF2B5EF4-FFF2-40B4-BE49-F238E27FC236}">
                <a16:creationId xmlns:a16="http://schemas.microsoft.com/office/drawing/2014/main" id="{48B189AC-E6AE-4B22-9B2D-5FFF84EF1C5E}"/>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8" name="TextBox 7">
            <a:extLst>
              <a:ext uri="{FF2B5EF4-FFF2-40B4-BE49-F238E27FC236}">
                <a16:creationId xmlns:a16="http://schemas.microsoft.com/office/drawing/2014/main" id="{B3CD373B-5BD0-4D2A-98B4-A9784D6D601D}"/>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9" name="Slide Number Placeholder 4">
            <a:extLst>
              <a:ext uri="{FF2B5EF4-FFF2-40B4-BE49-F238E27FC236}">
                <a16:creationId xmlns:a16="http://schemas.microsoft.com/office/drawing/2014/main" id="{09ABADE4-602F-4A07-8D97-DE3F53A9EBF5}"/>
              </a:ext>
            </a:extLst>
          </p:cNvPr>
          <p:cNvSpPr>
            <a:spLocks noGrp="1"/>
          </p:cNvSpPr>
          <p:nvPr>
            <p:ph type="sldNum" sz="quarter" idx="12"/>
          </p:nvPr>
        </p:nvSpPr>
        <p:spPr>
          <a:xfrm>
            <a:off x="8562975" y="6554788"/>
            <a:ext cx="277813" cy="152400"/>
          </a:xfrm>
        </p:spPr>
        <p:txBody>
          <a:bodyPr/>
          <a:lstStyle/>
          <a:p>
            <a:pPr>
              <a:defRPr/>
            </a:pPr>
            <a:fld id="{26D3C5E0-D005-4CEC-B1B3-05C0449DE281}" type="slidenum">
              <a:rPr lang="en-US" smtClean="0"/>
              <a:pPr>
                <a:defRPr/>
              </a:pPr>
              <a:t>3</a:t>
            </a:fld>
            <a:endParaRPr lang="en-US" dirty="0"/>
          </a:p>
        </p:txBody>
      </p:sp>
    </p:spTree>
    <p:extLst>
      <p:ext uri="{BB962C8B-B14F-4D97-AF65-F5344CB8AC3E}">
        <p14:creationId xmlns:p14="http://schemas.microsoft.com/office/powerpoint/2010/main" val="247488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8215" y="1446112"/>
            <a:ext cx="7435331" cy="41545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eaLnBrk="1" fontAlgn="auto" hangingPunct="1">
              <a:spcBef>
                <a:spcPts val="0"/>
              </a:spcBef>
              <a:spcAft>
                <a:spcPts val="0"/>
              </a:spcAft>
              <a:defRPr/>
            </a:pPr>
            <a:r>
              <a:rPr lang="en-US" sz="1350" b="1" dirty="0">
                <a:solidFill>
                  <a:srgbClr val="1F497D">
                    <a:lumMod val="60000"/>
                    <a:lumOff val="40000"/>
                  </a:srgbClr>
                </a:solidFill>
                <a:latin typeface="Calibri"/>
              </a:rPr>
              <a:t>Completed</a:t>
            </a:r>
          </a:p>
        </p:txBody>
      </p:sp>
      <p:grpSp>
        <p:nvGrpSpPr>
          <p:cNvPr id="2" name="Group 1"/>
          <p:cNvGrpSpPr/>
          <p:nvPr/>
        </p:nvGrpSpPr>
        <p:grpSpPr>
          <a:xfrm>
            <a:off x="282940" y="2400300"/>
            <a:ext cx="8495300" cy="617220"/>
            <a:chOff x="377253" y="2712720"/>
            <a:chExt cx="11327067" cy="640080"/>
          </a:xfrm>
        </p:grpSpPr>
        <p:sp>
          <p:nvSpPr>
            <p:cNvPr id="212" name="Rectangle 47"/>
            <p:cNvSpPr>
              <a:spLocks noChangeArrowheads="1"/>
            </p:cNvSpPr>
            <p:nvPr/>
          </p:nvSpPr>
          <p:spPr bwMode="gray">
            <a:xfrm>
              <a:off x="377253" y="2712720"/>
              <a:ext cx="1200948" cy="640080"/>
            </a:xfrm>
            <a:prstGeom prst="rect">
              <a:avLst/>
            </a:prstGeom>
            <a:solidFill>
              <a:srgbClr val="8064A2">
                <a:lumMod val="60000"/>
                <a:lumOff val="40000"/>
              </a:srgbClr>
            </a:solidFill>
            <a:ln w="6350">
              <a:noFill/>
              <a:miter lim="800000"/>
              <a:headEnd/>
              <a:tailEnd/>
            </a:ln>
          </p:spPr>
          <p:txBody>
            <a:bodyPr wrap="none" lIns="0" tIns="0" rIns="0" bIns="0" anchor="ctr"/>
            <a:lstStyle/>
            <a:p>
              <a:pPr algn="ctr" defTabSz="685800" eaLnBrk="1" fontAlgn="auto" hangingPunct="1">
                <a:spcBef>
                  <a:spcPts val="0"/>
                </a:spcBef>
                <a:spcAft>
                  <a:spcPts val="0"/>
                </a:spcAft>
                <a:defRPr/>
              </a:pPr>
              <a:r>
                <a:rPr lang="en-US" sz="1350" b="1" kern="0" dirty="0">
                  <a:solidFill>
                    <a:prstClr val="black"/>
                  </a:solidFill>
                  <a:latin typeface="Calibri"/>
                </a:rPr>
                <a:t>Meters</a:t>
              </a:r>
            </a:p>
          </p:txBody>
        </p:sp>
        <p:sp>
          <p:nvSpPr>
            <p:cNvPr id="218" name="Rectangle 47"/>
            <p:cNvSpPr>
              <a:spLocks noChangeArrowheads="1"/>
            </p:cNvSpPr>
            <p:nvPr/>
          </p:nvSpPr>
          <p:spPr bwMode="gray">
            <a:xfrm>
              <a:off x="5452541" y="2712720"/>
              <a:ext cx="1188720" cy="640080"/>
            </a:xfrm>
            <a:prstGeom prst="rect">
              <a:avLst/>
            </a:prstGeom>
            <a:solidFill>
              <a:srgbClr val="8064A2">
                <a:lumMod val="40000"/>
                <a:lumOff val="60000"/>
              </a:srgbClr>
            </a:solidFill>
            <a:ln w="6350">
              <a:noFill/>
              <a:miter lim="800000"/>
              <a:headEnd/>
              <a:tailEnd/>
            </a:ln>
          </p:spPr>
          <p:txBody>
            <a:bodyPr wrap="none" lIns="0" tIns="0" rIns="0" bIns="0" anchor="ctr"/>
            <a:lstStyle/>
            <a:p>
              <a:pPr algn="ctr" defTabSz="685800" eaLnBrk="1" fontAlgn="auto" hangingPunct="1">
                <a:spcBef>
                  <a:spcPts val="0"/>
                </a:spcBef>
                <a:spcAft>
                  <a:spcPts val="0"/>
                </a:spcAft>
                <a:defRPr/>
              </a:pPr>
              <a:r>
                <a:rPr lang="en-US" sz="1350" b="1" kern="0" dirty="0">
                  <a:solidFill>
                    <a:prstClr val="black"/>
                  </a:solidFill>
                  <a:latin typeface="Calibri"/>
                </a:rPr>
                <a:t>500K</a:t>
              </a:r>
            </a:p>
          </p:txBody>
        </p:sp>
        <p:sp>
          <p:nvSpPr>
            <p:cNvPr id="219" name="Rectangle 47"/>
            <p:cNvSpPr>
              <a:spLocks noChangeArrowheads="1"/>
            </p:cNvSpPr>
            <p:nvPr/>
          </p:nvSpPr>
          <p:spPr bwMode="gray">
            <a:xfrm>
              <a:off x="7984071" y="2712720"/>
              <a:ext cx="1188720" cy="640080"/>
            </a:xfrm>
            <a:prstGeom prst="rect">
              <a:avLst/>
            </a:prstGeom>
            <a:solidFill>
              <a:srgbClr val="8064A2">
                <a:lumMod val="40000"/>
                <a:lumOff val="60000"/>
              </a:srgbClr>
            </a:solidFill>
            <a:ln w="6350">
              <a:noFill/>
              <a:miter lim="800000"/>
              <a:headEnd/>
              <a:tailEnd/>
            </a:ln>
          </p:spPr>
          <p:txBody>
            <a:bodyPr wrap="none" lIns="0" tIns="0" rIns="0" bIns="0" anchor="ctr"/>
            <a:lstStyle/>
            <a:p>
              <a:pPr algn="ctr" defTabSz="685800" eaLnBrk="1" fontAlgn="auto" hangingPunct="1">
                <a:spcBef>
                  <a:spcPts val="0"/>
                </a:spcBef>
                <a:spcAft>
                  <a:spcPts val="0"/>
                </a:spcAft>
                <a:defRPr/>
              </a:pPr>
              <a:r>
                <a:rPr lang="en-US" sz="1350" b="1" kern="0" dirty="0">
                  <a:solidFill>
                    <a:prstClr val="black"/>
                  </a:solidFill>
                  <a:latin typeface="Calibri"/>
                </a:rPr>
                <a:t>500K</a:t>
              </a:r>
            </a:p>
          </p:txBody>
        </p:sp>
        <p:sp>
          <p:nvSpPr>
            <p:cNvPr id="220" name="Rectangle 47"/>
            <p:cNvSpPr>
              <a:spLocks noChangeArrowheads="1"/>
            </p:cNvSpPr>
            <p:nvPr/>
          </p:nvSpPr>
          <p:spPr bwMode="gray">
            <a:xfrm>
              <a:off x="10515600" y="2712720"/>
              <a:ext cx="1188720" cy="640080"/>
            </a:xfrm>
            <a:prstGeom prst="rect">
              <a:avLst/>
            </a:prstGeom>
            <a:solidFill>
              <a:srgbClr val="8064A2">
                <a:lumMod val="40000"/>
                <a:lumOff val="60000"/>
              </a:srgbClr>
            </a:solidFill>
            <a:ln w="6350">
              <a:noFill/>
              <a:miter lim="800000"/>
              <a:headEnd/>
              <a:tailEnd/>
            </a:ln>
          </p:spPr>
          <p:txBody>
            <a:bodyPr wrap="none" lIns="0" tIns="0" rIns="0" bIns="0" anchor="ctr"/>
            <a:lstStyle/>
            <a:p>
              <a:pPr algn="ctr" defTabSz="685800" eaLnBrk="1" fontAlgn="auto" hangingPunct="1">
                <a:spcBef>
                  <a:spcPts val="0"/>
                </a:spcBef>
                <a:spcAft>
                  <a:spcPts val="0"/>
                </a:spcAft>
                <a:defRPr/>
              </a:pPr>
              <a:r>
                <a:rPr lang="en-US" sz="1350" b="1" kern="0" dirty="0">
                  <a:solidFill>
                    <a:prstClr val="black"/>
                  </a:solidFill>
                  <a:latin typeface="Calibri"/>
                </a:rPr>
                <a:t>~1.5%</a:t>
              </a:r>
            </a:p>
            <a:p>
              <a:pPr algn="ctr" defTabSz="685800" eaLnBrk="1" fontAlgn="auto" hangingPunct="1">
                <a:spcBef>
                  <a:spcPts val="0"/>
                </a:spcBef>
                <a:spcAft>
                  <a:spcPts val="0"/>
                </a:spcAft>
                <a:defRPr/>
              </a:pPr>
              <a:r>
                <a:rPr lang="en-US" sz="1350" b="1" kern="0" dirty="0">
                  <a:solidFill>
                    <a:prstClr val="black"/>
                  </a:solidFill>
                  <a:latin typeface="Calibri"/>
                </a:rPr>
                <a:t>Remaining</a:t>
              </a:r>
            </a:p>
          </p:txBody>
        </p:sp>
        <p:sp>
          <p:nvSpPr>
            <p:cNvPr id="217" name="Rectangle 47"/>
            <p:cNvSpPr>
              <a:spLocks noChangeArrowheads="1"/>
            </p:cNvSpPr>
            <p:nvPr/>
          </p:nvSpPr>
          <p:spPr bwMode="gray">
            <a:xfrm>
              <a:off x="6718306" y="2712720"/>
              <a:ext cx="1188720" cy="640080"/>
            </a:xfrm>
            <a:prstGeom prst="rect">
              <a:avLst/>
            </a:prstGeom>
            <a:solidFill>
              <a:srgbClr val="8064A2">
                <a:lumMod val="40000"/>
                <a:lumOff val="60000"/>
              </a:srgbClr>
            </a:solidFill>
            <a:ln w="6350">
              <a:noFill/>
              <a:miter lim="800000"/>
              <a:headEnd/>
              <a:tailEnd/>
            </a:ln>
          </p:spPr>
          <p:txBody>
            <a:bodyPr wrap="none" lIns="0" tIns="0" rIns="0" bIns="0" anchor="ctr"/>
            <a:lstStyle/>
            <a:p>
              <a:pPr algn="ctr" defTabSz="685800" eaLnBrk="1" fontAlgn="auto" hangingPunct="1">
                <a:spcBef>
                  <a:spcPts val="0"/>
                </a:spcBef>
                <a:spcAft>
                  <a:spcPts val="0"/>
                </a:spcAft>
                <a:defRPr/>
              </a:pPr>
              <a:r>
                <a:rPr lang="en-US" sz="1350" b="1" kern="0" dirty="0">
                  <a:solidFill>
                    <a:prstClr val="black"/>
                  </a:solidFill>
                  <a:latin typeface="Calibri"/>
                </a:rPr>
                <a:t>500K</a:t>
              </a:r>
            </a:p>
          </p:txBody>
        </p:sp>
        <p:sp>
          <p:nvSpPr>
            <p:cNvPr id="221" name="Rectangle 47"/>
            <p:cNvSpPr>
              <a:spLocks noChangeArrowheads="1"/>
            </p:cNvSpPr>
            <p:nvPr/>
          </p:nvSpPr>
          <p:spPr bwMode="gray">
            <a:xfrm>
              <a:off x="9249836" y="2712720"/>
              <a:ext cx="1188720" cy="640080"/>
            </a:xfrm>
            <a:prstGeom prst="rect">
              <a:avLst/>
            </a:prstGeom>
            <a:solidFill>
              <a:srgbClr val="8064A2">
                <a:lumMod val="40000"/>
                <a:lumOff val="60000"/>
              </a:srgbClr>
            </a:solidFill>
            <a:ln w="6350">
              <a:noFill/>
              <a:miter lim="800000"/>
              <a:headEnd/>
              <a:tailEnd/>
            </a:ln>
          </p:spPr>
          <p:txBody>
            <a:bodyPr wrap="none" lIns="0" tIns="0" rIns="0" bIns="0" anchor="ctr"/>
            <a:lstStyle/>
            <a:p>
              <a:pPr algn="ctr" defTabSz="685800" eaLnBrk="1" fontAlgn="auto" hangingPunct="1">
                <a:spcBef>
                  <a:spcPts val="0"/>
                </a:spcBef>
                <a:spcAft>
                  <a:spcPts val="0"/>
                </a:spcAft>
                <a:defRPr/>
              </a:pPr>
              <a:r>
                <a:rPr lang="en-US" sz="1350" b="1" kern="0" dirty="0">
                  <a:solidFill>
                    <a:prstClr val="black"/>
                  </a:solidFill>
                  <a:latin typeface="Calibri"/>
                </a:rPr>
                <a:t>300K</a:t>
              </a:r>
            </a:p>
          </p:txBody>
        </p:sp>
        <p:sp>
          <p:nvSpPr>
            <p:cNvPr id="70" name="Rectangle 47"/>
            <p:cNvSpPr>
              <a:spLocks noChangeArrowheads="1"/>
            </p:cNvSpPr>
            <p:nvPr/>
          </p:nvSpPr>
          <p:spPr bwMode="gray">
            <a:xfrm>
              <a:off x="2921011" y="2712720"/>
              <a:ext cx="1188720" cy="640080"/>
            </a:xfrm>
            <a:prstGeom prst="rect">
              <a:avLst/>
            </a:prstGeom>
            <a:solidFill>
              <a:schemeClr val="accent4">
                <a:lumMod val="40000"/>
                <a:lumOff val="60000"/>
              </a:schemeClr>
            </a:solidFill>
            <a:ln w="6350">
              <a:noFill/>
              <a:miter lim="800000"/>
              <a:headEnd/>
              <a:tailEnd/>
            </a:ln>
          </p:spPr>
          <p:txBody>
            <a:bodyPr wrap="none" lIns="0" tIns="0" rIns="0" bIns="0" anchor="ctr"/>
            <a:lstStyle>
              <a:lvl1pPr>
                <a:spcBef>
                  <a:spcPct val="50000"/>
                </a:spcBef>
                <a:buClr>
                  <a:schemeClr val="accent1"/>
                </a:buClr>
                <a:buFont typeface="Wingdings" panose="05000000000000000000" pitchFamily="2" charset="2"/>
                <a:buChar char="§"/>
                <a:defRPr sz="2200" b="1">
                  <a:solidFill>
                    <a:schemeClr val="tx1"/>
                  </a:solidFill>
                  <a:latin typeface="Arial" panose="020B0604020202020204" pitchFamily="34" charset="0"/>
                </a:defRPr>
              </a:lvl1pPr>
              <a:lvl2pPr marL="742950" indent="-285750">
                <a:spcBef>
                  <a:spcPct val="30000"/>
                </a:spcBef>
                <a:buClr>
                  <a:schemeClr val="accent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30000"/>
                </a:spcBef>
                <a:buClr>
                  <a:schemeClr val="hlink"/>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30000"/>
                </a:spcBef>
                <a:buClr>
                  <a:schemeClr val="folHlink"/>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30000"/>
                </a:spcBef>
                <a:buClr>
                  <a:schemeClr val="accent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accent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accent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accent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accent1"/>
                </a:buClr>
                <a:buFont typeface="Arial" panose="020B0604020202020204" pitchFamily="34" charset="0"/>
                <a:buChar char="–"/>
                <a:defRPr sz="1400">
                  <a:solidFill>
                    <a:schemeClr val="tx1"/>
                  </a:solidFill>
                  <a:latin typeface="Arial" panose="020B0604020202020204" pitchFamily="34" charset="0"/>
                </a:defRPr>
              </a:lvl9pPr>
            </a:lstStyle>
            <a:p>
              <a:pPr algn="ctr" defTabSz="685800" eaLnBrk="1" fontAlgn="auto" hangingPunct="1">
                <a:spcBef>
                  <a:spcPct val="0"/>
                </a:spcBef>
                <a:spcAft>
                  <a:spcPts val="0"/>
                </a:spcAft>
                <a:buClrTx/>
                <a:buNone/>
                <a:defRPr/>
              </a:pPr>
              <a:r>
                <a:rPr lang="en-US" altLang="en-US" sz="1350" dirty="0">
                  <a:solidFill>
                    <a:prstClr val="black"/>
                  </a:solidFill>
                  <a:latin typeface="Calibri" panose="020F0502020204030204" pitchFamily="34" charset="0"/>
                </a:rPr>
                <a:t>50K (PP)</a:t>
              </a:r>
              <a:endParaRPr lang="en-US" altLang="en-US" sz="1350" baseline="-25000" dirty="0">
                <a:solidFill>
                  <a:prstClr val="black"/>
                </a:solidFill>
                <a:latin typeface="Calibri" panose="020F0502020204030204" pitchFamily="34" charset="0"/>
              </a:endParaRPr>
            </a:p>
          </p:txBody>
        </p:sp>
        <p:sp>
          <p:nvSpPr>
            <p:cNvPr id="71" name="Rectangle 47"/>
            <p:cNvSpPr>
              <a:spLocks noChangeArrowheads="1"/>
            </p:cNvSpPr>
            <p:nvPr/>
          </p:nvSpPr>
          <p:spPr bwMode="gray">
            <a:xfrm>
              <a:off x="1655246" y="2712720"/>
              <a:ext cx="1188720" cy="640080"/>
            </a:xfrm>
            <a:prstGeom prst="rect">
              <a:avLst/>
            </a:prstGeom>
            <a:solidFill>
              <a:schemeClr val="accent4">
                <a:lumMod val="40000"/>
                <a:lumOff val="60000"/>
              </a:schemeClr>
            </a:solidFill>
            <a:ln w="6350">
              <a:noFill/>
              <a:miter lim="800000"/>
              <a:headEnd/>
              <a:tailEnd/>
            </a:ln>
          </p:spPr>
          <p:txBody>
            <a:bodyPr wrap="none" lIns="0" tIns="0" rIns="0" bIns="0" anchor="ctr"/>
            <a:lstStyle/>
            <a:p>
              <a:pPr algn="ctr" defTabSz="685800" eaLnBrk="1" fontAlgn="auto" hangingPunct="1">
                <a:spcBef>
                  <a:spcPts val="0"/>
                </a:spcBef>
                <a:spcAft>
                  <a:spcPts val="0"/>
                </a:spcAft>
                <a:defRPr/>
              </a:pPr>
              <a:r>
                <a:rPr lang="en-US" sz="1350" b="1" dirty="0">
                  <a:solidFill>
                    <a:prstClr val="black"/>
                  </a:solidFill>
                  <a:latin typeface="Calibri"/>
                </a:rPr>
                <a:t>New</a:t>
              </a:r>
              <a:br>
                <a:rPr lang="en-US" sz="1350" b="1" dirty="0">
                  <a:solidFill>
                    <a:prstClr val="black"/>
                  </a:solidFill>
                  <a:latin typeface="Calibri"/>
                </a:rPr>
              </a:br>
              <a:r>
                <a:rPr lang="en-US" sz="1350" b="1" dirty="0">
                  <a:solidFill>
                    <a:prstClr val="black"/>
                  </a:solidFill>
                  <a:latin typeface="Calibri"/>
                </a:rPr>
                <a:t>Business</a:t>
              </a:r>
            </a:p>
          </p:txBody>
        </p:sp>
        <p:sp>
          <p:nvSpPr>
            <p:cNvPr id="72" name="Rectangle 47"/>
            <p:cNvSpPr>
              <a:spLocks noChangeArrowheads="1"/>
            </p:cNvSpPr>
            <p:nvPr/>
          </p:nvSpPr>
          <p:spPr bwMode="gray">
            <a:xfrm>
              <a:off x="4186776" y="2712720"/>
              <a:ext cx="1188720" cy="640080"/>
            </a:xfrm>
            <a:prstGeom prst="rect">
              <a:avLst/>
            </a:prstGeom>
            <a:solidFill>
              <a:schemeClr val="accent4">
                <a:lumMod val="40000"/>
                <a:lumOff val="60000"/>
              </a:schemeClr>
            </a:solidFill>
            <a:ln w="6350">
              <a:noFill/>
              <a:miter lim="800000"/>
              <a:headEnd/>
              <a:tailEnd/>
            </a:ln>
          </p:spPr>
          <p:txBody>
            <a:bodyPr wrap="none" lIns="0" tIns="0" rIns="0" bIns="0" anchor="ctr"/>
            <a:lstStyle/>
            <a:p>
              <a:pPr algn="ctr" defTabSz="685800" eaLnBrk="1" fontAlgn="auto" hangingPunct="1">
                <a:spcBef>
                  <a:spcPts val="0"/>
                </a:spcBef>
                <a:spcAft>
                  <a:spcPts val="0"/>
                </a:spcAft>
                <a:defRPr/>
              </a:pPr>
              <a:r>
                <a:rPr lang="en-US" sz="1350" b="1" dirty="0">
                  <a:solidFill>
                    <a:prstClr val="black"/>
                  </a:solidFill>
                  <a:latin typeface="Calibri"/>
                </a:rPr>
                <a:t>120K (PP)</a:t>
              </a:r>
            </a:p>
          </p:txBody>
        </p:sp>
      </p:grpSp>
      <p:sp>
        <p:nvSpPr>
          <p:cNvPr id="104" name="TextBox 78"/>
          <p:cNvSpPr txBox="1">
            <a:spLocks noChangeArrowheads="1"/>
          </p:cNvSpPr>
          <p:nvPr/>
        </p:nvSpPr>
        <p:spPr bwMode="auto">
          <a:xfrm>
            <a:off x="2331185" y="5268453"/>
            <a:ext cx="1513452" cy="323165"/>
          </a:xfrm>
          <a:prstGeom prst="rect">
            <a:avLst/>
          </a:prstGeom>
          <a:noFill/>
          <a:ln w="9525">
            <a:noFill/>
            <a:miter lim="800000"/>
            <a:headEnd/>
            <a:tailEnd/>
          </a:ln>
        </p:spPr>
        <p:txBody>
          <a:bodyPr wrap="square" lIns="0" tIns="0" rIns="0" bIns="0">
            <a:spAutoFit/>
          </a:bodyPr>
          <a:lstStyle/>
          <a:p>
            <a:pPr algn="ctr" defTabSz="685800" eaLnBrk="1" fontAlgn="auto" hangingPunct="1">
              <a:spcBef>
                <a:spcPts val="0"/>
              </a:spcBef>
              <a:spcAft>
                <a:spcPts val="0"/>
              </a:spcAft>
              <a:defRPr/>
            </a:pPr>
            <a:r>
              <a:rPr lang="en-US" sz="1050" b="1" dirty="0">
                <a:solidFill>
                  <a:srgbClr val="000000"/>
                </a:solidFill>
                <a:latin typeface="Calibri"/>
                <a:cs typeface="Arial" charset="0"/>
              </a:rPr>
              <a:t>Solution Validation Phase</a:t>
            </a:r>
          </a:p>
          <a:p>
            <a:pPr algn="ctr" defTabSz="685800" eaLnBrk="1" fontAlgn="auto" hangingPunct="1">
              <a:spcBef>
                <a:spcPts val="0"/>
              </a:spcBef>
              <a:spcAft>
                <a:spcPts val="0"/>
              </a:spcAft>
              <a:defRPr/>
            </a:pPr>
            <a:r>
              <a:rPr lang="en-US" sz="1050" b="1" dirty="0">
                <a:solidFill>
                  <a:srgbClr val="000000"/>
                </a:solidFill>
                <a:latin typeface="Calibri"/>
                <a:cs typeface="Arial" charset="0"/>
              </a:rPr>
              <a:t>Penn Power Only</a:t>
            </a:r>
          </a:p>
        </p:txBody>
      </p:sp>
      <p:sp>
        <p:nvSpPr>
          <p:cNvPr id="53319" name="Title 1"/>
          <p:cNvSpPr>
            <a:spLocks noGrp="1"/>
          </p:cNvSpPr>
          <p:nvPr>
            <p:ph type="title"/>
          </p:nvPr>
        </p:nvSpPr>
        <p:spPr>
          <a:xfrm>
            <a:off x="870155" y="213804"/>
            <a:ext cx="7588045" cy="547134"/>
          </a:xfrm>
        </p:spPr>
        <p:txBody>
          <a:bodyPr>
            <a:noAutofit/>
          </a:bodyPr>
          <a:lstStyle/>
          <a:p>
            <a:r>
              <a:rPr lang="en-US" dirty="0">
                <a:solidFill>
                  <a:schemeClr val="tx1"/>
                </a:solidFill>
              </a:rPr>
              <a:t>PA Smart Meter Implementation Timeline</a:t>
            </a:r>
          </a:p>
        </p:txBody>
      </p:sp>
      <p:sp>
        <p:nvSpPr>
          <p:cNvPr id="63" name="Oval 55"/>
          <p:cNvSpPr>
            <a:spLocks noChangeArrowheads="1"/>
          </p:cNvSpPr>
          <p:nvPr/>
        </p:nvSpPr>
        <p:spPr bwMode="gray">
          <a:xfrm>
            <a:off x="7324385" y="1946519"/>
            <a:ext cx="137160" cy="137160"/>
          </a:xfrm>
          <a:prstGeom prst="ellipse">
            <a:avLst/>
          </a:prstGeom>
          <a:solidFill>
            <a:srgbClr val="255E91"/>
          </a:solidFill>
          <a:ln w="6350">
            <a:solidFill>
              <a:sysClr val="window" lastClr="FFFFFF"/>
            </a:solidFill>
            <a:miter lim="800000"/>
            <a:headEnd/>
            <a:tailEnd/>
          </a:ln>
        </p:spPr>
        <p:txBody>
          <a:bodyPr wrap="none" lIns="0" tIns="0" rIns="0" bIns="0" anchor="ctr"/>
          <a:lstStyle/>
          <a:p>
            <a:pPr algn="ctr" defTabSz="685800" fontAlgn="auto">
              <a:spcBef>
                <a:spcPts val="0"/>
              </a:spcBef>
              <a:spcAft>
                <a:spcPts val="0"/>
              </a:spcAft>
              <a:defRPr/>
            </a:pPr>
            <a:endParaRPr lang="en-US" sz="900" b="1" kern="0" dirty="0">
              <a:solidFill>
                <a:srgbClr val="FFFFFF"/>
              </a:solidFill>
              <a:latin typeface="Calibri"/>
            </a:endParaRPr>
          </a:p>
        </p:txBody>
      </p:sp>
      <p:sp>
        <p:nvSpPr>
          <p:cNvPr id="64" name="Rectangle 63"/>
          <p:cNvSpPr/>
          <p:nvPr/>
        </p:nvSpPr>
        <p:spPr>
          <a:xfrm>
            <a:off x="7493611" y="1908581"/>
            <a:ext cx="1671386" cy="230832"/>
          </a:xfrm>
          <a:prstGeom prst="rect">
            <a:avLst/>
          </a:prstGeom>
        </p:spPr>
        <p:txBody>
          <a:bodyPr wrap="square" lIns="0" rIns="0">
            <a:spAutoFit/>
          </a:bodyPr>
          <a:lstStyle/>
          <a:p>
            <a:pPr defTabSz="685800" eaLnBrk="1" fontAlgn="auto" hangingPunct="1">
              <a:spcBef>
                <a:spcPts val="0"/>
              </a:spcBef>
              <a:spcAft>
                <a:spcPts val="0"/>
              </a:spcAft>
              <a:defRPr/>
            </a:pPr>
            <a:r>
              <a:rPr lang="en-US" sz="900" kern="0" dirty="0">
                <a:solidFill>
                  <a:srgbClr val="000000"/>
                </a:solidFill>
                <a:latin typeface="Calibri"/>
              </a:rPr>
              <a:t>Initiate Hourly Pricing Billing</a:t>
            </a:r>
            <a:endParaRPr lang="en-US" sz="900" dirty="0">
              <a:solidFill>
                <a:prstClr val="black"/>
              </a:solidFill>
              <a:latin typeface="Calibri"/>
            </a:endParaRPr>
          </a:p>
        </p:txBody>
      </p:sp>
      <p:sp>
        <p:nvSpPr>
          <p:cNvPr id="194" name="Text Box 94"/>
          <p:cNvSpPr txBox="1">
            <a:spLocks noChangeArrowheads="1"/>
          </p:cNvSpPr>
          <p:nvPr/>
        </p:nvSpPr>
        <p:spPr bwMode="gray">
          <a:xfrm>
            <a:off x="2462332" y="1859132"/>
            <a:ext cx="2292548" cy="138499"/>
          </a:xfrm>
          <a:prstGeom prst="rect">
            <a:avLst/>
          </a:prstGeom>
          <a:noFill/>
          <a:ln w="9525">
            <a:noFill/>
            <a:miter lim="800000"/>
            <a:headEnd/>
            <a:tailEnd/>
          </a:ln>
        </p:spPr>
        <p:txBody>
          <a:bodyPr wrap="square" lIns="0" tIns="0" rIns="0" bIns="0">
            <a:spAutoFit/>
          </a:bodyPr>
          <a:lstStyle/>
          <a:p>
            <a:pPr algn="r" defTabSz="685800" eaLnBrk="1" fontAlgn="auto" hangingPunct="1">
              <a:spcBef>
                <a:spcPts val="0"/>
              </a:spcBef>
              <a:spcAft>
                <a:spcPts val="0"/>
              </a:spcAft>
              <a:defRPr/>
            </a:pPr>
            <a:r>
              <a:rPr lang="en-US" sz="900" kern="0" dirty="0">
                <a:solidFill>
                  <a:srgbClr val="000000"/>
                </a:solidFill>
                <a:latin typeface="Calibri"/>
              </a:rPr>
              <a:t>Benefits Realization Begins</a:t>
            </a:r>
          </a:p>
        </p:txBody>
      </p:sp>
      <p:sp>
        <p:nvSpPr>
          <p:cNvPr id="179" name="Oval 96"/>
          <p:cNvSpPr>
            <a:spLocks noChangeArrowheads="1"/>
          </p:cNvSpPr>
          <p:nvPr/>
        </p:nvSpPr>
        <p:spPr bwMode="gray">
          <a:xfrm flipH="1" flipV="1">
            <a:off x="4800600" y="1859801"/>
            <a:ext cx="137160" cy="137160"/>
          </a:xfrm>
          <a:prstGeom prst="ellipse">
            <a:avLst/>
          </a:prstGeom>
          <a:solidFill>
            <a:srgbClr val="255E91"/>
          </a:solidFill>
          <a:ln w="6350">
            <a:solidFill>
              <a:sysClr val="window" lastClr="FFFFFF"/>
            </a:solidFill>
            <a:miter lim="800000"/>
            <a:headEnd/>
            <a:tailEnd/>
          </a:ln>
        </p:spPr>
        <p:txBody>
          <a:bodyPr rot="10800000" wrap="none" lIns="0" tIns="0" rIns="0" bIns="0" anchor="ctr"/>
          <a:lstStyle/>
          <a:p>
            <a:pPr algn="ctr" defTabSz="685800" fontAlgn="auto">
              <a:spcBef>
                <a:spcPts val="0"/>
              </a:spcBef>
              <a:spcAft>
                <a:spcPts val="0"/>
              </a:spcAft>
              <a:defRPr/>
            </a:pPr>
            <a:endParaRPr lang="en-US" sz="899" b="1" kern="0" dirty="0">
              <a:solidFill>
                <a:srgbClr val="FFFFFF"/>
              </a:solidFill>
              <a:latin typeface="Calibri"/>
            </a:endParaRPr>
          </a:p>
        </p:txBody>
      </p:sp>
      <p:grpSp>
        <p:nvGrpSpPr>
          <p:cNvPr id="8" name="Group 7"/>
          <p:cNvGrpSpPr/>
          <p:nvPr/>
        </p:nvGrpSpPr>
        <p:grpSpPr>
          <a:xfrm>
            <a:off x="5715001" y="1660865"/>
            <a:ext cx="3104312" cy="138499"/>
            <a:chOff x="7620000" y="1065326"/>
            <a:chExt cx="4139083" cy="184665"/>
          </a:xfrm>
        </p:grpSpPr>
        <p:sp>
          <p:nvSpPr>
            <p:cNvPr id="230" name="Oval 55"/>
            <p:cNvSpPr>
              <a:spLocks noChangeArrowheads="1"/>
            </p:cNvSpPr>
            <p:nvPr/>
          </p:nvSpPr>
          <p:spPr bwMode="gray">
            <a:xfrm>
              <a:off x="7620000" y="1066219"/>
              <a:ext cx="182880" cy="182880"/>
            </a:xfrm>
            <a:prstGeom prst="ellipse">
              <a:avLst/>
            </a:prstGeom>
            <a:solidFill>
              <a:srgbClr val="255E91"/>
            </a:solidFill>
            <a:ln w="6350">
              <a:solidFill>
                <a:sysClr val="window" lastClr="FFFFFF"/>
              </a:solidFill>
              <a:miter lim="800000"/>
              <a:headEnd/>
              <a:tailEnd/>
            </a:ln>
          </p:spPr>
          <p:txBody>
            <a:bodyPr wrap="none" lIns="0" tIns="0" rIns="0" bIns="0" anchor="ctr"/>
            <a:lstStyle/>
            <a:p>
              <a:pPr algn="ctr" defTabSz="685800" fontAlgn="auto">
                <a:spcBef>
                  <a:spcPts val="0"/>
                </a:spcBef>
                <a:spcAft>
                  <a:spcPts val="0"/>
                </a:spcAft>
                <a:defRPr/>
              </a:pPr>
              <a:endParaRPr lang="en-US" sz="900" b="1" kern="0" dirty="0">
                <a:solidFill>
                  <a:srgbClr val="FFFFFF"/>
                </a:solidFill>
                <a:latin typeface="Calibri"/>
              </a:endParaRPr>
            </a:p>
          </p:txBody>
        </p:sp>
        <p:sp>
          <p:nvSpPr>
            <p:cNvPr id="3" name="Rectangle 2"/>
            <p:cNvSpPr/>
            <p:nvPr/>
          </p:nvSpPr>
          <p:spPr>
            <a:xfrm>
              <a:off x="7835496" y="1065326"/>
              <a:ext cx="3923587" cy="184665"/>
            </a:xfrm>
            <a:prstGeom prst="rect">
              <a:avLst/>
            </a:prstGeom>
          </p:spPr>
          <p:txBody>
            <a:bodyPr wrap="square" lIns="0" tIns="0" rIns="0" bIns="0">
              <a:spAutoFit/>
            </a:bodyPr>
            <a:lstStyle/>
            <a:p>
              <a:pPr defTabSz="685800" eaLnBrk="1" fontAlgn="auto" hangingPunct="1">
                <a:spcBef>
                  <a:spcPts val="0"/>
                </a:spcBef>
                <a:spcAft>
                  <a:spcPts val="0"/>
                </a:spcAft>
                <a:defRPr/>
              </a:pPr>
              <a:r>
                <a:rPr lang="en-US" sz="900" kern="0" dirty="0">
                  <a:solidFill>
                    <a:srgbClr val="000000"/>
                  </a:solidFill>
                  <a:latin typeface="Calibri"/>
                </a:rPr>
                <a:t>Pilot Voluntary Remote Connect / Disconnect (Penn Power)</a:t>
              </a:r>
              <a:endParaRPr lang="en-US" sz="900" dirty="0">
                <a:solidFill>
                  <a:prstClr val="black"/>
                </a:solidFill>
                <a:latin typeface="Calibri"/>
              </a:endParaRPr>
            </a:p>
          </p:txBody>
        </p:sp>
      </p:grpSp>
      <p:grpSp>
        <p:nvGrpSpPr>
          <p:cNvPr id="15" name="Group 14"/>
          <p:cNvGrpSpPr/>
          <p:nvPr/>
        </p:nvGrpSpPr>
        <p:grpSpPr>
          <a:xfrm>
            <a:off x="1461558" y="1490473"/>
            <a:ext cx="7625294" cy="140675"/>
            <a:chOff x="1948744" y="844298"/>
            <a:chExt cx="10167058" cy="187566"/>
          </a:xfrm>
        </p:grpSpPr>
        <p:grpSp>
          <p:nvGrpSpPr>
            <p:cNvPr id="7" name="Group 6"/>
            <p:cNvGrpSpPr/>
            <p:nvPr/>
          </p:nvGrpSpPr>
          <p:grpSpPr>
            <a:xfrm>
              <a:off x="3352800" y="845748"/>
              <a:ext cx="8763002" cy="184665"/>
              <a:chOff x="3352800" y="853296"/>
              <a:chExt cx="8763002" cy="184665"/>
            </a:xfrm>
          </p:grpSpPr>
          <p:sp>
            <p:nvSpPr>
              <p:cNvPr id="197" name="Text Box 23"/>
              <p:cNvSpPr txBox="1">
                <a:spLocks noChangeArrowheads="1"/>
              </p:cNvSpPr>
              <p:nvPr/>
            </p:nvSpPr>
            <p:spPr bwMode="gray">
              <a:xfrm>
                <a:off x="3352800" y="853296"/>
                <a:ext cx="2878900" cy="184665"/>
              </a:xfrm>
              <a:prstGeom prst="rect">
                <a:avLst/>
              </a:prstGeom>
              <a:noFill/>
              <a:ln w="9525">
                <a:noFill/>
                <a:miter lim="800000"/>
                <a:headEnd/>
                <a:tailEnd/>
              </a:ln>
            </p:spPr>
            <p:txBody>
              <a:bodyPr wrap="square" lIns="0" tIns="0" rIns="0" bIns="0">
                <a:spAutoFit/>
              </a:bodyPr>
              <a:lstStyle/>
              <a:p>
                <a:pPr algn="r" defTabSz="685800" eaLnBrk="1" hangingPunct="1">
                  <a:defRPr/>
                </a:pPr>
                <a:r>
                  <a:rPr lang="en-US" sz="900" kern="0" dirty="0">
                    <a:solidFill>
                      <a:prstClr val="black"/>
                    </a:solidFill>
                    <a:latin typeface="Calibri"/>
                  </a:rPr>
                  <a:t>Automated Billing In Penn Power </a:t>
                </a:r>
              </a:p>
            </p:txBody>
          </p:sp>
          <p:sp>
            <p:nvSpPr>
              <p:cNvPr id="186" name="Oval 55"/>
              <p:cNvSpPr>
                <a:spLocks noChangeArrowheads="1"/>
              </p:cNvSpPr>
              <p:nvPr/>
            </p:nvSpPr>
            <p:spPr bwMode="gray">
              <a:xfrm>
                <a:off x="6248400" y="854189"/>
                <a:ext cx="182880" cy="182880"/>
              </a:xfrm>
              <a:prstGeom prst="ellipse">
                <a:avLst/>
              </a:prstGeom>
              <a:solidFill>
                <a:srgbClr val="255E91"/>
              </a:solidFill>
              <a:ln w="6350">
                <a:solidFill>
                  <a:sysClr val="window" lastClr="FFFFFF"/>
                </a:solidFill>
                <a:miter lim="800000"/>
                <a:headEnd/>
                <a:tailEnd/>
              </a:ln>
            </p:spPr>
            <p:txBody>
              <a:bodyPr wrap="none" lIns="0" tIns="0" rIns="0" bIns="0" anchor="ctr"/>
              <a:lstStyle/>
              <a:p>
                <a:pPr algn="ctr" defTabSz="685800" fontAlgn="auto">
                  <a:spcBef>
                    <a:spcPts val="0"/>
                  </a:spcBef>
                  <a:spcAft>
                    <a:spcPts val="0"/>
                  </a:spcAft>
                  <a:defRPr/>
                </a:pPr>
                <a:endParaRPr lang="en-US" sz="900" b="1" kern="0" dirty="0">
                  <a:solidFill>
                    <a:srgbClr val="FFFFFF"/>
                  </a:solidFill>
                  <a:latin typeface="Calibri"/>
                </a:endParaRPr>
              </a:p>
            </p:txBody>
          </p:sp>
          <p:sp>
            <p:nvSpPr>
              <p:cNvPr id="227" name="Rectangle 226"/>
              <p:cNvSpPr/>
              <p:nvPr/>
            </p:nvSpPr>
            <p:spPr>
              <a:xfrm>
                <a:off x="6962971" y="853296"/>
                <a:ext cx="5152831" cy="184665"/>
              </a:xfrm>
              <a:prstGeom prst="rect">
                <a:avLst/>
              </a:prstGeom>
              <a:noFill/>
              <a:ln w="9525">
                <a:noFill/>
                <a:miter lim="800000"/>
                <a:headEnd/>
                <a:tailEnd/>
              </a:ln>
            </p:spPr>
            <p:txBody>
              <a:bodyPr wrap="square" lIns="0" tIns="0" rIns="0" bIns="0">
                <a:spAutoFit/>
              </a:bodyPr>
              <a:lstStyle/>
              <a:p>
                <a:pPr defTabSz="685800">
                  <a:defRPr/>
                </a:pPr>
                <a:r>
                  <a:rPr lang="en-US" sz="900" kern="0" dirty="0">
                    <a:solidFill>
                      <a:srgbClr val="000000"/>
                    </a:solidFill>
                    <a:latin typeface="Calibri"/>
                  </a:rPr>
                  <a:t>Interval Data available; Automated Billing Available to all </a:t>
                </a:r>
                <a:r>
                  <a:rPr lang="en-US" sz="900" kern="0" dirty="0" err="1">
                    <a:solidFill>
                      <a:srgbClr val="000000"/>
                    </a:solidFill>
                    <a:latin typeface="Calibri"/>
                  </a:rPr>
                  <a:t>OpCos</a:t>
                </a:r>
                <a:endParaRPr lang="en-US" sz="900" kern="0" dirty="0">
                  <a:solidFill>
                    <a:srgbClr val="000000"/>
                  </a:solidFill>
                  <a:latin typeface="Calibri"/>
                </a:endParaRPr>
              </a:p>
            </p:txBody>
          </p:sp>
          <p:sp>
            <p:nvSpPr>
              <p:cNvPr id="228" name="Oval 55"/>
              <p:cNvSpPr>
                <a:spLocks noChangeArrowheads="1"/>
              </p:cNvSpPr>
              <p:nvPr/>
            </p:nvSpPr>
            <p:spPr bwMode="gray">
              <a:xfrm>
                <a:off x="6751320" y="854189"/>
                <a:ext cx="182880" cy="182880"/>
              </a:xfrm>
              <a:prstGeom prst="ellipse">
                <a:avLst/>
              </a:prstGeom>
              <a:solidFill>
                <a:srgbClr val="255E91"/>
              </a:solidFill>
              <a:ln w="6350">
                <a:solidFill>
                  <a:sysClr val="window" lastClr="FFFFFF"/>
                </a:solidFill>
                <a:miter lim="800000"/>
                <a:headEnd/>
                <a:tailEnd/>
              </a:ln>
            </p:spPr>
            <p:txBody>
              <a:bodyPr wrap="none" lIns="0" tIns="0" rIns="0" bIns="0" anchor="ctr"/>
              <a:lstStyle/>
              <a:p>
                <a:pPr algn="ctr" defTabSz="685800" fontAlgn="auto">
                  <a:spcBef>
                    <a:spcPts val="0"/>
                  </a:spcBef>
                  <a:spcAft>
                    <a:spcPts val="0"/>
                  </a:spcAft>
                  <a:defRPr/>
                </a:pPr>
                <a:endParaRPr lang="en-US" sz="900" b="1" kern="0" dirty="0">
                  <a:solidFill>
                    <a:srgbClr val="FFFFFF"/>
                  </a:solidFill>
                  <a:latin typeface="Calibri"/>
                </a:endParaRPr>
              </a:p>
            </p:txBody>
          </p:sp>
        </p:grpSp>
        <p:grpSp>
          <p:nvGrpSpPr>
            <p:cNvPr id="12" name="Group 11"/>
            <p:cNvGrpSpPr/>
            <p:nvPr/>
          </p:nvGrpSpPr>
          <p:grpSpPr>
            <a:xfrm>
              <a:off x="1948744" y="844298"/>
              <a:ext cx="1986299" cy="187566"/>
              <a:chOff x="1948744" y="1297484"/>
              <a:chExt cx="1986299" cy="187566"/>
            </a:xfrm>
          </p:grpSpPr>
          <p:sp>
            <p:nvSpPr>
              <p:cNvPr id="53" name="Rectangle 52"/>
              <p:cNvSpPr/>
              <p:nvPr/>
            </p:nvSpPr>
            <p:spPr>
              <a:xfrm>
                <a:off x="1948744" y="1297484"/>
                <a:ext cx="1986299" cy="184665"/>
              </a:xfrm>
              <a:prstGeom prst="rect">
                <a:avLst/>
              </a:prstGeom>
              <a:noFill/>
              <a:ln w="9525">
                <a:noFill/>
                <a:miter lim="800000"/>
                <a:headEnd/>
                <a:tailEnd/>
              </a:ln>
            </p:spPr>
            <p:txBody>
              <a:bodyPr wrap="square" lIns="0" tIns="0" rIns="0" bIns="0">
                <a:spAutoFit/>
              </a:bodyPr>
              <a:lstStyle/>
              <a:p>
                <a:pPr defTabSz="685800" eaLnBrk="1" fontAlgn="auto" hangingPunct="1">
                  <a:spcBef>
                    <a:spcPts val="0"/>
                  </a:spcBef>
                  <a:spcAft>
                    <a:spcPts val="0"/>
                  </a:spcAft>
                  <a:defRPr/>
                </a:pPr>
                <a:r>
                  <a:rPr lang="en-US" sz="900" dirty="0">
                    <a:solidFill>
                      <a:srgbClr val="000000"/>
                    </a:solidFill>
                    <a:latin typeface="Calibri"/>
                  </a:rPr>
                  <a:t>Filed Plan PLUS Approved</a:t>
                </a:r>
              </a:p>
            </p:txBody>
          </p:sp>
          <p:sp>
            <p:nvSpPr>
              <p:cNvPr id="54" name="Oval 55"/>
              <p:cNvSpPr>
                <a:spLocks noChangeArrowheads="1"/>
              </p:cNvSpPr>
              <p:nvPr/>
            </p:nvSpPr>
            <p:spPr bwMode="gray">
              <a:xfrm>
                <a:off x="3535576" y="1302170"/>
                <a:ext cx="182880" cy="182880"/>
              </a:xfrm>
              <a:prstGeom prst="ellipse">
                <a:avLst/>
              </a:prstGeom>
              <a:solidFill>
                <a:srgbClr val="255E91"/>
              </a:solidFill>
              <a:ln w="6350">
                <a:solidFill>
                  <a:schemeClr val="bg1"/>
                </a:solidFill>
                <a:miter lim="800000"/>
                <a:headEnd/>
                <a:tailEnd/>
              </a:ln>
            </p:spPr>
            <p:txBody>
              <a:bodyPr wrap="none" lIns="0" tIns="0" rIns="0" bIns="0" anchor="ctr"/>
              <a:lstStyle/>
              <a:p>
                <a:pPr algn="ctr" defTabSz="685800" eaLnBrk="1" fontAlgn="auto" hangingPunct="1">
                  <a:spcBef>
                    <a:spcPts val="0"/>
                  </a:spcBef>
                  <a:spcAft>
                    <a:spcPts val="0"/>
                  </a:spcAft>
                  <a:defRPr/>
                </a:pPr>
                <a:endParaRPr lang="en-US" sz="900" b="1" dirty="0">
                  <a:solidFill>
                    <a:srgbClr val="FFFFFF"/>
                  </a:solidFill>
                  <a:latin typeface="Calibri"/>
                </a:endParaRPr>
              </a:p>
            </p:txBody>
          </p:sp>
        </p:grpSp>
      </p:grpSp>
      <p:grpSp>
        <p:nvGrpSpPr>
          <p:cNvPr id="6" name="Group 5"/>
          <p:cNvGrpSpPr/>
          <p:nvPr/>
        </p:nvGrpSpPr>
        <p:grpSpPr>
          <a:xfrm>
            <a:off x="278296" y="4400550"/>
            <a:ext cx="8499944" cy="617220"/>
            <a:chOff x="371062" y="4627831"/>
            <a:chExt cx="11333258" cy="640080"/>
          </a:xfrm>
        </p:grpSpPr>
        <p:sp>
          <p:nvSpPr>
            <p:cNvPr id="205" name="Rectangle 46"/>
            <p:cNvSpPr>
              <a:spLocks noChangeArrowheads="1"/>
            </p:cNvSpPr>
            <p:nvPr/>
          </p:nvSpPr>
          <p:spPr bwMode="gray">
            <a:xfrm>
              <a:off x="371062" y="4627831"/>
              <a:ext cx="1200948" cy="640080"/>
            </a:xfrm>
            <a:prstGeom prst="rect">
              <a:avLst/>
            </a:prstGeom>
            <a:solidFill>
              <a:srgbClr val="4F81BD">
                <a:lumMod val="60000"/>
                <a:lumOff val="40000"/>
              </a:srgbClr>
            </a:solidFill>
            <a:ln w="6350">
              <a:noFill/>
              <a:miter lim="800000"/>
              <a:headEnd/>
              <a:tailEnd/>
            </a:ln>
          </p:spPr>
          <p:txBody>
            <a:bodyPr wrap="none" lIns="0" tIns="0" rIns="0" bIns="0" anchor="ctr"/>
            <a:lstStyle/>
            <a:p>
              <a:pPr algn="ctr" defTabSz="685800" fontAlgn="auto">
                <a:spcBef>
                  <a:spcPts val="0"/>
                </a:spcBef>
                <a:spcAft>
                  <a:spcPts val="0"/>
                </a:spcAft>
                <a:defRPr/>
              </a:pPr>
              <a:r>
                <a:rPr lang="en-US" sz="1350" b="1" kern="0" dirty="0">
                  <a:solidFill>
                    <a:prstClr val="black"/>
                  </a:solidFill>
                  <a:latin typeface="Calibri"/>
                </a:rPr>
                <a:t>Year</a:t>
              </a:r>
            </a:p>
          </p:txBody>
        </p:sp>
        <p:sp>
          <p:nvSpPr>
            <p:cNvPr id="200" name="AutoShape 43"/>
            <p:cNvSpPr>
              <a:spLocks noChangeArrowheads="1"/>
            </p:cNvSpPr>
            <p:nvPr/>
          </p:nvSpPr>
          <p:spPr bwMode="gray">
            <a:xfrm>
              <a:off x="10515600" y="4627831"/>
              <a:ext cx="1188720" cy="640080"/>
            </a:xfrm>
            <a:prstGeom prst="homePlate">
              <a:avLst>
                <a:gd name="adj" fmla="val 0"/>
              </a:avLst>
            </a:prstGeom>
            <a:solidFill>
              <a:srgbClr val="4F81BD">
                <a:lumMod val="40000"/>
                <a:lumOff val="60000"/>
              </a:srgbClr>
            </a:solidFill>
            <a:ln w="6350">
              <a:noFill/>
              <a:miter lim="800000"/>
              <a:headEnd/>
              <a:tailEnd/>
            </a:ln>
          </p:spPr>
          <p:txBody>
            <a:bodyPr wrap="none" lIns="0" tIns="0" rIns="0" bIns="0" anchor="ctr"/>
            <a:lstStyle/>
            <a:p>
              <a:pPr algn="ctr" defTabSz="685800" fontAlgn="auto">
                <a:spcBef>
                  <a:spcPts val="0"/>
                </a:spcBef>
                <a:spcAft>
                  <a:spcPts val="0"/>
                </a:spcAft>
                <a:defRPr/>
              </a:pPr>
              <a:r>
                <a:rPr lang="en-US" sz="1350" b="1" kern="0" dirty="0">
                  <a:solidFill>
                    <a:prstClr val="black"/>
                  </a:solidFill>
                  <a:latin typeface="Calibri"/>
                </a:rPr>
                <a:t>2020+</a:t>
              </a:r>
            </a:p>
          </p:txBody>
        </p:sp>
        <p:sp>
          <p:nvSpPr>
            <p:cNvPr id="203" name="Rectangle 202"/>
            <p:cNvSpPr>
              <a:spLocks noChangeArrowheads="1"/>
            </p:cNvSpPr>
            <p:nvPr/>
          </p:nvSpPr>
          <p:spPr bwMode="gray">
            <a:xfrm>
              <a:off x="6715985" y="4627831"/>
              <a:ext cx="1188720" cy="640080"/>
            </a:xfrm>
            <a:prstGeom prst="rect">
              <a:avLst/>
            </a:prstGeom>
            <a:solidFill>
              <a:srgbClr val="4F81BD">
                <a:lumMod val="40000"/>
                <a:lumOff val="60000"/>
              </a:srgbClr>
            </a:solidFill>
            <a:ln w="6350">
              <a:noFill/>
              <a:miter lim="800000"/>
              <a:headEnd/>
              <a:tailEnd/>
            </a:ln>
          </p:spPr>
          <p:txBody>
            <a:bodyPr wrap="none" lIns="0" tIns="0" rIns="0" bIns="0" anchor="ctr"/>
            <a:lstStyle/>
            <a:p>
              <a:pPr algn="ctr" defTabSz="685800" fontAlgn="auto">
                <a:spcBef>
                  <a:spcPts val="0"/>
                </a:spcBef>
                <a:spcAft>
                  <a:spcPts val="0"/>
                </a:spcAft>
                <a:defRPr/>
              </a:pPr>
              <a:r>
                <a:rPr lang="en-US" sz="1350" b="1" kern="0" dirty="0">
                  <a:solidFill>
                    <a:prstClr val="black"/>
                  </a:solidFill>
                  <a:latin typeface="Calibri"/>
                </a:rPr>
                <a:t>2017</a:t>
              </a:r>
            </a:p>
          </p:txBody>
        </p:sp>
        <p:sp>
          <p:nvSpPr>
            <p:cNvPr id="204" name="Rectangle 53"/>
            <p:cNvSpPr>
              <a:spLocks noChangeArrowheads="1"/>
            </p:cNvSpPr>
            <p:nvPr/>
          </p:nvSpPr>
          <p:spPr bwMode="gray">
            <a:xfrm>
              <a:off x="5449446" y="4627831"/>
              <a:ext cx="1188720" cy="640080"/>
            </a:xfrm>
            <a:prstGeom prst="rect">
              <a:avLst/>
            </a:prstGeom>
            <a:solidFill>
              <a:srgbClr val="4F81BD">
                <a:lumMod val="40000"/>
                <a:lumOff val="60000"/>
              </a:srgbClr>
            </a:solidFill>
            <a:ln w="6350">
              <a:noFill/>
              <a:miter lim="800000"/>
              <a:headEnd/>
              <a:tailEnd/>
            </a:ln>
          </p:spPr>
          <p:txBody>
            <a:bodyPr wrap="none" lIns="0" tIns="0" rIns="0" bIns="0" anchor="ctr"/>
            <a:lstStyle/>
            <a:p>
              <a:pPr algn="ctr" defTabSz="685800" fontAlgn="auto">
                <a:spcBef>
                  <a:spcPts val="0"/>
                </a:spcBef>
                <a:spcAft>
                  <a:spcPts val="0"/>
                </a:spcAft>
                <a:defRPr/>
              </a:pPr>
              <a:r>
                <a:rPr lang="en-US" sz="1350" b="1" kern="0" dirty="0">
                  <a:solidFill>
                    <a:prstClr val="black"/>
                  </a:solidFill>
                  <a:latin typeface="Calibri"/>
                </a:rPr>
                <a:t>2016</a:t>
              </a:r>
            </a:p>
          </p:txBody>
        </p:sp>
        <p:sp>
          <p:nvSpPr>
            <p:cNvPr id="206" name="Rectangle 50"/>
            <p:cNvSpPr>
              <a:spLocks noChangeArrowheads="1"/>
            </p:cNvSpPr>
            <p:nvPr/>
          </p:nvSpPr>
          <p:spPr bwMode="gray">
            <a:xfrm>
              <a:off x="7982524" y="4627831"/>
              <a:ext cx="1188720" cy="640080"/>
            </a:xfrm>
            <a:prstGeom prst="rect">
              <a:avLst/>
            </a:prstGeom>
            <a:solidFill>
              <a:srgbClr val="4F81BD">
                <a:lumMod val="40000"/>
                <a:lumOff val="60000"/>
              </a:srgbClr>
            </a:solidFill>
            <a:ln w="6350">
              <a:noFill/>
              <a:miter lim="800000"/>
              <a:headEnd/>
              <a:tailEnd/>
            </a:ln>
          </p:spPr>
          <p:txBody>
            <a:bodyPr wrap="none" lIns="0" tIns="0" rIns="0" bIns="0" anchor="ctr"/>
            <a:lstStyle/>
            <a:p>
              <a:pPr algn="ctr" defTabSz="685800" fontAlgn="auto">
                <a:spcBef>
                  <a:spcPts val="0"/>
                </a:spcBef>
                <a:spcAft>
                  <a:spcPts val="0"/>
                </a:spcAft>
                <a:defRPr/>
              </a:pPr>
              <a:r>
                <a:rPr lang="en-US" sz="1350" b="1" kern="0" dirty="0">
                  <a:solidFill>
                    <a:prstClr val="black"/>
                  </a:solidFill>
                  <a:latin typeface="Calibri"/>
                </a:rPr>
                <a:t>2018</a:t>
              </a:r>
            </a:p>
          </p:txBody>
        </p:sp>
        <p:sp>
          <p:nvSpPr>
            <p:cNvPr id="208" name="Rectangle 48"/>
            <p:cNvSpPr>
              <a:spLocks noChangeArrowheads="1"/>
            </p:cNvSpPr>
            <p:nvPr/>
          </p:nvSpPr>
          <p:spPr bwMode="gray">
            <a:xfrm>
              <a:off x="9249063" y="4627831"/>
              <a:ext cx="1188720" cy="640080"/>
            </a:xfrm>
            <a:prstGeom prst="rect">
              <a:avLst/>
            </a:prstGeom>
            <a:solidFill>
              <a:srgbClr val="4F81BD">
                <a:lumMod val="40000"/>
                <a:lumOff val="60000"/>
              </a:srgbClr>
            </a:solidFill>
            <a:ln w="6350">
              <a:noFill/>
              <a:miter lim="800000"/>
              <a:headEnd/>
              <a:tailEnd/>
            </a:ln>
          </p:spPr>
          <p:txBody>
            <a:bodyPr wrap="none" lIns="0" tIns="0" rIns="0" bIns="0" anchor="ctr"/>
            <a:lstStyle/>
            <a:p>
              <a:pPr algn="ctr" defTabSz="685800" fontAlgn="auto">
                <a:spcBef>
                  <a:spcPts val="0"/>
                </a:spcBef>
                <a:spcAft>
                  <a:spcPts val="0"/>
                </a:spcAft>
                <a:defRPr/>
              </a:pPr>
              <a:r>
                <a:rPr lang="en-US" sz="1350" b="1" kern="0" dirty="0">
                  <a:solidFill>
                    <a:prstClr val="black"/>
                  </a:solidFill>
                  <a:latin typeface="Calibri"/>
                </a:rPr>
                <a:t>2019</a:t>
              </a:r>
            </a:p>
          </p:txBody>
        </p:sp>
        <p:sp>
          <p:nvSpPr>
            <p:cNvPr id="58" name="Rectangle 47"/>
            <p:cNvSpPr>
              <a:spLocks noChangeArrowheads="1"/>
            </p:cNvSpPr>
            <p:nvPr/>
          </p:nvSpPr>
          <p:spPr bwMode="gray">
            <a:xfrm>
              <a:off x="1649829" y="4627831"/>
              <a:ext cx="1188720" cy="640080"/>
            </a:xfrm>
            <a:prstGeom prst="rect">
              <a:avLst/>
            </a:prstGeom>
            <a:solidFill>
              <a:schemeClr val="accent1">
                <a:lumMod val="40000"/>
                <a:lumOff val="60000"/>
              </a:schemeClr>
            </a:solidFill>
            <a:ln w="6350">
              <a:noFill/>
              <a:miter lim="800000"/>
              <a:headEnd/>
              <a:tailEnd/>
            </a:ln>
          </p:spPr>
          <p:txBody>
            <a:bodyPr wrap="none" lIns="0" tIns="0" rIns="0" bIns="0" anchor="ctr"/>
            <a:lstStyle/>
            <a:p>
              <a:pPr algn="ctr" defTabSz="685800" eaLnBrk="1" fontAlgn="auto" hangingPunct="1">
                <a:spcBef>
                  <a:spcPts val="0"/>
                </a:spcBef>
                <a:spcAft>
                  <a:spcPts val="0"/>
                </a:spcAft>
                <a:defRPr/>
              </a:pPr>
              <a:r>
                <a:rPr lang="en-US" sz="1350" b="1" dirty="0">
                  <a:solidFill>
                    <a:prstClr val="black"/>
                  </a:solidFill>
                  <a:latin typeface="Calibri"/>
                </a:rPr>
                <a:t>2013</a:t>
              </a:r>
            </a:p>
          </p:txBody>
        </p:sp>
        <p:sp>
          <p:nvSpPr>
            <p:cNvPr id="59" name="Rectangle 58"/>
            <p:cNvSpPr>
              <a:spLocks noChangeArrowheads="1"/>
            </p:cNvSpPr>
            <p:nvPr/>
          </p:nvSpPr>
          <p:spPr bwMode="gray">
            <a:xfrm>
              <a:off x="4182907" y="4627831"/>
              <a:ext cx="1188720" cy="640080"/>
            </a:xfrm>
            <a:prstGeom prst="rect">
              <a:avLst/>
            </a:prstGeom>
            <a:solidFill>
              <a:schemeClr val="accent1">
                <a:lumMod val="40000"/>
                <a:lumOff val="60000"/>
              </a:schemeClr>
            </a:solidFill>
            <a:ln w="6350" algn="ctr">
              <a:noFill/>
              <a:miter lim="800000"/>
              <a:headEnd/>
              <a:tailEnd/>
            </a:ln>
          </p:spPr>
          <p:txBody>
            <a:bodyPr wrap="none" lIns="0" tIns="0" rIns="0" bIns="0" anchor="ctr"/>
            <a:lstStyle/>
            <a:p>
              <a:pPr algn="ctr" defTabSz="685800" eaLnBrk="1" fontAlgn="auto" hangingPunct="1">
                <a:spcBef>
                  <a:spcPts val="0"/>
                </a:spcBef>
                <a:spcAft>
                  <a:spcPts val="0"/>
                </a:spcAft>
                <a:defRPr/>
              </a:pPr>
              <a:r>
                <a:rPr lang="en-US" sz="1350" b="1" dirty="0">
                  <a:solidFill>
                    <a:prstClr val="black"/>
                  </a:solidFill>
                  <a:latin typeface="Calibri"/>
                </a:rPr>
                <a:t>2015</a:t>
              </a:r>
            </a:p>
          </p:txBody>
        </p:sp>
        <p:sp>
          <p:nvSpPr>
            <p:cNvPr id="60" name="Rectangle 48"/>
            <p:cNvSpPr>
              <a:spLocks noChangeArrowheads="1"/>
            </p:cNvSpPr>
            <p:nvPr/>
          </p:nvSpPr>
          <p:spPr bwMode="gray">
            <a:xfrm>
              <a:off x="2916368" y="4627831"/>
              <a:ext cx="1188720" cy="640080"/>
            </a:xfrm>
            <a:prstGeom prst="rect">
              <a:avLst/>
            </a:prstGeom>
            <a:solidFill>
              <a:schemeClr val="accent1">
                <a:lumMod val="40000"/>
                <a:lumOff val="60000"/>
              </a:schemeClr>
            </a:solidFill>
            <a:ln w="6350">
              <a:noFill/>
              <a:miter lim="800000"/>
              <a:headEnd/>
              <a:tailEnd/>
            </a:ln>
          </p:spPr>
          <p:txBody>
            <a:bodyPr wrap="none" lIns="0" tIns="0" rIns="0" bIns="0" anchor="ctr"/>
            <a:lstStyle/>
            <a:p>
              <a:pPr algn="ctr" defTabSz="685800" eaLnBrk="1" fontAlgn="auto" hangingPunct="1">
                <a:spcBef>
                  <a:spcPts val="0"/>
                </a:spcBef>
                <a:spcAft>
                  <a:spcPts val="0"/>
                </a:spcAft>
                <a:defRPr/>
              </a:pPr>
              <a:r>
                <a:rPr lang="en-US" sz="1350" b="1" dirty="0">
                  <a:solidFill>
                    <a:prstClr val="black"/>
                  </a:solidFill>
                  <a:latin typeface="Calibri"/>
                </a:rPr>
                <a:t>2014</a:t>
              </a:r>
            </a:p>
          </p:txBody>
        </p:sp>
      </p:grpSp>
      <p:grpSp>
        <p:nvGrpSpPr>
          <p:cNvPr id="4" name="Group 3"/>
          <p:cNvGrpSpPr/>
          <p:nvPr/>
        </p:nvGrpSpPr>
        <p:grpSpPr>
          <a:xfrm>
            <a:off x="282940" y="3063652"/>
            <a:ext cx="7545398" cy="617220"/>
            <a:chOff x="377253" y="3625697"/>
            <a:chExt cx="10060530" cy="646633"/>
          </a:xfrm>
        </p:grpSpPr>
        <p:sp>
          <p:nvSpPr>
            <p:cNvPr id="210" name="Rectangle 47"/>
            <p:cNvSpPr>
              <a:spLocks noChangeArrowheads="1"/>
            </p:cNvSpPr>
            <p:nvPr/>
          </p:nvSpPr>
          <p:spPr bwMode="gray">
            <a:xfrm>
              <a:off x="377253" y="3632250"/>
              <a:ext cx="1200948" cy="640080"/>
            </a:xfrm>
            <a:prstGeom prst="rect">
              <a:avLst/>
            </a:prstGeom>
            <a:solidFill>
              <a:srgbClr val="F79646">
                <a:lumMod val="60000"/>
                <a:lumOff val="40000"/>
              </a:srgbClr>
            </a:solidFill>
            <a:ln w="6350">
              <a:noFill/>
              <a:miter lim="800000"/>
              <a:headEnd/>
              <a:tailEnd/>
            </a:ln>
          </p:spPr>
          <p:txBody>
            <a:bodyPr wrap="none" lIns="0" tIns="0" rIns="0" bIns="0" anchor="ctr"/>
            <a:lstStyle/>
            <a:p>
              <a:pPr algn="ctr" defTabSz="685800" eaLnBrk="1" fontAlgn="auto" hangingPunct="1">
                <a:spcBef>
                  <a:spcPts val="0"/>
                </a:spcBef>
                <a:spcAft>
                  <a:spcPts val="0"/>
                </a:spcAft>
                <a:defRPr/>
              </a:pPr>
              <a:r>
                <a:rPr lang="en-US" sz="1350" b="1" kern="0" dirty="0">
                  <a:solidFill>
                    <a:prstClr val="black"/>
                  </a:solidFill>
                  <a:latin typeface="Calibri"/>
                </a:rPr>
                <a:t>Network</a:t>
              </a:r>
            </a:p>
          </p:txBody>
        </p:sp>
        <p:sp>
          <p:nvSpPr>
            <p:cNvPr id="223" name="Rectangle 47"/>
            <p:cNvSpPr>
              <a:spLocks noChangeArrowheads="1"/>
            </p:cNvSpPr>
            <p:nvPr/>
          </p:nvSpPr>
          <p:spPr bwMode="gray">
            <a:xfrm>
              <a:off x="5452541" y="3632250"/>
              <a:ext cx="4985242" cy="640080"/>
            </a:xfrm>
            <a:prstGeom prst="rect">
              <a:avLst/>
            </a:prstGeom>
            <a:solidFill>
              <a:srgbClr val="F79646">
                <a:lumMod val="40000"/>
                <a:lumOff val="60000"/>
              </a:srgbClr>
            </a:solidFill>
            <a:ln w="6350">
              <a:noFill/>
              <a:miter lim="800000"/>
              <a:headEnd/>
              <a:tailEnd/>
            </a:ln>
          </p:spPr>
          <p:txBody>
            <a:bodyPr wrap="none" lIns="91355" tIns="0" rIns="0" bIns="0" anchor="ctr"/>
            <a:lstStyle/>
            <a:p>
              <a:pPr algn="ctr" defTabSz="685800" eaLnBrk="1" fontAlgn="auto" hangingPunct="1">
                <a:spcBef>
                  <a:spcPts val="0"/>
                </a:spcBef>
                <a:spcAft>
                  <a:spcPts val="0"/>
                </a:spcAft>
                <a:defRPr/>
              </a:pPr>
              <a:endParaRPr lang="en-US" sz="1350" b="1" kern="0" dirty="0">
                <a:solidFill>
                  <a:prstClr val="black"/>
                </a:solidFill>
                <a:latin typeface="Calibri"/>
              </a:endParaRPr>
            </a:p>
          </p:txBody>
        </p:sp>
        <p:sp>
          <p:nvSpPr>
            <p:cNvPr id="61" name="Rectangle 47"/>
            <p:cNvSpPr>
              <a:spLocks noChangeArrowheads="1"/>
            </p:cNvSpPr>
            <p:nvPr/>
          </p:nvSpPr>
          <p:spPr bwMode="gray">
            <a:xfrm>
              <a:off x="2916368" y="3625697"/>
              <a:ext cx="2441809" cy="640080"/>
            </a:xfrm>
            <a:prstGeom prst="rect">
              <a:avLst/>
            </a:prstGeom>
            <a:solidFill>
              <a:schemeClr val="accent6">
                <a:lumMod val="40000"/>
                <a:lumOff val="60000"/>
              </a:schemeClr>
            </a:solidFill>
            <a:ln w="6350">
              <a:noFill/>
              <a:miter lim="800000"/>
              <a:headEnd/>
              <a:tailEnd/>
            </a:ln>
          </p:spPr>
          <p:txBody>
            <a:bodyPr wrap="none" lIns="0" tIns="0" rIns="0" bIns="0" anchor="ctr"/>
            <a:lstStyle/>
            <a:p>
              <a:pPr algn="ctr" defTabSz="685800" eaLnBrk="1" fontAlgn="auto" hangingPunct="1">
                <a:spcBef>
                  <a:spcPts val="0"/>
                </a:spcBef>
                <a:spcAft>
                  <a:spcPts val="0"/>
                </a:spcAft>
                <a:defRPr/>
              </a:pPr>
              <a:endParaRPr lang="en-US" sz="1350" b="1" dirty="0">
                <a:solidFill>
                  <a:prstClr val="black"/>
                </a:solidFill>
                <a:latin typeface="Calibri"/>
              </a:endParaRPr>
            </a:p>
          </p:txBody>
        </p:sp>
      </p:grpSp>
      <p:sp>
        <p:nvSpPr>
          <p:cNvPr id="73" name="AutoShape 109"/>
          <p:cNvSpPr>
            <a:spLocks/>
          </p:cNvSpPr>
          <p:nvPr/>
        </p:nvSpPr>
        <p:spPr bwMode="auto">
          <a:xfrm rot="16200000">
            <a:off x="2990287" y="4230973"/>
            <a:ext cx="241550" cy="1815143"/>
          </a:xfrm>
          <a:prstGeom prst="leftBrace">
            <a:avLst>
              <a:gd name="adj1" fmla="val 101593"/>
              <a:gd name="adj2" fmla="val 48301"/>
            </a:avLst>
          </a:prstGeom>
          <a:solidFill>
            <a:schemeClr val="bg1">
              <a:lumMod val="85000"/>
            </a:schemeClr>
          </a:solidFill>
          <a:ln w="9525">
            <a:solidFill>
              <a:schemeClr val="bg1">
                <a:lumMod val="65000"/>
              </a:schemeClr>
            </a:solidFill>
            <a:round/>
            <a:headEnd/>
            <a:tailEnd/>
          </a:ln>
        </p:spPr>
        <p:txBody>
          <a:bodyPr wrap="none" anchor="ctr"/>
          <a:lstStyle/>
          <a:p>
            <a:pPr defTabSz="685800" eaLnBrk="1" fontAlgn="auto" hangingPunct="1">
              <a:spcBef>
                <a:spcPts val="0"/>
              </a:spcBef>
              <a:spcAft>
                <a:spcPts val="0"/>
              </a:spcAft>
              <a:defRPr/>
            </a:pPr>
            <a:endParaRPr lang="en-US" sz="1500" dirty="0">
              <a:solidFill>
                <a:prstClr val="black"/>
              </a:solidFill>
              <a:latin typeface="Calibri"/>
            </a:endParaRPr>
          </a:p>
        </p:txBody>
      </p:sp>
      <p:grpSp>
        <p:nvGrpSpPr>
          <p:cNvPr id="5" name="Group 4"/>
          <p:cNvGrpSpPr/>
          <p:nvPr/>
        </p:nvGrpSpPr>
        <p:grpSpPr>
          <a:xfrm>
            <a:off x="282940" y="3731918"/>
            <a:ext cx="8481977" cy="617220"/>
            <a:chOff x="377253" y="4119583"/>
            <a:chExt cx="11309302" cy="647119"/>
          </a:xfrm>
        </p:grpSpPr>
        <p:sp>
          <p:nvSpPr>
            <p:cNvPr id="226" name="Rectangle 47"/>
            <p:cNvSpPr>
              <a:spLocks noChangeArrowheads="1"/>
            </p:cNvSpPr>
            <p:nvPr/>
          </p:nvSpPr>
          <p:spPr bwMode="gray">
            <a:xfrm>
              <a:off x="377253" y="4126622"/>
              <a:ext cx="1200948" cy="640080"/>
            </a:xfrm>
            <a:prstGeom prst="rect">
              <a:avLst/>
            </a:prstGeom>
            <a:solidFill>
              <a:srgbClr val="9BBB59">
                <a:lumMod val="60000"/>
                <a:lumOff val="40000"/>
              </a:srgbClr>
            </a:solidFill>
            <a:ln w="6350">
              <a:noFill/>
              <a:miter lim="800000"/>
              <a:headEnd/>
              <a:tailEnd/>
            </a:ln>
          </p:spPr>
          <p:txBody>
            <a:bodyPr wrap="none" lIns="0" tIns="0" rIns="0" bIns="0" anchor="ctr"/>
            <a:lstStyle/>
            <a:p>
              <a:pPr algn="ctr" defTabSz="685800" eaLnBrk="1" fontAlgn="auto" hangingPunct="1">
                <a:spcBef>
                  <a:spcPts val="0"/>
                </a:spcBef>
                <a:spcAft>
                  <a:spcPts val="0"/>
                </a:spcAft>
                <a:defRPr/>
              </a:pPr>
              <a:r>
                <a:rPr lang="en-US" sz="1050" b="1" kern="0" dirty="0">
                  <a:solidFill>
                    <a:prstClr val="black"/>
                  </a:solidFill>
                  <a:latin typeface="Calibri"/>
                </a:rPr>
                <a:t>Smart Meter </a:t>
              </a:r>
            </a:p>
            <a:p>
              <a:pPr algn="ctr" defTabSz="685800" eaLnBrk="1" fontAlgn="auto" hangingPunct="1">
                <a:spcBef>
                  <a:spcPts val="0"/>
                </a:spcBef>
                <a:spcAft>
                  <a:spcPts val="0"/>
                </a:spcAft>
                <a:defRPr/>
              </a:pPr>
              <a:r>
                <a:rPr lang="en-US" sz="1050" b="1" kern="0" dirty="0">
                  <a:solidFill>
                    <a:prstClr val="black"/>
                  </a:solidFill>
                  <a:latin typeface="Calibri"/>
                </a:rPr>
                <a:t>Operations </a:t>
              </a:r>
            </a:p>
            <a:p>
              <a:pPr algn="ctr" defTabSz="685800" eaLnBrk="1" fontAlgn="auto" hangingPunct="1">
                <a:spcBef>
                  <a:spcPts val="0"/>
                </a:spcBef>
                <a:spcAft>
                  <a:spcPts val="0"/>
                </a:spcAft>
                <a:defRPr/>
              </a:pPr>
              <a:r>
                <a:rPr lang="en-US" sz="1050" b="1" kern="0" dirty="0">
                  <a:solidFill>
                    <a:prstClr val="black"/>
                  </a:solidFill>
                  <a:latin typeface="Calibri"/>
                </a:rPr>
                <a:t>Center</a:t>
              </a:r>
            </a:p>
            <a:p>
              <a:pPr algn="ctr" defTabSz="685800" eaLnBrk="1" fontAlgn="auto" hangingPunct="1">
                <a:spcBef>
                  <a:spcPts val="0"/>
                </a:spcBef>
                <a:spcAft>
                  <a:spcPts val="0"/>
                </a:spcAft>
                <a:defRPr/>
              </a:pPr>
              <a:r>
                <a:rPr lang="en-US" sz="1050" b="1" kern="0" dirty="0">
                  <a:solidFill>
                    <a:prstClr val="black"/>
                  </a:solidFill>
                  <a:latin typeface="Calibri"/>
                </a:rPr>
                <a:t>(SMOC)</a:t>
              </a:r>
            </a:p>
          </p:txBody>
        </p:sp>
        <p:sp>
          <p:nvSpPr>
            <p:cNvPr id="224" name="Rectangle 47"/>
            <p:cNvSpPr>
              <a:spLocks noChangeArrowheads="1"/>
            </p:cNvSpPr>
            <p:nvPr/>
          </p:nvSpPr>
          <p:spPr bwMode="gray">
            <a:xfrm>
              <a:off x="5449446" y="4126622"/>
              <a:ext cx="6237109" cy="640080"/>
            </a:xfrm>
            <a:prstGeom prst="rect">
              <a:avLst/>
            </a:prstGeom>
            <a:solidFill>
              <a:srgbClr val="9BBB59">
                <a:lumMod val="40000"/>
                <a:lumOff val="60000"/>
              </a:srgbClr>
            </a:solidFill>
            <a:ln w="6350">
              <a:noFill/>
              <a:miter lim="800000"/>
              <a:headEnd/>
              <a:tailEnd/>
            </a:ln>
          </p:spPr>
          <p:txBody>
            <a:bodyPr wrap="none" lIns="91355" tIns="0" rIns="0" bIns="0" anchor="ctr"/>
            <a:lstStyle>
              <a:lvl1pPr>
                <a:spcBef>
                  <a:spcPct val="50000"/>
                </a:spcBef>
                <a:buClr>
                  <a:schemeClr val="accent1"/>
                </a:buClr>
                <a:buFont typeface="Wingdings" panose="05000000000000000000" pitchFamily="2" charset="2"/>
                <a:buChar char="§"/>
                <a:defRPr sz="2200" b="1">
                  <a:solidFill>
                    <a:schemeClr val="tx1"/>
                  </a:solidFill>
                  <a:latin typeface="Arial" panose="020B0604020202020204" pitchFamily="34" charset="0"/>
                </a:defRPr>
              </a:lvl1pPr>
              <a:lvl2pPr marL="742950" indent="-285750">
                <a:spcBef>
                  <a:spcPct val="30000"/>
                </a:spcBef>
                <a:buClr>
                  <a:schemeClr val="accent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30000"/>
                </a:spcBef>
                <a:buClr>
                  <a:schemeClr val="hlink"/>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30000"/>
                </a:spcBef>
                <a:buClr>
                  <a:schemeClr val="folHlink"/>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30000"/>
                </a:spcBef>
                <a:buClr>
                  <a:schemeClr val="accent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accent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accent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accent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accent1"/>
                </a:buClr>
                <a:buFont typeface="Arial" panose="020B0604020202020204" pitchFamily="34" charset="0"/>
                <a:buChar char="–"/>
                <a:defRPr sz="1400">
                  <a:solidFill>
                    <a:schemeClr val="tx1"/>
                  </a:solidFill>
                  <a:latin typeface="Arial" panose="020B0604020202020204" pitchFamily="34" charset="0"/>
                </a:defRPr>
              </a:lvl9pPr>
            </a:lstStyle>
            <a:p>
              <a:pPr algn="ctr" defTabSz="685800" eaLnBrk="1" hangingPunct="1">
                <a:spcBef>
                  <a:spcPct val="0"/>
                </a:spcBef>
                <a:buClrTx/>
                <a:buNone/>
                <a:defRPr/>
              </a:pPr>
              <a:r>
                <a:rPr lang="en-US" altLang="en-US" sz="1350" kern="0" dirty="0">
                  <a:solidFill>
                    <a:prstClr val="black"/>
                  </a:solidFill>
                  <a:latin typeface="Calibri" panose="020F0502020204030204" pitchFamily="34" charset="0"/>
                </a:rPr>
                <a:t>SMOC</a:t>
              </a:r>
              <a:br>
                <a:rPr lang="en-US" altLang="en-US" sz="1350" kern="0" dirty="0">
                  <a:solidFill>
                    <a:prstClr val="black"/>
                  </a:solidFill>
                  <a:latin typeface="Calibri" panose="020F0502020204030204" pitchFamily="34" charset="0"/>
                </a:rPr>
              </a:br>
              <a:r>
                <a:rPr lang="en-US" altLang="en-US" sz="1350" kern="0" dirty="0">
                  <a:solidFill>
                    <a:prstClr val="black"/>
                  </a:solidFill>
                  <a:latin typeface="Calibri" panose="020F0502020204030204" pitchFamily="34" charset="0"/>
                </a:rPr>
                <a:t>Monitoring and Reporting</a:t>
              </a:r>
            </a:p>
          </p:txBody>
        </p:sp>
        <p:sp>
          <p:nvSpPr>
            <p:cNvPr id="74" name="Rectangle 47"/>
            <p:cNvSpPr>
              <a:spLocks noChangeArrowheads="1"/>
            </p:cNvSpPr>
            <p:nvPr/>
          </p:nvSpPr>
          <p:spPr bwMode="gray">
            <a:xfrm>
              <a:off x="2916368" y="4119583"/>
              <a:ext cx="2455259" cy="640080"/>
            </a:xfrm>
            <a:prstGeom prst="rect">
              <a:avLst/>
            </a:prstGeom>
            <a:solidFill>
              <a:schemeClr val="accent3">
                <a:lumMod val="40000"/>
                <a:lumOff val="60000"/>
              </a:schemeClr>
            </a:solidFill>
            <a:ln w="6350">
              <a:noFill/>
              <a:miter lim="800000"/>
              <a:headEnd/>
              <a:tailEnd/>
            </a:ln>
          </p:spPr>
          <p:txBody>
            <a:bodyPr wrap="none" lIns="0" tIns="0" rIns="0" bIns="0" anchor="ctr"/>
            <a:lstStyle>
              <a:lvl1pPr>
                <a:spcBef>
                  <a:spcPct val="50000"/>
                </a:spcBef>
                <a:buClr>
                  <a:schemeClr val="accent1"/>
                </a:buClr>
                <a:buFont typeface="Wingdings" panose="05000000000000000000" pitchFamily="2" charset="2"/>
                <a:buChar char="§"/>
                <a:defRPr sz="2200" b="1">
                  <a:solidFill>
                    <a:schemeClr val="tx1"/>
                  </a:solidFill>
                  <a:latin typeface="Arial" panose="020B0604020202020204" pitchFamily="34" charset="0"/>
                </a:defRPr>
              </a:lvl1pPr>
              <a:lvl2pPr marL="742950" indent="-285750">
                <a:spcBef>
                  <a:spcPct val="30000"/>
                </a:spcBef>
                <a:buClr>
                  <a:schemeClr val="accent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30000"/>
                </a:spcBef>
                <a:buClr>
                  <a:schemeClr val="hlink"/>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30000"/>
                </a:spcBef>
                <a:buClr>
                  <a:schemeClr val="folHlink"/>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30000"/>
                </a:spcBef>
                <a:buClr>
                  <a:schemeClr val="accent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accent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accent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accent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accent1"/>
                </a:buClr>
                <a:buFont typeface="Arial" panose="020B0604020202020204" pitchFamily="34" charset="0"/>
                <a:buChar char="–"/>
                <a:defRPr sz="1400">
                  <a:solidFill>
                    <a:schemeClr val="tx1"/>
                  </a:solidFill>
                  <a:latin typeface="Arial" panose="020B0604020202020204" pitchFamily="34" charset="0"/>
                </a:defRPr>
              </a:lvl9pPr>
            </a:lstStyle>
            <a:p>
              <a:pPr algn="ctr" defTabSz="685800" eaLnBrk="1" fontAlgn="auto" hangingPunct="1">
                <a:spcBef>
                  <a:spcPct val="0"/>
                </a:spcBef>
                <a:spcAft>
                  <a:spcPts val="0"/>
                </a:spcAft>
                <a:buClrTx/>
                <a:buNone/>
                <a:defRPr/>
              </a:pPr>
              <a:r>
                <a:rPr lang="en-US" altLang="en-US" sz="1350" dirty="0">
                  <a:solidFill>
                    <a:prstClr val="black"/>
                  </a:solidFill>
                  <a:latin typeface="Calibri" panose="020F0502020204030204" pitchFamily="34" charset="0"/>
                </a:rPr>
                <a:t>SMOC</a:t>
              </a:r>
            </a:p>
            <a:p>
              <a:pPr algn="ctr" defTabSz="685800" eaLnBrk="1" fontAlgn="auto" hangingPunct="1">
                <a:spcBef>
                  <a:spcPct val="0"/>
                </a:spcBef>
                <a:spcAft>
                  <a:spcPts val="0"/>
                </a:spcAft>
                <a:buClrTx/>
                <a:buNone/>
                <a:defRPr/>
              </a:pPr>
              <a:r>
                <a:rPr lang="en-US" altLang="en-US" sz="1350" dirty="0">
                  <a:solidFill>
                    <a:prstClr val="black"/>
                  </a:solidFill>
                  <a:latin typeface="Calibri" panose="020F0502020204030204" pitchFamily="34" charset="0"/>
                </a:rPr>
                <a:t>Set Up</a:t>
              </a:r>
            </a:p>
          </p:txBody>
        </p:sp>
      </p:grpSp>
      <p:sp>
        <p:nvSpPr>
          <p:cNvPr id="102" name="TextBox 78"/>
          <p:cNvSpPr txBox="1">
            <a:spLocks noChangeArrowheads="1"/>
          </p:cNvSpPr>
          <p:nvPr/>
        </p:nvSpPr>
        <p:spPr bwMode="auto">
          <a:xfrm>
            <a:off x="5330536" y="5257800"/>
            <a:ext cx="740396" cy="323165"/>
          </a:xfrm>
          <a:prstGeom prst="rect">
            <a:avLst/>
          </a:prstGeom>
          <a:noFill/>
          <a:ln w="9525">
            <a:noFill/>
            <a:miter lim="800000"/>
            <a:headEnd/>
            <a:tailEnd/>
          </a:ln>
        </p:spPr>
        <p:txBody>
          <a:bodyPr wrap="square" lIns="0" tIns="0" rIns="0" bIns="0">
            <a:spAutoFit/>
          </a:bodyPr>
          <a:lstStyle/>
          <a:p>
            <a:pPr algn="ctr" defTabSz="685800" eaLnBrk="1" fontAlgn="auto" hangingPunct="1">
              <a:spcBef>
                <a:spcPts val="0"/>
              </a:spcBef>
              <a:spcAft>
                <a:spcPts val="0"/>
              </a:spcAft>
              <a:defRPr/>
            </a:pPr>
            <a:r>
              <a:rPr lang="en-US" sz="1050" b="1" dirty="0">
                <a:solidFill>
                  <a:prstClr val="black"/>
                </a:solidFill>
                <a:latin typeface="Calibri"/>
                <a:cs typeface="Arial" charset="0"/>
              </a:rPr>
              <a:t>Full Scale Deployment</a:t>
            </a:r>
          </a:p>
        </p:txBody>
      </p:sp>
      <p:sp>
        <p:nvSpPr>
          <p:cNvPr id="103" name="AutoShape 109"/>
          <p:cNvSpPr>
            <a:spLocks/>
          </p:cNvSpPr>
          <p:nvPr/>
        </p:nvSpPr>
        <p:spPr bwMode="auto">
          <a:xfrm rot="16200000">
            <a:off x="5643707" y="3461146"/>
            <a:ext cx="229172" cy="3342416"/>
          </a:xfrm>
          <a:prstGeom prst="leftBrace">
            <a:avLst>
              <a:gd name="adj1" fmla="val 101593"/>
              <a:gd name="adj2" fmla="val 48301"/>
            </a:avLst>
          </a:prstGeom>
          <a:solidFill>
            <a:schemeClr val="bg1">
              <a:lumMod val="85000"/>
            </a:schemeClr>
          </a:solidFill>
          <a:ln w="9525">
            <a:solidFill>
              <a:schemeClr val="bg1">
                <a:lumMod val="65000"/>
              </a:schemeClr>
            </a:solidFill>
            <a:round/>
            <a:headEnd/>
            <a:tailEnd/>
          </a:ln>
        </p:spPr>
        <p:txBody>
          <a:bodyPr wrap="none" anchor="ctr"/>
          <a:lstStyle/>
          <a:p>
            <a:pPr defTabSz="685800" eaLnBrk="1" fontAlgn="auto" hangingPunct="1">
              <a:spcBef>
                <a:spcPts val="0"/>
              </a:spcBef>
              <a:spcAft>
                <a:spcPts val="0"/>
              </a:spcAft>
              <a:defRPr/>
            </a:pPr>
            <a:endParaRPr lang="en-US" sz="1500" dirty="0">
              <a:solidFill>
                <a:prstClr val="black"/>
              </a:solidFill>
              <a:latin typeface="Calibri"/>
            </a:endParaRPr>
          </a:p>
        </p:txBody>
      </p:sp>
      <p:sp>
        <p:nvSpPr>
          <p:cNvPr id="16" name="TextBox 15"/>
          <p:cNvSpPr txBox="1"/>
          <p:nvPr/>
        </p:nvSpPr>
        <p:spPr bwMode="white">
          <a:xfrm>
            <a:off x="2603177" y="1427580"/>
            <a:ext cx="317716" cy="300082"/>
          </a:xfrm>
          <a:prstGeom prst="rect">
            <a:avLst/>
          </a:prstGeom>
          <a:noFill/>
        </p:spPr>
        <p:txBody>
          <a:bodyPr wrap="none" rtlCol="0">
            <a:spAutoFit/>
          </a:bodyPr>
          <a:lstStyle/>
          <a:p>
            <a:pPr defTabSz="685800" eaLnBrk="1" fontAlgn="auto" hangingPunct="1">
              <a:spcBef>
                <a:spcPts val="0"/>
              </a:spcBef>
              <a:spcAft>
                <a:spcPts val="0"/>
              </a:spcAft>
              <a:defRPr/>
            </a:pPr>
            <a:r>
              <a:rPr lang="en-US" sz="1350" b="1" dirty="0">
                <a:solidFill>
                  <a:prstClr val="white"/>
                </a:solidFill>
                <a:latin typeface="Wingdings 2" panose="05020102010507070707" pitchFamily="18" charset="2"/>
              </a:rPr>
              <a:t>P</a:t>
            </a:r>
          </a:p>
        </p:txBody>
      </p:sp>
      <p:sp>
        <p:nvSpPr>
          <p:cNvPr id="75" name="TextBox 74"/>
          <p:cNvSpPr txBox="1"/>
          <p:nvPr/>
        </p:nvSpPr>
        <p:spPr bwMode="white">
          <a:xfrm>
            <a:off x="4636780" y="1427580"/>
            <a:ext cx="317716" cy="300082"/>
          </a:xfrm>
          <a:prstGeom prst="rect">
            <a:avLst/>
          </a:prstGeom>
          <a:noFill/>
        </p:spPr>
        <p:txBody>
          <a:bodyPr wrap="none" rtlCol="0">
            <a:spAutoFit/>
          </a:bodyPr>
          <a:lstStyle/>
          <a:p>
            <a:pPr defTabSz="685800" eaLnBrk="1" fontAlgn="auto" hangingPunct="1">
              <a:spcBef>
                <a:spcPts val="0"/>
              </a:spcBef>
              <a:spcAft>
                <a:spcPts val="0"/>
              </a:spcAft>
              <a:defRPr/>
            </a:pPr>
            <a:r>
              <a:rPr lang="en-US" sz="1350" b="1" dirty="0">
                <a:solidFill>
                  <a:prstClr val="white"/>
                </a:solidFill>
                <a:latin typeface="Wingdings 2" panose="05020102010507070707" pitchFamily="18" charset="2"/>
              </a:rPr>
              <a:t>P</a:t>
            </a:r>
          </a:p>
        </p:txBody>
      </p:sp>
      <p:sp>
        <p:nvSpPr>
          <p:cNvPr id="76" name="TextBox 75"/>
          <p:cNvSpPr txBox="1"/>
          <p:nvPr/>
        </p:nvSpPr>
        <p:spPr bwMode="white">
          <a:xfrm>
            <a:off x="4748645" y="1795282"/>
            <a:ext cx="317716" cy="300082"/>
          </a:xfrm>
          <a:prstGeom prst="rect">
            <a:avLst/>
          </a:prstGeom>
          <a:noFill/>
        </p:spPr>
        <p:txBody>
          <a:bodyPr wrap="none" rtlCol="0">
            <a:spAutoFit/>
          </a:bodyPr>
          <a:lstStyle/>
          <a:p>
            <a:pPr defTabSz="685800" eaLnBrk="1" fontAlgn="auto" hangingPunct="1">
              <a:spcBef>
                <a:spcPts val="0"/>
              </a:spcBef>
              <a:spcAft>
                <a:spcPts val="0"/>
              </a:spcAft>
              <a:defRPr/>
            </a:pPr>
            <a:r>
              <a:rPr lang="en-US" sz="1350" b="1" dirty="0">
                <a:solidFill>
                  <a:prstClr val="white"/>
                </a:solidFill>
                <a:latin typeface="Wingdings 2" panose="05020102010507070707" pitchFamily="18" charset="2"/>
              </a:rPr>
              <a:t>P</a:t>
            </a:r>
          </a:p>
        </p:txBody>
      </p:sp>
      <p:sp>
        <p:nvSpPr>
          <p:cNvPr id="77" name="TextBox 76"/>
          <p:cNvSpPr txBox="1"/>
          <p:nvPr/>
        </p:nvSpPr>
        <p:spPr bwMode="white">
          <a:xfrm>
            <a:off x="5014203" y="1422311"/>
            <a:ext cx="317716" cy="300082"/>
          </a:xfrm>
          <a:prstGeom prst="rect">
            <a:avLst/>
          </a:prstGeom>
          <a:noFill/>
        </p:spPr>
        <p:txBody>
          <a:bodyPr wrap="none" rtlCol="0">
            <a:spAutoFit/>
          </a:bodyPr>
          <a:lstStyle/>
          <a:p>
            <a:pPr defTabSz="685800" eaLnBrk="1" fontAlgn="auto" hangingPunct="1">
              <a:spcBef>
                <a:spcPts val="0"/>
              </a:spcBef>
              <a:spcAft>
                <a:spcPts val="0"/>
              </a:spcAft>
              <a:defRPr/>
            </a:pPr>
            <a:r>
              <a:rPr lang="en-US" sz="1350" b="1" dirty="0">
                <a:solidFill>
                  <a:prstClr val="white"/>
                </a:solidFill>
                <a:latin typeface="Wingdings 2" panose="05020102010507070707" pitchFamily="18" charset="2"/>
              </a:rPr>
              <a:t>P</a:t>
            </a:r>
          </a:p>
        </p:txBody>
      </p:sp>
      <p:sp>
        <p:nvSpPr>
          <p:cNvPr id="68" name="Text Box 94"/>
          <p:cNvSpPr txBox="1">
            <a:spLocks noChangeArrowheads="1"/>
          </p:cNvSpPr>
          <p:nvPr/>
        </p:nvSpPr>
        <p:spPr bwMode="gray">
          <a:xfrm>
            <a:off x="4278960" y="2103691"/>
            <a:ext cx="1829650" cy="276999"/>
          </a:xfrm>
          <a:prstGeom prst="rect">
            <a:avLst/>
          </a:prstGeom>
          <a:noFill/>
          <a:ln w="9525">
            <a:noFill/>
            <a:miter lim="800000"/>
            <a:headEnd/>
            <a:tailEnd/>
          </a:ln>
        </p:spPr>
        <p:txBody>
          <a:bodyPr wrap="square" lIns="0" tIns="0" rIns="0" bIns="0">
            <a:spAutoFit/>
          </a:bodyPr>
          <a:lstStyle/>
          <a:p>
            <a:pPr algn="r" defTabSz="685800" eaLnBrk="1" fontAlgn="auto" hangingPunct="1">
              <a:spcBef>
                <a:spcPts val="0"/>
              </a:spcBef>
              <a:spcAft>
                <a:spcPts val="0"/>
              </a:spcAft>
              <a:defRPr/>
            </a:pPr>
            <a:r>
              <a:rPr lang="en-US" sz="900" kern="0" dirty="0">
                <a:solidFill>
                  <a:srgbClr val="000000"/>
                </a:solidFill>
                <a:latin typeface="Calibri"/>
              </a:rPr>
              <a:t>Voluntary Remote Connect / Disconnect (All </a:t>
            </a:r>
            <a:r>
              <a:rPr lang="en-US" sz="900" kern="0" dirty="0" err="1">
                <a:solidFill>
                  <a:srgbClr val="000000"/>
                </a:solidFill>
                <a:latin typeface="Calibri"/>
              </a:rPr>
              <a:t>OpCos</a:t>
            </a:r>
            <a:r>
              <a:rPr lang="en-US" sz="900" kern="0" dirty="0">
                <a:solidFill>
                  <a:srgbClr val="000000"/>
                </a:solidFill>
                <a:latin typeface="Calibri"/>
              </a:rPr>
              <a:t>)</a:t>
            </a:r>
          </a:p>
        </p:txBody>
      </p:sp>
      <p:sp>
        <p:nvSpPr>
          <p:cNvPr id="69" name="Oval 96"/>
          <p:cNvSpPr>
            <a:spLocks noChangeArrowheads="1"/>
          </p:cNvSpPr>
          <p:nvPr/>
        </p:nvSpPr>
        <p:spPr bwMode="gray">
          <a:xfrm flipH="1" flipV="1">
            <a:off x="6126480" y="2104361"/>
            <a:ext cx="137160" cy="137160"/>
          </a:xfrm>
          <a:prstGeom prst="ellipse">
            <a:avLst/>
          </a:prstGeom>
          <a:solidFill>
            <a:srgbClr val="255E91"/>
          </a:solidFill>
          <a:ln w="6350">
            <a:solidFill>
              <a:sysClr val="window" lastClr="FFFFFF"/>
            </a:solidFill>
            <a:miter lim="800000"/>
            <a:headEnd/>
            <a:tailEnd/>
          </a:ln>
        </p:spPr>
        <p:txBody>
          <a:bodyPr rot="10800000" wrap="none" lIns="0" tIns="0" rIns="0" bIns="0" anchor="ctr"/>
          <a:lstStyle/>
          <a:p>
            <a:pPr algn="ctr" defTabSz="685800" fontAlgn="auto">
              <a:spcBef>
                <a:spcPts val="0"/>
              </a:spcBef>
              <a:spcAft>
                <a:spcPts val="0"/>
              </a:spcAft>
              <a:defRPr/>
            </a:pPr>
            <a:endParaRPr lang="en-US" sz="899" b="1" kern="0" dirty="0">
              <a:solidFill>
                <a:srgbClr val="FFFFFF"/>
              </a:solidFill>
              <a:latin typeface="Calibri"/>
            </a:endParaRPr>
          </a:p>
        </p:txBody>
      </p:sp>
      <p:sp>
        <p:nvSpPr>
          <p:cNvPr id="65" name="TextBox 64">
            <a:extLst>
              <a:ext uri="{FF2B5EF4-FFF2-40B4-BE49-F238E27FC236}">
                <a16:creationId xmlns:a16="http://schemas.microsoft.com/office/drawing/2014/main" id="{1914DBAB-0D85-40ED-9D31-98CB45C91CCB}"/>
              </a:ext>
            </a:extLst>
          </p:cNvPr>
          <p:cNvSpPr txBox="1"/>
          <p:nvPr/>
        </p:nvSpPr>
        <p:spPr bwMode="white">
          <a:xfrm>
            <a:off x="5657782" y="1591615"/>
            <a:ext cx="317716" cy="300082"/>
          </a:xfrm>
          <a:prstGeom prst="rect">
            <a:avLst/>
          </a:prstGeom>
          <a:noFill/>
        </p:spPr>
        <p:txBody>
          <a:bodyPr wrap="none" rtlCol="0">
            <a:spAutoFit/>
          </a:bodyPr>
          <a:lstStyle/>
          <a:p>
            <a:pPr defTabSz="685800" eaLnBrk="1" fontAlgn="auto" hangingPunct="1">
              <a:spcBef>
                <a:spcPts val="0"/>
              </a:spcBef>
              <a:spcAft>
                <a:spcPts val="0"/>
              </a:spcAft>
              <a:defRPr/>
            </a:pPr>
            <a:r>
              <a:rPr lang="en-US" sz="1350" b="1" dirty="0">
                <a:solidFill>
                  <a:prstClr val="white"/>
                </a:solidFill>
                <a:latin typeface="Wingdings 2" panose="05020102010507070707" pitchFamily="18" charset="2"/>
              </a:rPr>
              <a:t>P</a:t>
            </a:r>
          </a:p>
        </p:txBody>
      </p:sp>
      <p:sp>
        <p:nvSpPr>
          <p:cNvPr id="13" name="Rectangle 12">
            <a:extLst>
              <a:ext uri="{FF2B5EF4-FFF2-40B4-BE49-F238E27FC236}">
                <a16:creationId xmlns:a16="http://schemas.microsoft.com/office/drawing/2014/main" id="{CF99CD89-9307-4E0D-8C0C-78DCBCA7638C}"/>
              </a:ext>
            </a:extLst>
          </p:cNvPr>
          <p:cNvSpPr/>
          <p:nvPr/>
        </p:nvSpPr>
        <p:spPr>
          <a:xfrm>
            <a:off x="7224280" y="3379135"/>
            <a:ext cx="621637" cy="334835"/>
          </a:xfrm>
          <a:prstGeom prst="rect">
            <a:avLst/>
          </a:prstGeom>
        </p:spPr>
        <p:txBody>
          <a:bodyPr wrap="square">
            <a:spAutoFit/>
          </a:bodyPr>
          <a:lstStyle/>
          <a:p>
            <a:pPr algn="r" defTabSz="685800" eaLnBrk="1" fontAlgn="b" hangingPunct="1">
              <a:spcBef>
                <a:spcPts val="0"/>
              </a:spcBef>
              <a:spcAft>
                <a:spcPts val="0"/>
              </a:spcAft>
              <a:defRPr/>
            </a:pPr>
            <a:r>
              <a:rPr lang="en-US" sz="788" i="1" dirty="0">
                <a:solidFill>
                  <a:srgbClr val="000000"/>
                </a:solidFill>
                <a:latin typeface="Calibri" panose="020F0502020204030204" pitchFamily="34" charset="0"/>
              </a:rPr>
              <a:t>Data as of 8/23/19</a:t>
            </a:r>
          </a:p>
        </p:txBody>
      </p:sp>
      <p:sp>
        <p:nvSpPr>
          <p:cNvPr id="79" name="TextBox 78">
            <a:extLst>
              <a:ext uri="{FF2B5EF4-FFF2-40B4-BE49-F238E27FC236}">
                <a16:creationId xmlns:a16="http://schemas.microsoft.com/office/drawing/2014/main" id="{ED1ECCBC-2172-4145-B2BF-432FFC50254F}"/>
              </a:ext>
            </a:extLst>
          </p:cNvPr>
          <p:cNvSpPr txBox="1"/>
          <p:nvPr/>
        </p:nvSpPr>
        <p:spPr bwMode="white">
          <a:xfrm>
            <a:off x="6079270" y="2032630"/>
            <a:ext cx="317716" cy="300082"/>
          </a:xfrm>
          <a:prstGeom prst="rect">
            <a:avLst/>
          </a:prstGeom>
          <a:noFill/>
        </p:spPr>
        <p:txBody>
          <a:bodyPr wrap="none" rtlCol="0">
            <a:spAutoFit/>
          </a:bodyPr>
          <a:lstStyle/>
          <a:p>
            <a:pPr defTabSz="685800" eaLnBrk="1" fontAlgn="auto" hangingPunct="1">
              <a:spcBef>
                <a:spcPts val="0"/>
              </a:spcBef>
              <a:spcAft>
                <a:spcPts val="0"/>
              </a:spcAft>
              <a:defRPr/>
            </a:pPr>
            <a:r>
              <a:rPr lang="en-US" sz="1350" b="1" dirty="0">
                <a:solidFill>
                  <a:prstClr val="white"/>
                </a:solidFill>
                <a:latin typeface="Wingdings 2" panose="05020102010507070707" pitchFamily="18" charset="2"/>
              </a:rPr>
              <a:t>P</a:t>
            </a:r>
          </a:p>
        </p:txBody>
      </p:sp>
      <p:graphicFrame>
        <p:nvGraphicFramePr>
          <p:cNvPr id="83" name="Table 82">
            <a:extLst>
              <a:ext uri="{FF2B5EF4-FFF2-40B4-BE49-F238E27FC236}">
                <a16:creationId xmlns:a16="http://schemas.microsoft.com/office/drawing/2014/main" id="{6E0F9B07-2A5F-4D68-81F7-09C13E951BFE}"/>
              </a:ext>
            </a:extLst>
          </p:cNvPr>
          <p:cNvGraphicFramePr>
            <a:graphicFrameLocks noGrp="1"/>
          </p:cNvGraphicFramePr>
          <p:nvPr>
            <p:extLst/>
          </p:nvPr>
        </p:nvGraphicFramePr>
        <p:xfrm>
          <a:off x="2219119" y="3068256"/>
          <a:ext cx="1776248" cy="556520"/>
        </p:xfrm>
        <a:graphic>
          <a:graphicData uri="http://schemas.openxmlformats.org/drawingml/2006/table">
            <a:tbl>
              <a:tblPr/>
              <a:tblGrid>
                <a:gridCol w="1252862">
                  <a:extLst>
                    <a:ext uri="{9D8B030D-6E8A-4147-A177-3AD203B41FA5}">
                      <a16:colId xmlns:a16="http://schemas.microsoft.com/office/drawing/2014/main" val="901949045"/>
                    </a:ext>
                  </a:extLst>
                </a:gridCol>
                <a:gridCol w="523386">
                  <a:extLst>
                    <a:ext uri="{9D8B030D-6E8A-4147-A177-3AD203B41FA5}">
                      <a16:colId xmlns:a16="http://schemas.microsoft.com/office/drawing/2014/main" val="720562950"/>
                    </a:ext>
                  </a:extLst>
                </a:gridCol>
              </a:tblGrid>
              <a:tr h="219443">
                <a:tc>
                  <a:txBody>
                    <a:bodyPr/>
                    <a:lstStyle/>
                    <a:p>
                      <a:pPr algn="l" fontAlgn="b"/>
                      <a:r>
                        <a:rPr lang="en-US" sz="900" b="0" i="0" u="none" strike="noStrike" dirty="0">
                          <a:solidFill>
                            <a:srgbClr val="000000"/>
                          </a:solidFill>
                          <a:effectLst/>
                          <a:latin typeface="Calibri" panose="020F0502020204030204" pitchFamily="34" charset="0"/>
                        </a:rPr>
                        <a:t> </a:t>
                      </a:r>
                    </a:p>
                  </a:txBody>
                  <a:tcPr marL="7144" marR="7144" marT="7144" marB="0" anchor="b">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1" i="0" u="none" strike="noStrike" dirty="0">
                          <a:solidFill>
                            <a:srgbClr val="000000"/>
                          </a:solidFill>
                          <a:effectLst/>
                          <a:latin typeface="Calibri" panose="020F0502020204030204" pitchFamily="34" charset="0"/>
                        </a:rPr>
                        <a:t>Installed</a:t>
                      </a:r>
                    </a:p>
                  </a:txBody>
                  <a:tcPr marL="7144" marR="7144" marT="7144"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2316678"/>
                  </a:ext>
                </a:extLst>
              </a:tr>
              <a:tr h="172512">
                <a:tc>
                  <a:txBody>
                    <a:bodyPr/>
                    <a:lstStyle/>
                    <a:p>
                      <a:pPr algn="l" fontAlgn="b"/>
                      <a:r>
                        <a:rPr lang="en-US" sz="900" b="1" i="0" u="none" strike="noStrike" dirty="0">
                          <a:solidFill>
                            <a:srgbClr val="000000"/>
                          </a:solidFill>
                          <a:effectLst/>
                          <a:latin typeface="Calibri" panose="020F0502020204030204" pitchFamily="34" charset="0"/>
                        </a:rPr>
                        <a:t>Connected Grid Routers</a:t>
                      </a:r>
                    </a:p>
                  </a:txBody>
                  <a:tcPr marL="7144" marR="7144" marT="7144"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effectLst/>
                          <a:latin typeface="Calibri" panose="020F0502020204030204" pitchFamily="34" charset="0"/>
                        </a:rPr>
                        <a:t>116</a:t>
                      </a:r>
                    </a:p>
                  </a:txBody>
                  <a:tcPr marL="7144" marR="7144" marT="714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3950192"/>
                  </a:ext>
                </a:extLst>
              </a:tr>
              <a:tr h="164565">
                <a:tc>
                  <a:txBody>
                    <a:bodyPr/>
                    <a:lstStyle/>
                    <a:p>
                      <a:pPr algn="l" fontAlgn="b"/>
                      <a:r>
                        <a:rPr lang="en-US" sz="900" b="1" i="0" u="none" strike="noStrike" dirty="0">
                          <a:solidFill>
                            <a:srgbClr val="000000"/>
                          </a:solidFill>
                          <a:effectLst/>
                          <a:latin typeface="Calibri" panose="020F0502020204030204" pitchFamily="34" charset="0"/>
                        </a:rPr>
                        <a:t>Range Extenders</a:t>
                      </a:r>
                    </a:p>
                  </a:txBody>
                  <a:tcPr marL="7144" marR="7144" marT="7144"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effectLst/>
                          <a:latin typeface="Calibri" panose="020F0502020204030204" pitchFamily="34" charset="0"/>
                        </a:rPr>
                        <a:t>502</a:t>
                      </a:r>
                    </a:p>
                  </a:txBody>
                  <a:tcPr marL="7144" marR="7144" marT="714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411385"/>
                  </a:ext>
                </a:extLst>
              </a:tr>
            </a:tbl>
          </a:graphicData>
        </a:graphic>
      </p:graphicFrame>
      <p:graphicFrame>
        <p:nvGraphicFramePr>
          <p:cNvPr id="66" name="Table 65">
            <a:extLst>
              <a:ext uri="{FF2B5EF4-FFF2-40B4-BE49-F238E27FC236}">
                <a16:creationId xmlns:a16="http://schemas.microsoft.com/office/drawing/2014/main" id="{3CD44CA4-4349-4A08-9F0B-84E944CBCA92}"/>
              </a:ext>
            </a:extLst>
          </p:cNvPr>
          <p:cNvGraphicFramePr>
            <a:graphicFrameLocks noGrp="1"/>
          </p:cNvGraphicFramePr>
          <p:nvPr>
            <p:extLst/>
          </p:nvPr>
        </p:nvGraphicFramePr>
        <p:xfrm>
          <a:off x="4200670" y="3111399"/>
          <a:ext cx="2984325" cy="523695"/>
        </p:xfrm>
        <a:graphic>
          <a:graphicData uri="http://schemas.openxmlformats.org/drawingml/2006/table">
            <a:tbl>
              <a:tblPr/>
              <a:tblGrid>
                <a:gridCol w="1546409">
                  <a:extLst>
                    <a:ext uri="{9D8B030D-6E8A-4147-A177-3AD203B41FA5}">
                      <a16:colId xmlns:a16="http://schemas.microsoft.com/office/drawing/2014/main" val="901949045"/>
                    </a:ext>
                  </a:extLst>
                </a:gridCol>
                <a:gridCol w="650175">
                  <a:extLst>
                    <a:ext uri="{9D8B030D-6E8A-4147-A177-3AD203B41FA5}">
                      <a16:colId xmlns:a16="http://schemas.microsoft.com/office/drawing/2014/main" val="720562950"/>
                    </a:ext>
                  </a:extLst>
                </a:gridCol>
                <a:gridCol w="787741">
                  <a:extLst>
                    <a:ext uri="{9D8B030D-6E8A-4147-A177-3AD203B41FA5}">
                      <a16:colId xmlns:a16="http://schemas.microsoft.com/office/drawing/2014/main" val="2555126369"/>
                    </a:ext>
                  </a:extLst>
                </a:gridCol>
              </a:tblGrid>
              <a:tr h="174565">
                <a:tc>
                  <a:txBody>
                    <a:bodyPr/>
                    <a:lstStyle/>
                    <a:p>
                      <a:pPr algn="l" fontAlgn="b"/>
                      <a:r>
                        <a:rPr lang="en-US" sz="900" b="0" i="0" u="none" strike="noStrike" dirty="0">
                          <a:solidFill>
                            <a:srgbClr val="000000"/>
                          </a:solidFill>
                          <a:effectLst/>
                          <a:latin typeface="Calibri" panose="020F0502020204030204" pitchFamily="34" charset="0"/>
                        </a:rPr>
                        <a:t> </a:t>
                      </a:r>
                    </a:p>
                  </a:txBody>
                  <a:tcPr marL="7144" marR="7144" marT="7144" marB="0" anchor="b">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1" i="0" u="none" strike="noStrike" dirty="0">
                          <a:solidFill>
                            <a:srgbClr val="000000"/>
                          </a:solidFill>
                          <a:effectLst/>
                          <a:latin typeface="Calibri" panose="020F0502020204030204" pitchFamily="34" charset="0"/>
                        </a:rPr>
                        <a:t>Installed</a:t>
                      </a:r>
                    </a:p>
                  </a:txBody>
                  <a:tcPr marL="7144" marR="7144" marT="7144"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1" i="0" u="none" strike="noStrike" dirty="0">
                          <a:solidFill>
                            <a:srgbClr val="000000"/>
                          </a:solidFill>
                          <a:effectLst/>
                          <a:latin typeface="Calibri" panose="020F0502020204030204" pitchFamily="34" charset="0"/>
                        </a:rPr>
                        <a:t>Remaining</a:t>
                      </a:r>
                    </a:p>
                  </a:txBody>
                  <a:tcPr marL="7144" marR="7144" marT="7144" marB="0" anchor="b">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2316678"/>
                  </a:ext>
                </a:extLst>
              </a:tr>
              <a:tr h="174565">
                <a:tc>
                  <a:txBody>
                    <a:bodyPr/>
                    <a:lstStyle/>
                    <a:p>
                      <a:pPr algn="l" fontAlgn="b"/>
                      <a:r>
                        <a:rPr lang="en-US" sz="900" b="1" i="0" u="none" strike="noStrike" dirty="0">
                          <a:solidFill>
                            <a:srgbClr val="000000"/>
                          </a:solidFill>
                          <a:effectLst/>
                          <a:latin typeface="Calibri" panose="020F0502020204030204" pitchFamily="34" charset="0"/>
                        </a:rPr>
                        <a:t>Connected Grid Routers</a:t>
                      </a:r>
                    </a:p>
                  </a:txBody>
                  <a:tcPr marL="7144" marR="7144" marT="7144"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effectLst/>
                          <a:latin typeface="Calibri" panose="020F0502020204030204" pitchFamily="34" charset="0"/>
                        </a:rPr>
                        <a:t>1,617</a:t>
                      </a:r>
                    </a:p>
                  </a:txBody>
                  <a:tcPr marL="7144" marR="7144" marT="714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effectLst/>
                          <a:latin typeface="Calibri" panose="020F0502020204030204" pitchFamily="34" charset="0"/>
                        </a:rPr>
                        <a:t>0</a:t>
                      </a:r>
                    </a:p>
                  </a:txBody>
                  <a:tcPr marL="7144" marR="7144" marT="7144"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3950192"/>
                  </a:ext>
                </a:extLst>
              </a:tr>
              <a:tr h="174565">
                <a:tc>
                  <a:txBody>
                    <a:bodyPr/>
                    <a:lstStyle/>
                    <a:p>
                      <a:pPr algn="l" fontAlgn="b"/>
                      <a:r>
                        <a:rPr lang="en-US" sz="900" b="1" i="0" u="none" strike="noStrike" dirty="0">
                          <a:solidFill>
                            <a:srgbClr val="000000"/>
                          </a:solidFill>
                          <a:effectLst/>
                          <a:latin typeface="Calibri" panose="020F0502020204030204" pitchFamily="34" charset="0"/>
                        </a:rPr>
                        <a:t>Range Extenders</a:t>
                      </a:r>
                    </a:p>
                  </a:txBody>
                  <a:tcPr marL="7144" marR="7144" marT="7144"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effectLst/>
                          <a:latin typeface="Calibri" panose="020F0502020204030204" pitchFamily="34" charset="0"/>
                        </a:rPr>
                        <a:t>7,131</a:t>
                      </a:r>
                    </a:p>
                  </a:txBody>
                  <a:tcPr marL="7144" marR="7144" marT="714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effectLst/>
                          <a:latin typeface="Calibri" panose="020F0502020204030204" pitchFamily="34" charset="0"/>
                        </a:rPr>
                        <a:t>376</a:t>
                      </a:r>
                    </a:p>
                  </a:txBody>
                  <a:tcPr marL="7144" marR="7144" marT="7144"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411385"/>
                  </a:ext>
                </a:extLst>
              </a:tr>
            </a:tbl>
          </a:graphicData>
        </a:graphic>
      </p:graphicFrame>
      <p:sp>
        <p:nvSpPr>
          <p:cNvPr id="67" name="Rectangle 66">
            <a:extLst>
              <a:ext uri="{FF2B5EF4-FFF2-40B4-BE49-F238E27FC236}">
                <a16:creationId xmlns:a16="http://schemas.microsoft.com/office/drawing/2014/main" id="{CD6416D8-F189-43F5-A43B-BAFEF6159D55}"/>
              </a:ext>
            </a:extLst>
          </p:cNvPr>
          <p:cNvSpPr/>
          <p:nvPr/>
        </p:nvSpPr>
        <p:spPr>
          <a:xfrm>
            <a:off x="7533972" y="5430035"/>
            <a:ext cx="1559692" cy="230832"/>
          </a:xfrm>
          <a:prstGeom prst="rect">
            <a:avLst/>
          </a:prstGeom>
        </p:spPr>
        <p:txBody>
          <a:bodyPr wrap="square">
            <a:spAutoFit/>
          </a:bodyPr>
          <a:lstStyle/>
          <a:p>
            <a:pPr algn="ctr" defTabSz="685800" eaLnBrk="1" fontAlgn="b" hangingPunct="1">
              <a:spcBef>
                <a:spcPts val="0"/>
              </a:spcBef>
              <a:spcAft>
                <a:spcPts val="0"/>
              </a:spcAft>
              <a:defRPr/>
            </a:pPr>
            <a:r>
              <a:rPr lang="en-US" sz="900" i="1" dirty="0">
                <a:solidFill>
                  <a:srgbClr val="000000"/>
                </a:solidFill>
                <a:latin typeface="Calibri" panose="020F0502020204030204" pitchFamily="34" charset="0"/>
              </a:rPr>
              <a:t>Original plan as of June 2014</a:t>
            </a:r>
          </a:p>
        </p:txBody>
      </p:sp>
      <p:sp>
        <p:nvSpPr>
          <p:cNvPr id="78" name="Oval 55">
            <a:extLst>
              <a:ext uri="{FF2B5EF4-FFF2-40B4-BE49-F238E27FC236}">
                <a16:creationId xmlns:a16="http://schemas.microsoft.com/office/drawing/2014/main" id="{8BEF1B55-D4B8-4FA8-9815-07E519897189}"/>
              </a:ext>
            </a:extLst>
          </p:cNvPr>
          <p:cNvSpPr>
            <a:spLocks noChangeArrowheads="1"/>
          </p:cNvSpPr>
          <p:nvPr/>
        </p:nvSpPr>
        <p:spPr bwMode="gray">
          <a:xfrm>
            <a:off x="7464390" y="2136095"/>
            <a:ext cx="137160" cy="137160"/>
          </a:xfrm>
          <a:prstGeom prst="ellipse">
            <a:avLst/>
          </a:prstGeom>
          <a:solidFill>
            <a:srgbClr val="255E91"/>
          </a:solidFill>
          <a:ln w="6350">
            <a:solidFill>
              <a:sysClr val="window" lastClr="FFFFFF"/>
            </a:solidFill>
            <a:miter lim="800000"/>
            <a:headEnd/>
            <a:tailEnd/>
          </a:ln>
        </p:spPr>
        <p:txBody>
          <a:bodyPr wrap="none" lIns="0" tIns="0" rIns="0" bIns="0" anchor="ctr"/>
          <a:lstStyle/>
          <a:p>
            <a:pPr algn="ctr" defTabSz="685800" fontAlgn="auto">
              <a:spcBef>
                <a:spcPts val="0"/>
              </a:spcBef>
              <a:spcAft>
                <a:spcPts val="0"/>
              </a:spcAft>
              <a:defRPr/>
            </a:pPr>
            <a:endParaRPr lang="en-US" sz="900" b="1" kern="0" dirty="0">
              <a:solidFill>
                <a:srgbClr val="FFFFFF"/>
              </a:solidFill>
              <a:latin typeface="Calibri"/>
            </a:endParaRPr>
          </a:p>
        </p:txBody>
      </p:sp>
      <p:sp>
        <p:nvSpPr>
          <p:cNvPr id="82" name="Rectangle 81">
            <a:extLst>
              <a:ext uri="{FF2B5EF4-FFF2-40B4-BE49-F238E27FC236}">
                <a16:creationId xmlns:a16="http://schemas.microsoft.com/office/drawing/2014/main" id="{D6BBAC46-4F3A-4D40-9B05-87B95FA0C708}"/>
              </a:ext>
            </a:extLst>
          </p:cNvPr>
          <p:cNvSpPr/>
          <p:nvPr/>
        </p:nvSpPr>
        <p:spPr>
          <a:xfrm>
            <a:off x="7628850" y="2098157"/>
            <a:ext cx="1406371" cy="230832"/>
          </a:xfrm>
          <a:prstGeom prst="rect">
            <a:avLst/>
          </a:prstGeom>
        </p:spPr>
        <p:txBody>
          <a:bodyPr wrap="square" lIns="0" rIns="0">
            <a:spAutoFit/>
          </a:bodyPr>
          <a:lstStyle/>
          <a:p>
            <a:pPr defTabSz="685800" eaLnBrk="1" fontAlgn="auto" hangingPunct="1">
              <a:spcBef>
                <a:spcPts val="0"/>
              </a:spcBef>
              <a:spcAft>
                <a:spcPts val="0"/>
              </a:spcAft>
              <a:defRPr/>
            </a:pPr>
            <a:r>
              <a:rPr lang="en-US" sz="900" kern="0" dirty="0">
                <a:solidFill>
                  <a:srgbClr val="000000"/>
                </a:solidFill>
                <a:highlight>
                  <a:srgbClr val="FFFF00"/>
                </a:highlight>
                <a:latin typeface="Calibri"/>
              </a:rPr>
              <a:t>Enable Net Metering Billing </a:t>
            </a:r>
            <a:endParaRPr lang="en-US" sz="900" dirty="0">
              <a:solidFill>
                <a:prstClr val="black"/>
              </a:solidFill>
              <a:highlight>
                <a:srgbClr val="FFFF00"/>
              </a:highlight>
              <a:latin typeface="Calibri"/>
            </a:endParaRPr>
          </a:p>
        </p:txBody>
      </p:sp>
      <p:sp>
        <p:nvSpPr>
          <p:cNvPr id="80" name="TextBox 79">
            <a:extLst>
              <a:ext uri="{FF2B5EF4-FFF2-40B4-BE49-F238E27FC236}">
                <a16:creationId xmlns:a16="http://schemas.microsoft.com/office/drawing/2014/main" id="{38FA92F0-26FE-4A8B-9666-176C375A1072}"/>
              </a:ext>
            </a:extLst>
          </p:cNvPr>
          <p:cNvSpPr txBox="1"/>
          <p:nvPr/>
        </p:nvSpPr>
        <p:spPr bwMode="white">
          <a:xfrm>
            <a:off x="7274176" y="1879253"/>
            <a:ext cx="317716" cy="300082"/>
          </a:xfrm>
          <a:prstGeom prst="rect">
            <a:avLst/>
          </a:prstGeom>
          <a:noFill/>
        </p:spPr>
        <p:txBody>
          <a:bodyPr wrap="none" rtlCol="0">
            <a:spAutoFit/>
          </a:bodyPr>
          <a:lstStyle/>
          <a:p>
            <a:pPr defTabSz="685800" eaLnBrk="1" fontAlgn="auto" hangingPunct="1">
              <a:spcBef>
                <a:spcPts val="0"/>
              </a:spcBef>
              <a:spcAft>
                <a:spcPts val="0"/>
              </a:spcAft>
              <a:defRPr/>
            </a:pPr>
            <a:r>
              <a:rPr lang="en-US" sz="1350" b="1" dirty="0">
                <a:solidFill>
                  <a:prstClr val="white"/>
                </a:solidFill>
                <a:latin typeface="Wingdings 2" panose="05020102010507070707" pitchFamily="18" charset="2"/>
              </a:rPr>
              <a:t>P</a:t>
            </a:r>
          </a:p>
        </p:txBody>
      </p:sp>
      <p:sp>
        <p:nvSpPr>
          <p:cNvPr id="81" name="TextBox 80">
            <a:extLst>
              <a:ext uri="{FF2B5EF4-FFF2-40B4-BE49-F238E27FC236}">
                <a16:creationId xmlns:a16="http://schemas.microsoft.com/office/drawing/2014/main" id="{C4443995-8BD0-4D98-8FCA-C45A66D8F482}"/>
              </a:ext>
            </a:extLst>
          </p:cNvPr>
          <p:cNvSpPr txBox="1"/>
          <p:nvPr/>
        </p:nvSpPr>
        <p:spPr bwMode="white">
          <a:xfrm>
            <a:off x="7411629" y="2073423"/>
            <a:ext cx="317716" cy="300082"/>
          </a:xfrm>
          <a:prstGeom prst="rect">
            <a:avLst/>
          </a:prstGeom>
          <a:noFill/>
        </p:spPr>
        <p:txBody>
          <a:bodyPr wrap="none" rtlCol="0">
            <a:spAutoFit/>
          </a:bodyPr>
          <a:lstStyle/>
          <a:p>
            <a:pPr defTabSz="685800" eaLnBrk="1" fontAlgn="auto" hangingPunct="1">
              <a:spcBef>
                <a:spcPts val="0"/>
              </a:spcBef>
              <a:spcAft>
                <a:spcPts val="0"/>
              </a:spcAft>
              <a:defRPr/>
            </a:pPr>
            <a:r>
              <a:rPr lang="en-US" sz="1350" b="1" dirty="0">
                <a:solidFill>
                  <a:prstClr val="white"/>
                </a:solidFill>
                <a:latin typeface="Wingdings 2" panose="05020102010507070707" pitchFamily="18" charset="2"/>
              </a:rPr>
              <a:t>P</a:t>
            </a:r>
          </a:p>
        </p:txBody>
      </p:sp>
      <p:sp>
        <p:nvSpPr>
          <p:cNvPr id="87" name="TextBox 86">
            <a:extLst>
              <a:ext uri="{FF2B5EF4-FFF2-40B4-BE49-F238E27FC236}">
                <a16:creationId xmlns:a16="http://schemas.microsoft.com/office/drawing/2014/main" id="{BDCFCB6E-3B53-41E6-9EED-28C4E849D143}"/>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88" name="TextBox 87">
            <a:extLst>
              <a:ext uri="{FF2B5EF4-FFF2-40B4-BE49-F238E27FC236}">
                <a16:creationId xmlns:a16="http://schemas.microsoft.com/office/drawing/2014/main" id="{DE191225-D444-4784-8908-E026C4DE3684}"/>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89" name="Slide Number Placeholder 4">
            <a:extLst>
              <a:ext uri="{FF2B5EF4-FFF2-40B4-BE49-F238E27FC236}">
                <a16:creationId xmlns:a16="http://schemas.microsoft.com/office/drawing/2014/main" id="{B5E976C7-465E-46B4-98D0-A89C9B4F3E3E}"/>
              </a:ext>
            </a:extLst>
          </p:cNvPr>
          <p:cNvSpPr>
            <a:spLocks noGrp="1"/>
          </p:cNvSpPr>
          <p:nvPr>
            <p:ph type="sldNum" sz="quarter" idx="12"/>
          </p:nvPr>
        </p:nvSpPr>
        <p:spPr>
          <a:xfrm>
            <a:off x="8562975" y="6554788"/>
            <a:ext cx="277813" cy="152400"/>
          </a:xfrm>
        </p:spPr>
        <p:txBody>
          <a:bodyPr/>
          <a:lstStyle/>
          <a:p>
            <a:pPr>
              <a:defRPr/>
            </a:pPr>
            <a:fld id="{26D3C5E0-D005-4CEC-B1B3-05C0449DE281}" type="slidenum">
              <a:rPr lang="en-US" smtClean="0"/>
              <a:pPr>
                <a:defRPr/>
              </a:pPr>
              <a:t>4</a:t>
            </a:fld>
            <a:endParaRPr lang="en-US" dirty="0"/>
          </a:p>
        </p:txBody>
      </p:sp>
    </p:spTree>
    <p:custDataLst>
      <p:tags r:id="rId1"/>
    </p:custDataLst>
    <p:extLst>
      <p:ext uri="{BB962C8B-B14F-4D97-AF65-F5344CB8AC3E}">
        <p14:creationId xmlns:p14="http://schemas.microsoft.com/office/powerpoint/2010/main" val="265041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743750b1c2b4cf8aedbc5758548de97">
            <a:extLst>
              <a:ext uri="{FF2B5EF4-FFF2-40B4-BE49-F238E27FC236}">
                <a16:creationId xmlns:a16="http://schemas.microsoft.com/office/drawing/2014/main" id="{67BE8BD7-5AE4-49EF-82E1-9A03C57700B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Net Metering Definition">
            <a:extLst>
              <a:ext uri="{FF2B5EF4-FFF2-40B4-BE49-F238E27FC236}">
                <a16:creationId xmlns:a16="http://schemas.microsoft.com/office/drawing/2014/main" id="{566DDEDE-3CF0-453C-A14C-914265E5158A}"/>
              </a:ext>
            </a:extLst>
          </p:cNvPr>
          <p:cNvSpPr txBox="1"/>
          <p:nvPr/>
        </p:nvSpPr>
        <p:spPr>
          <a:xfrm>
            <a:off x="142875" y="1402897"/>
            <a:ext cx="8858250" cy="1015663"/>
          </a:xfrm>
          <a:prstGeom prst="rect">
            <a:avLst/>
          </a:prstGeom>
          <a:noFill/>
        </p:spPr>
        <p:txBody>
          <a:bodyPr wrap="square" rtlCol="0">
            <a:spAutoFit/>
          </a:bodyPr>
          <a:lstStyle/>
          <a:p>
            <a:r>
              <a:rPr lang="en-US" sz="1500" dirty="0">
                <a:solidFill>
                  <a:schemeClr val="bg1"/>
                </a:solidFill>
                <a:cs typeface="Arial" panose="020B0604020202020204" pitchFamily="34" charset="0"/>
              </a:rPr>
              <a:t>Net Metering is a rate tariff rider available to customers </a:t>
            </a:r>
            <a:r>
              <a:rPr lang="en-US" sz="1500" dirty="0">
                <a:solidFill>
                  <a:schemeClr val="bg1"/>
                </a:solidFill>
                <a:ea typeface="Times New Roman" panose="02020603050405020304" pitchFamily="18" charset="0"/>
                <a:cs typeface="Times New Roman" panose="02020603050405020304" pitchFamily="18" charset="0"/>
              </a:rPr>
              <a:t>that install renewable generators such as solar, wind, or hydro power. These customers operate the generator in conjunction with usage from the electric company’s electrical system. A meter with bi-directional functionality, such as a smart meter, is required.</a:t>
            </a:r>
            <a:endParaRPr lang="en-US" sz="1500" dirty="0">
              <a:solidFill>
                <a:schemeClr val="bg1"/>
              </a:solidFill>
              <a:cs typeface="Arial" panose="020B0604020202020204" pitchFamily="34" charset="0"/>
            </a:endParaRPr>
          </a:p>
        </p:txBody>
      </p:sp>
      <p:sp>
        <p:nvSpPr>
          <p:cNvPr id="5" name="Delivered vs Received">
            <a:extLst>
              <a:ext uri="{FF2B5EF4-FFF2-40B4-BE49-F238E27FC236}">
                <a16:creationId xmlns:a16="http://schemas.microsoft.com/office/drawing/2014/main" id="{3D2FC13F-BB61-4249-977A-2EAA8047CD79}"/>
              </a:ext>
            </a:extLst>
          </p:cNvPr>
          <p:cNvSpPr/>
          <p:nvPr/>
        </p:nvSpPr>
        <p:spPr>
          <a:xfrm>
            <a:off x="142875" y="2857048"/>
            <a:ext cx="8829675" cy="1143903"/>
          </a:xfrm>
          <a:prstGeom prst="rect">
            <a:avLst/>
          </a:prstGeom>
        </p:spPr>
        <p:txBody>
          <a:bodyPr wrap="square">
            <a:spAutoFit/>
          </a:bodyPr>
          <a:lstStyle/>
          <a:p>
            <a:pPr defTabSz="685800">
              <a:spcBef>
                <a:spcPts val="450"/>
              </a:spcBef>
              <a:defRPr/>
            </a:pPr>
            <a:r>
              <a:rPr lang="en-US" sz="1500" dirty="0">
                <a:solidFill>
                  <a:schemeClr val="bg1"/>
                </a:solidFill>
                <a:ea typeface="Calibri" panose="020F0502020204030204" pitchFamily="34" charset="0"/>
                <a:cs typeface="Arial" panose="020B0604020202020204" pitchFamily="34" charset="0"/>
              </a:rPr>
              <a:t>Bi-directional meters measure:</a:t>
            </a:r>
          </a:p>
          <a:p>
            <a:pPr marL="257175" indent="-257175" defTabSz="685800">
              <a:spcBef>
                <a:spcPts val="450"/>
              </a:spcBef>
              <a:buFont typeface="Arial" panose="020B0604020202020204" pitchFamily="34" charset="0"/>
              <a:buChar char="•"/>
              <a:defRPr/>
            </a:pPr>
            <a:r>
              <a:rPr lang="en-US" sz="1500" b="1" dirty="0">
                <a:solidFill>
                  <a:schemeClr val="bg1"/>
                </a:solidFill>
                <a:ea typeface="Calibri" panose="020F0502020204030204" pitchFamily="34" charset="0"/>
                <a:cs typeface="Arial" panose="020B0604020202020204" pitchFamily="34" charset="0"/>
              </a:rPr>
              <a:t>Delivered </a:t>
            </a:r>
            <a:r>
              <a:rPr lang="en-US" sz="1500" dirty="0">
                <a:solidFill>
                  <a:schemeClr val="bg1"/>
                </a:solidFill>
                <a:ea typeface="Calibri" panose="020F0502020204030204" pitchFamily="34" charset="0"/>
                <a:cs typeface="Arial" panose="020B0604020202020204" pitchFamily="34" charset="0"/>
              </a:rPr>
              <a:t>– Electricity supplied by an electric utility to the customer</a:t>
            </a:r>
          </a:p>
          <a:p>
            <a:pPr marL="257175" indent="-257175" defTabSz="685800">
              <a:spcBef>
                <a:spcPts val="450"/>
              </a:spcBef>
              <a:buFont typeface="Arial" panose="020B0604020202020204" pitchFamily="34" charset="0"/>
              <a:buChar char="•"/>
              <a:defRPr/>
            </a:pPr>
            <a:r>
              <a:rPr lang="en-US" sz="1500" b="1" dirty="0">
                <a:solidFill>
                  <a:schemeClr val="bg1"/>
                </a:solidFill>
                <a:ea typeface="Calibri" panose="020F0502020204030204" pitchFamily="34" charset="0"/>
                <a:cs typeface="Arial" panose="020B0604020202020204" pitchFamily="34" charset="0"/>
              </a:rPr>
              <a:t>Received </a:t>
            </a:r>
            <a:r>
              <a:rPr lang="en-US" sz="1500" dirty="0">
                <a:solidFill>
                  <a:schemeClr val="bg1"/>
                </a:solidFill>
                <a:ea typeface="Calibri" panose="020F0502020204030204" pitchFamily="34" charset="0"/>
                <a:cs typeface="Arial" panose="020B0604020202020204" pitchFamily="34" charset="0"/>
              </a:rPr>
              <a:t>– Electricity produced by a customer-generator and supplied to the electric utility for purchase by either the utility or the customer’s supplier </a:t>
            </a:r>
          </a:p>
        </p:txBody>
      </p:sp>
      <p:sp>
        <p:nvSpPr>
          <p:cNvPr id="6" name="Title 1">
            <a:extLst>
              <a:ext uri="{FF2B5EF4-FFF2-40B4-BE49-F238E27FC236}">
                <a16:creationId xmlns:a16="http://schemas.microsoft.com/office/drawing/2014/main" id="{B7B5340F-9D44-4C31-971A-26968D836122}"/>
              </a:ext>
            </a:extLst>
          </p:cNvPr>
          <p:cNvSpPr txBox="1">
            <a:spLocks/>
          </p:cNvSpPr>
          <p:nvPr/>
        </p:nvSpPr>
        <p:spPr>
          <a:xfrm>
            <a:off x="628650" y="184565"/>
            <a:ext cx="7886700" cy="5329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About Net Metering</a:t>
            </a:r>
          </a:p>
        </p:txBody>
      </p:sp>
      <p:sp>
        <p:nvSpPr>
          <p:cNvPr id="3" name="TextBox 2">
            <a:extLst>
              <a:ext uri="{FF2B5EF4-FFF2-40B4-BE49-F238E27FC236}">
                <a16:creationId xmlns:a16="http://schemas.microsoft.com/office/drawing/2014/main" id="{96E89F04-ECFF-4A80-A2CF-664D82E1BDC6}"/>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10" name="TextBox 9">
            <a:extLst>
              <a:ext uri="{FF2B5EF4-FFF2-40B4-BE49-F238E27FC236}">
                <a16:creationId xmlns:a16="http://schemas.microsoft.com/office/drawing/2014/main" id="{5BA27787-98CD-4B1C-BC0C-1AB9371A5211}"/>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8" name="Slide Number Placeholder 4">
            <a:extLst>
              <a:ext uri="{FF2B5EF4-FFF2-40B4-BE49-F238E27FC236}">
                <a16:creationId xmlns:a16="http://schemas.microsoft.com/office/drawing/2014/main" id="{FBD373B7-C6CA-4753-9168-8E5DED12FB64}"/>
              </a:ext>
            </a:extLst>
          </p:cNvPr>
          <p:cNvSpPr>
            <a:spLocks noGrp="1"/>
          </p:cNvSpPr>
          <p:nvPr>
            <p:ph type="sldNum" sz="quarter" idx="12"/>
          </p:nvPr>
        </p:nvSpPr>
        <p:spPr>
          <a:xfrm>
            <a:off x="8562975" y="6554788"/>
            <a:ext cx="277813" cy="152400"/>
          </a:xfrm>
        </p:spPr>
        <p:txBody>
          <a:bodyPr/>
          <a:lstStyle/>
          <a:p>
            <a:pPr>
              <a:defRPr/>
            </a:pPr>
            <a:fld id="{26D3C5E0-D005-4CEC-B1B3-05C0449DE281}" type="slidenum">
              <a:rPr lang="en-US" smtClean="0"/>
              <a:pPr>
                <a:defRPr/>
              </a:pPr>
              <a:t>5</a:t>
            </a:fld>
            <a:endParaRPr lang="en-US" dirty="0"/>
          </a:p>
        </p:txBody>
      </p:sp>
    </p:spTree>
    <p:extLst>
      <p:ext uri="{BB962C8B-B14F-4D97-AF65-F5344CB8AC3E}">
        <p14:creationId xmlns:p14="http://schemas.microsoft.com/office/powerpoint/2010/main" val="1342443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8A4E-6F61-4897-9CB7-180DDE464B9A}"/>
              </a:ext>
            </a:extLst>
          </p:cNvPr>
          <p:cNvSpPr>
            <a:spLocks noGrp="1"/>
          </p:cNvSpPr>
          <p:nvPr>
            <p:ph type="title"/>
          </p:nvPr>
        </p:nvSpPr>
        <p:spPr/>
        <p:txBody>
          <a:bodyPr/>
          <a:lstStyle/>
          <a:p>
            <a:r>
              <a:rPr lang="en-US" dirty="0"/>
              <a:t>Net Metering | What is it?</a:t>
            </a:r>
          </a:p>
        </p:txBody>
      </p:sp>
      <p:sp>
        <p:nvSpPr>
          <p:cNvPr id="7" name="TextBox 6">
            <a:extLst>
              <a:ext uri="{FF2B5EF4-FFF2-40B4-BE49-F238E27FC236}">
                <a16:creationId xmlns:a16="http://schemas.microsoft.com/office/drawing/2014/main" id="{EA1D939F-ABCA-4E18-A18D-F50D8FD7C7E3}"/>
              </a:ext>
            </a:extLst>
          </p:cNvPr>
          <p:cNvSpPr txBox="1"/>
          <p:nvPr/>
        </p:nvSpPr>
        <p:spPr>
          <a:xfrm>
            <a:off x="210804" y="4830720"/>
            <a:ext cx="2726056" cy="705321"/>
          </a:xfrm>
          <a:prstGeom prst="rect">
            <a:avLst/>
          </a:prstGeom>
          <a:solidFill>
            <a:srgbClr val="4080FF"/>
          </a:solidFill>
          <a:ln>
            <a:noFill/>
          </a:ln>
          <a:effectLst>
            <a:outerShdw blurRad="50800" dist="38100" dir="8100000" algn="tr" rotWithShape="0">
              <a:prstClr val="black">
                <a:alpha val="40000"/>
              </a:prstClr>
            </a:outerShdw>
          </a:effectLst>
        </p:spPr>
        <p:txBody>
          <a:bodyPr wrap="square" rtlCol="0">
            <a:spAutoFit/>
          </a:bodyPr>
          <a:lstStyle/>
          <a:p>
            <a:pPr>
              <a:spcBef>
                <a:spcPts val="450"/>
              </a:spcBef>
            </a:pPr>
            <a:r>
              <a:rPr lang="en-US" sz="1050" b="1" dirty="0">
                <a:solidFill>
                  <a:schemeClr val="bg1"/>
                </a:solidFill>
              </a:rPr>
              <a:t>Buy from Grid = </a:t>
            </a:r>
            <a:r>
              <a:rPr lang="en-US" sz="1050" dirty="0">
                <a:solidFill>
                  <a:schemeClr val="bg1"/>
                </a:solidFill>
              </a:rPr>
              <a:t>Utility ‘Delivered’ kWh</a:t>
            </a:r>
          </a:p>
          <a:p>
            <a:pPr>
              <a:spcBef>
                <a:spcPts val="450"/>
              </a:spcBef>
            </a:pPr>
            <a:r>
              <a:rPr lang="en-US" sz="1050" b="1" dirty="0">
                <a:solidFill>
                  <a:schemeClr val="bg1"/>
                </a:solidFill>
              </a:rPr>
              <a:t>Sell to the Grid = </a:t>
            </a:r>
            <a:r>
              <a:rPr lang="en-US" sz="1050" dirty="0">
                <a:solidFill>
                  <a:schemeClr val="bg1"/>
                </a:solidFill>
              </a:rPr>
              <a:t>Utility ‘Received’ kWh</a:t>
            </a:r>
          </a:p>
          <a:p>
            <a:pPr>
              <a:spcBef>
                <a:spcPts val="450"/>
              </a:spcBef>
            </a:pPr>
            <a:r>
              <a:rPr lang="en-US" sz="1050" b="1" dirty="0">
                <a:solidFill>
                  <a:schemeClr val="bg1"/>
                </a:solidFill>
              </a:rPr>
              <a:t>Net = </a:t>
            </a:r>
            <a:r>
              <a:rPr lang="en-US" sz="1050" dirty="0">
                <a:solidFill>
                  <a:schemeClr val="bg1"/>
                </a:solidFill>
              </a:rPr>
              <a:t>‘Delivered’ minus ‘Received’</a:t>
            </a:r>
          </a:p>
        </p:txBody>
      </p:sp>
      <p:pic>
        <p:nvPicPr>
          <p:cNvPr id="6" name="Picture 5">
            <a:extLst>
              <a:ext uri="{FF2B5EF4-FFF2-40B4-BE49-F238E27FC236}">
                <a16:creationId xmlns:a16="http://schemas.microsoft.com/office/drawing/2014/main" id="{AEC53DF1-2F00-4933-A295-1F7150E0A886}"/>
              </a:ext>
            </a:extLst>
          </p:cNvPr>
          <p:cNvPicPr>
            <a:picLocks noChangeAspect="1"/>
          </p:cNvPicPr>
          <p:nvPr/>
        </p:nvPicPr>
        <p:blipFill>
          <a:blip r:embed="rId3"/>
          <a:stretch>
            <a:fillRect/>
          </a:stretch>
        </p:blipFill>
        <p:spPr>
          <a:xfrm>
            <a:off x="4866286" y="3389525"/>
            <a:ext cx="1593056" cy="2114550"/>
          </a:xfrm>
          <a:prstGeom prst="rect">
            <a:avLst/>
          </a:prstGeom>
        </p:spPr>
      </p:pic>
      <p:pic>
        <p:nvPicPr>
          <p:cNvPr id="9" name="Picture 8">
            <a:extLst>
              <a:ext uri="{FF2B5EF4-FFF2-40B4-BE49-F238E27FC236}">
                <a16:creationId xmlns:a16="http://schemas.microsoft.com/office/drawing/2014/main" id="{F0403163-8734-42F5-9CA7-EE3B0A39A7F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97" b="94619" l="2143" r="97143">
                        <a14:foregroundMark x1="10357" y1="48879" x2="11429" y2="71749"/>
                        <a14:foregroundMark x1="11429" y1="71749" x2="32143" y2="88789"/>
                        <a14:foregroundMark x1="32143" y1="88789" x2="45357" y2="91031"/>
                        <a14:foregroundMark x1="5000" y1="52018" x2="7857" y2="68161"/>
                        <a14:foregroundMark x1="3929" y1="52915" x2="6071" y2="64126"/>
                        <a14:foregroundMark x1="6071" y1="52466" x2="31786" y2="51570"/>
                        <a14:foregroundMark x1="31786" y1="51570" x2="52500" y2="51570"/>
                        <a14:foregroundMark x1="5714" y1="50224" x2="34643" y2="57399"/>
                        <a14:foregroundMark x1="17143" y1="57848" x2="57143" y2="56502"/>
                        <a14:foregroundMark x1="57143" y1="56502" x2="64286" y2="57399"/>
                        <a14:foregroundMark x1="22500" y1="62332" x2="83929" y2="62780"/>
                        <a14:foregroundMark x1="15357" y1="65471" x2="52143" y2="65471"/>
                        <a14:foregroundMark x1="19286" y1="70404" x2="41071" y2="71300"/>
                        <a14:foregroundMark x1="41071" y1="71300" x2="55357" y2="70852"/>
                        <a14:foregroundMark x1="18214" y1="74439" x2="58571" y2="75785"/>
                        <a14:foregroundMark x1="22143" y1="85202" x2="63571" y2="82960"/>
                        <a14:foregroundMark x1="16071" y1="86996" x2="62143" y2="85650"/>
                        <a14:foregroundMark x1="22500" y1="90583" x2="52143" y2="87444"/>
                        <a14:foregroundMark x1="52143" y1="87444" x2="68214" y2="87444"/>
                        <a14:foregroundMark x1="19286" y1="81614" x2="22500" y2="89686"/>
                        <a14:foregroundMark x1="18214" y1="84753" x2="22500" y2="91031"/>
                        <a14:foregroundMark x1="63929" y1="14798" x2="47857" y2="4036"/>
                        <a14:foregroundMark x1="47857" y1="4036" x2="30000" y2="11211"/>
                        <a14:foregroundMark x1="30000" y1="11211" x2="28214" y2="34529"/>
                        <a14:foregroundMark x1="28214" y1="34529" x2="40714" y2="52915"/>
                        <a14:foregroundMark x1="40714" y1="52915" x2="42143" y2="53812"/>
                        <a14:foregroundMark x1="65000" y1="14350" x2="37500" y2="1794"/>
                        <a14:foregroundMark x1="37500" y1="1794" x2="32143" y2="21076"/>
                        <a14:foregroundMark x1="58571" y1="9417" x2="45357" y2="1345"/>
                        <a14:foregroundMark x1="38214" y1="2242" x2="31429" y2="12108"/>
                        <a14:foregroundMark x1="49643" y1="1794" x2="62143" y2="11659"/>
                        <a14:foregroundMark x1="54643" y1="5830" x2="65000" y2="18834"/>
                        <a14:foregroundMark x1="84643" y1="39910" x2="94643" y2="59193"/>
                        <a14:foregroundMark x1="94643" y1="59193" x2="89643" y2="73094"/>
                        <a14:foregroundMark x1="96786" y1="49776" x2="97143" y2="39462"/>
                        <a14:foregroundMark x1="94643" y1="49776" x2="80357" y2="94619"/>
                        <a14:foregroundMark x1="80357" y1="95067" x2="63929" y2="86099"/>
                        <a14:foregroundMark x1="63929" y1="86099" x2="63929" y2="86099"/>
                        <a14:foregroundMark x1="96071" y1="49327" x2="80357" y2="90583"/>
                        <a14:foregroundMark x1="60714" y1="89238" x2="49286" y2="90135"/>
                        <a14:foregroundMark x1="10357" y1="65022" x2="2143" y2="55605"/>
                        <a14:foregroundMark x1="58571" y1="67265" x2="47857" y2="66368"/>
                        <a14:foregroundMark x1="65000" y1="15695" x2="48929" y2="4933"/>
                        <a14:foregroundMark x1="48929" y1="4933" x2="44643" y2="4933"/>
                      </a14:backgroundRemoval>
                    </a14:imgEffect>
                  </a14:imgLayer>
                </a14:imgProps>
              </a:ext>
            </a:extLst>
          </a:blip>
          <a:stretch>
            <a:fillRect/>
          </a:stretch>
        </p:blipFill>
        <p:spPr>
          <a:xfrm>
            <a:off x="3141071" y="2485840"/>
            <a:ext cx="2000250" cy="1593056"/>
          </a:xfrm>
          <a:prstGeom prst="rect">
            <a:avLst/>
          </a:prstGeom>
        </p:spPr>
      </p:pic>
      <p:pic>
        <p:nvPicPr>
          <p:cNvPr id="10" name="Picture 9">
            <a:extLst>
              <a:ext uri="{FF2B5EF4-FFF2-40B4-BE49-F238E27FC236}">
                <a16:creationId xmlns:a16="http://schemas.microsoft.com/office/drawing/2014/main" id="{B57F7521-62CF-4EBE-9DB6-1D0576CF770B}"/>
              </a:ext>
            </a:extLst>
          </p:cNvPr>
          <p:cNvPicPr>
            <a:picLocks noChangeAspect="1"/>
          </p:cNvPicPr>
          <p:nvPr/>
        </p:nvPicPr>
        <p:blipFill rotWithShape="1">
          <a:blip r:embed="rId6"/>
          <a:srcRect t="5509"/>
          <a:stretch/>
        </p:blipFill>
        <p:spPr>
          <a:xfrm>
            <a:off x="3034222" y="4018175"/>
            <a:ext cx="1935956" cy="1593057"/>
          </a:xfrm>
          <a:prstGeom prst="rect">
            <a:avLst/>
          </a:prstGeom>
        </p:spPr>
      </p:pic>
      <p:pic>
        <p:nvPicPr>
          <p:cNvPr id="11" name="Picture 10">
            <a:extLst>
              <a:ext uri="{FF2B5EF4-FFF2-40B4-BE49-F238E27FC236}">
                <a16:creationId xmlns:a16="http://schemas.microsoft.com/office/drawing/2014/main" id="{F06DE15B-9A50-4A77-B8C2-174BE69CD118}"/>
              </a:ext>
            </a:extLst>
          </p:cNvPr>
          <p:cNvPicPr>
            <a:picLocks noChangeAspect="1"/>
          </p:cNvPicPr>
          <p:nvPr/>
        </p:nvPicPr>
        <p:blipFill rotWithShape="1">
          <a:blip r:embed="rId7"/>
          <a:srcRect l="11" r="-1"/>
          <a:stretch/>
        </p:blipFill>
        <p:spPr>
          <a:xfrm>
            <a:off x="6352186" y="3371296"/>
            <a:ext cx="2764325" cy="2128838"/>
          </a:xfrm>
          <a:prstGeom prst="rect">
            <a:avLst/>
          </a:prstGeom>
        </p:spPr>
      </p:pic>
      <p:pic>
        <p:nvPicPr>
          <p:cNvPr id="12" name="Picture 11">
            <a:extLst>
              <a:ext uri="{FF2B5EF4-FFF2-40B4-BE49-F238E27FC236}">
                <a16:creationId xmlns:a16="http://schemas.microsoft.com/office/drawing/2014/main" id="{43C6594F-3600-44B9-9E51-D9482412B59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302" b="88372" l="8989" r="93258">
                        <a14:foregroundMark x1="83146" y1="11628" x2="93258" y2="32558"/>
                        <a14:foregroundMark x1="84270" y1="39535" x2="26966" y2="67442"/>
                        <a14:foregroundMark x1="73034" y1="55814" x2="21348" y2="76744"/>
                        <a14:foregroundMark x1="69663" y1="23256" x2="21348" y2="32558"/>
                        <a14:foregroundMark x1="34831" y1="86047" x2="12360" y2="41860"/>
                        <a14:foregroundMark x1="65169" y1="65116" x2="32584" y2="67442"/>
                      </a14:backgroundRemoval>
                    </a14:imgEffect>
                  </a14:imgLayer>
                </a14:imgProps>
              </a:ext>
            </a:extLst>
          </a:blip>
          <a:stretch>
            <a:fillRect/>
          </a:stretch>
        </p:blipFill>
        <p:spPr>
          <a:xfrm>
            <a:off x="6369331" y="4282124"/>
            <a:ext cx="635794" cy="307181"/>
          </a:xfrm>
          <a:prstGeom prst="rect">
            <a:avLst/>
          </a:prstGeom>
        </p:spPr>
      </p:pic>
      <p:pic>
        <p:nvPicPr>
          <p:cNvPr id="13" name="Picture 12">
            <a:extLst>
              <a:ext uri="{FF2B5EF4-FFF2-40B4-BE49-F238E27FC236}">
                <a16:creationId xmlns:a16="http://schemas.microsoft.com/office/drawing/2014/main" id="{AE9B5D65-76A7-4EA9-9063-685FBCCD28E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302" b="88372" l="8989" r="93258">
                        <a14:foregroundMark x1="83146" y1="11628" x2="93258" y2="32558"/>
                        <a14:foregroundMark x1="84270" y1="39535" x2="26966" y2="67442"/>
                        <a14:foregroundMark x1="73034" y1="55814" x2="21348" y2="76744"/>
                        <a14:foregroundMark x1="69663" y1="23256" x2="21348" y2="32558"/>
                        <a14:foregroundMark x1="34831" y1="86047" x2="12360" y2="41860"/>
                        <a14:foregroundMark x1="65169" y1="65116" x2="32584" y2="67442"/>
                      </a14:backgroundRemoval>
                    </a14:imgEffect>
                  </a14:imgLayer>
                </a14:imgProps>
              </a:ext>
            </a:extLst>
          </a:blip>
          <a:stretch>
            <a:fillRect/>
          </a:stretch>
        </p:blipFill>
        <p:spPr>
          <a:xfrm rot="20281612">
            <a:off x="7514387" y="3737742"/>
            <a:ext cx="635794" cy="307181"/>
          </a:xfrm>
          <a:prstGeom prst="rect">
            <a:avLst/>
          </a:prstGeom>
        </p:spPr>
      </p:pic>
      <p:pic>
        <p:nvPicPr>
          <p:cNvPr id="14" name="Picture 13">
            <a:extLst>
              <a:ext uri="{FF2B5EF4-FFF2-40B4-BE49-F238E27FC236}">
                <a16:creationId xmlns:a16="http://schemas.microsoft.com/office/drawing/2014/main" id="{6E58C48D-13B5-4AB4-9BFF-3CB2EAEE64F6}"/>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7071" b="97980" l="0" r="96447">
                        <a14:foregroundMark x1="13198" y1="59596" x2="8122" y2="53535"/>
                        <a14:foregroundMark x1="18274" y1="46465" x2="16244" y2="97980"/>
                        <a14:foregroundMark x1="96954" y1="27273" x2="19797" y2="22222"/>
                        <a14:foregroundMark x1="95939" y1="16162" x2="23350" y2="21212"/>
                        <a14:foregroundMark x1="60914" y1="13131" x2="0" y2="7071"/>
                        <a14:foregroundMark x1="61421" y1="51515" x2="0" y2="7071"/>
                        <a14:foregroundMark x1="54315" y1="27273" x2="10152" y2="31313"/>
                        <a14:foregroundMark x1="48223" y1="31313" x2="16244" y2="32323"/>
                        <a14:foregroundMark x1="16244" y1="32323" x2="3046" y2="15152"/>
                        <a14:foregroundMark x1="13198" y1="33333" x2="0" y2="33333"/>
                        <a14:foregroundMark x1="55330" y1="42424" x2="9137" y2="46465"/>
                        <a14:foregroundMark x1="56853" y1="53535" x2="3046" y2="42424"/>
                        <a14:foregroundMark x1="34518" y1="52525" x2="1523" y2="53535"/>
                      </a14:backgroundRemoval>
                    </a14:imgEffect>
                  </a14:imgLayer>
                </a14:imgProps>
              </a:ext>
            </a:extLst>
          </a:blip>
          <a:stretch>
            <a:fillRect/>
          </a:stretch>
        </p:blipFill>
        <p:spPr>
          <a:xfrm>
            <a:off x="6326877" y="3618125"/>
            <a:ext cx="1407319" cy="707231"/>
          </a:xfrm>
          <a:prstGeom prst="rect">
            <a:avLst/>
          </a:prstGeom>
        </p:spPr>
      </p:pic>
      <p:pic>
        <p:nvPicPr>
          <p:cNvPr id="4" name="Picture 3">
            <a:extLst>
              <a:ext uri="{FF2B5EF4-FFF2-40B4-BE49-F238E27FC236}">
                <a16:creationId xmlns:a16="http://schemas.microsoft.com/office/drawing/2014/main" id="{5DD18FCA-F609-4027-9C13-A1C0DEBA2CA2}"/>
              </a:ext>
            </a:extLst>
          </p:cNvPr>
          <p:cNvPicPr>
            <a:picLocks noChangeAspect="1"/>
          </p:cNvPicPr>
          <p:nvPr/>
        </p:nvPicPr>
        <p:blipFill>
          <a:blip r:embed="rId12"/>
          <a:stretch>
            <a:fillRect/>
          </a:stretch>
        </p:blipFill>
        <p:spPr>
          <a:xfrm>
            <a:off x="6045746" y="2514600"/>
            <a:ext cx="2886075" cy="542925"/>
          </a:xfrm>
          <a:prstGeom prst="rect">
            <a:avLst/>
          </a:prstGeom>
        </p:spPr>
      </p:pic>
      <p:sp>
        <p:nvSpPr>
          <p:cNvPr id="3" name="Rectangle 2">
            <a:extLst>
              <a:ext uri="{FF2B5EF4-FFF2-40B4-BE49-F238E27FC236}">
                <a16:creationId xmlns:a16="http://schemas.microsoft.com/office/drawing/2014/main" id="{70F7C649-FD22-47EE-BC3F-01812583B91C}"/>
              </a:ext>
            </a:extLst>
          </p:cNvPr>
          <p:cNvSpPr/>
          <p:nvPr/>
        </p:nvSpPr>
        <p:spPr>
          <a:xfrm>
            <a:off x="210804" y="1126088"/>
            <a:ext cx="8726081" cy="1174681"/>
          </a:xfrm>
          <a:prstGeom prst="rect">
            <a:avLst/>
          </a:prstGeom>
          <a:solidFill>
            <a:schemeClr val="bg2">
              <a:lumMod val="90000"/>
            </a:schemeClr>
          </a:solidFill>
        </p:spPr>
        <p:txBody>
          <a:bodyPr wrap="square">
            <a:spAutoFit/>
          </a:bodyPr>
          <a:lstStyle/>
          <a:p>
            <a:r>
              <a:rPr lang="en-US" sz="1400" b="1" dirty="0">
                <a:solidFill>
                  <a:schemeClr val="bg1"/>
                </a:solidFill>
                <a:latin typeface="Calibri" panose="020F0502020204030204" pitchFamily="34" charset="0"/>
                <a:ea typeface="Calibri" panose="020F0502020204030204" pitchFamily="34" charset="0"/>
              </a:rPr>
              <a:t>Per PA Act 213 of 2004 – Alternative Energy Portfolio Standards Act…</a:t>
            </a:r>
          </a:p>
          <a:p>
            <a:pPr>
              <a:spcBef>
                <a:spcPts val="450"/>
              </a:spcBef>
            </a:pPr>
            <a:r>
              <a:rPr lang="en-US" sz="1200" dirty="0">
                <a:solidFill>
                  <a:schemeClr val="bg1"/>
                </a:solidFill>
                <a:latin typeface="Calibri" panose="020F0502020204030204" pitchFamily="34" charset="0"/>
                <a:ea typeface="Calibri" panose="020F0502020204030204" pitchFamily="34" charset="0"/>
              </a:rPr>
              <a:t>Net Metering is measuring the difference between </a:t>
            </a:r>
            <a:r>
              <a:rPr lang="en-US" sz="1200" b="1" dirty="0">
                <a:solidFill>
                  <a:schemeClr val="bg1"/>
                </a:solidFill>
                <a:latin typeface="Calibri" panose="020F0502020204030204" pitchFamily="34" charset="0"/>
                <a:ea typeface="Calibri" panose="020F0502020204030204" pitchFamily="34" charset="0"/>
              </a:rPr>
              <a:t>electricity supplied by an electric utility</a:t>
            </a:r>
            <a:r>
              <a:rPr lang="en-US" sz="1200" dirty="0">
                <a:solidFill>
                  <a:schemeClr val="bg1"/>
                </a:solidFill>
                <a:latin typeface="Calibri" panose="020F0502020204030204" pitchFamily="34" charset="0"/>
                <a:ea typeface="Calibri" panose="020F0502020204030204" pitchFamily="34" charset="0"/>
              </a:rPr>
              <a:t>, and </a:t>
            </a:r>
            <a:r>
              <a:rPr lang="en-US" sz="1200" b="1" dirty="0">
                <a:solidFill>
                  <a:schemeClr val="bg1"/>
                </a:solidFill>
                <a:latin typeface="Calibri" panose="020F0502020204030204" pitchFamily="34" charset="0"/>
                <a:ea typeface="Calibri" panose="020F0502020204030204" pitchFamily="34" charset="0"/>
              </a:rPr>
              <a:t>electricity generated by a customer-generator </a:t>
            </a:r>
          </a:p>
          <a:p>
            <a:pPr>
              <a:spcBef>
                <a:spcPts val="450"/>
              </a:spcBef>
            </a:pPr>
            <a:r>
              <a:rPr lang="en-US" sz="1200" i="1" dirty="0">
                <a:solidFill>
                  <a:schemeClr val="bg1"/>
                </a:solidFill>
                <a:latin typeface="Calibri" panose="020F0502020204030204" pitchFamily="34" charset="0"/>
                <a:ea typeface="Calibri" panose="020F0502020204030204" pitchFamily="34" charset="0"/>
              </a:rPr>
              <a:t>…when any portion of the electricity generated by the alternative energy generating system is used to offset part or all of the customer-generator’s requirements for electricity. </a:t>
            </a:r>
            <a:endParaRPr lang="en-US" sz="1200" i="1" dirty="0">
              <a:solidFill>
                <a:schemeClr val="bg1"/>
              </a:solidFill>
            </a:endParaRPr>
          </a:p>
        </p:txBody>
      </p:sp>
      <p:pic>
        <p:nvPicPr>
          <p:cNvPr id="15" name="Content Placeholder 6">
            <a:extLst>
              <a:ext uri="{FF2B5EF4-FFF2-40B4-BE49-F238E27FC236}">
                <a16:creationId xmlns:a16="http://schemas.microsoft.com/office/drawing/2014/main" id="{EC01DD2C-8BC0-4389-BE07-2CD7304104CC}"/>
              </a:ext>
            </a:extLst>
          </p:cNvPr>
          <p:cNvPicPr>
            <a:picLocks/>
          </p:cNvPicPr>
          <p:nvPr/>
        </p:nvPicPr>
        <p:blipFill rotWithShape="1">
          <a:blip r:embed="rId13" cstate="print">
            <a:extLst>
              <a:ext uri="{28A0092B-C50C-407E-A947-70E740481C1C}">
                <a14:useLocalDpi xmlns:a14="http://schemas.microsoft.com/office/drawing/2010/main" val="0"/>
              </a:ext>
            </a:extLst>
          </a:blip>
          <a:srcRect l="-3981" t="-4439" r="-3981" b="-3152"/>
          <a:stretch/>
        </p:blipFill>
        <p:spPr>
          <a:xfrm>
            <a:off x="7005124" y="4018175"/>
            <a:ext cx="783914" cy="756201"/>
          </a:xfrm>
          <a:prstGeom prst="ellipse">
            <a:avLst/>
          </a:prstGeom>
          <a:ln w="63500" cap="rnd">
            <a:solidFill>
              <a:schemeClr val="bg1">
                <a:lumMod val="6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a:extLst>
              <a:ext uri="{FF2B5EF4-FFF2-40B4-BE49-F238E27FC236}">
                <a16:creationId xmlns:a16="http://schemas.microsoft.com/office/drawing/2014/main" id="{B43C4524-B1D2-498F-9D51-22FD35AFB87B}"/>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17" name="TextBox 16">
            <a:extLst>
              <a:ext uri="{FF2B5EF4-FFF2-40B4-BE49-F238E27FC236}">
                <a16:creationId xmlns:a16="http://schemas.microsoft.com/office/drawing/2014/main" id="{E647E330-4B50-4EB5-B6A6-21BA2910633F}"/>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18" name="Slide Number Placeholder 4">
            <a:extLst>
              <a:ext uri="{FF2B5EF4-FFF2-40B4-BE49-F238E27FC236}">
                <a16:creationId xmlns:a16="http://schemas.microsoft.com/office/drawing/2014/main" id="{BA1D80D0-3333-400F-ADA2-7E12F1C5ECE5}"/>
              </a:ext>
            </a:extLst>
          </p:cNvPr>
          <p:cNvSpPr>
            <a:spLocks noGrp="1"/>
          </p:cNvSpPr>
          <p:nvPr>
            <p:ph type="sldNum" sz="quarter" idx="12"/>
          </p:nvPr>
        </p:nvSpPr>
        <p:spPr>
          <a:xfrm>
            <a:off x="8562975" y="6554788"/>
            <a:ext cx="277813" cy="152400"/>
          </a:xfrm>
        </p:spPr>
        <p:txBody>
          <a:bodyPr/>
          <a:lstStyle/>
          <a:p>
            <a:pPr>
              <a:defRPr/>
            </a:pPr>
            <a:fld id="{26D3C5E0-D005-4CEC-B1B3-05C0449DE281}" type="slidenum">
              <a:rPr lang="en-US" smtClean="0"/>
              <a:pPr>
                <a:defRPr/>
              </a:pPr>
              <a:t>6</a:t>
            </a:fld>
            <a:endParaRPr lang="en-US" dirty="0"/>
          </a:p>
        </p:txBody>
      </p:sp>
    </p:spTree>
    <p:extLst>
      <p:ext uri="{BB962C8B-B14F-4D97-AF65-F5344CB8AC3E}">
        <p14:creationId xmlns:p14="http://schemas.microsoft.com/office/powerpoint/2010/main" val="3213599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4629-7C37-4F3A-9607-08269B8AF323}"/>
              </a:ext>
            </a:extLst>
          </p:cNvPr>
          <p:cNvSpPr>
            <a:spLocks noGrp="1"/>
          </p:cNvSpPr>
          <p:nvPr>
            <p:ph type="title"/>
          </p:nvPr>
        </p:nvSpPr>
        <p:spPr>
          <a:xfrm>
            <a:off x="338138" y="319088"/>
            <a:ext cx="8455025" cy="1077218"/>
          </a:xfrm>
        </p:spPr>
        <p:txBody>
          <a:bodyPr/>
          <a:lstStyle/>
          <a:p>
            <a:r>
              <a:rPr lang="en-US" dirty="0"/>
              <a:t>Net Metering | PA Utility Tariff Perspective, Rider D – Net Metering Rider</a:t>
            </a:r>
          </a:p>
        </p:txBody>
      </p:sp>
      <p:sp>
        <p:nvSpPr>
          <p:cNvPr id="4" name="TextBox 3">
            <a:extLst>
              <a:ext uri="{FF2B5EF4-FFF2-40B4-BE49-F238E27FC236}">
                <a16:creationId xmlns:a16="http://schemas.microsoft.com/office/drawing/2014/main" id="{86B57AEE-7F19-4AB3-AD58-5A2939B7DCC6}"/>
              </a:ext>
            </a:extLst>
          </p:cNvPr>
          <p:cNvSpPr txBox="1"/>
          <p:nvPr/>
        </p:nvSpPr>
        <p:spPr>
          <a:xfrm>
            <a:off x="188595" y="1491393"/>
            <a:ext cx="8766810" cy="369332"/>
          </a:xfrm>
          <a:prstGeom prst="rect">
            <a:avLst/>
          </a:prstGeom>
          <a:solidFill>
            <a:schemeClr val="bg2"/>
          </a:solidFill>
        </p:spPr>
        <p:txBody>
          <a:bodyPr wrap="square" rtlCol="0">
            <a:spAutoFit/>
          </a:bodyPr>
          <a:lstStyle/>
          <a:p>
            <a:pPr algn="ctr"/>
            <a:r>
              <a:rPr lang="en-US" b="1" i="1" dirty="0">
                <a:solidFill>
                  <a:schemeClr val="bg1"/>
                </a:solidFill>
              </a:rPr>
              <a:t>Utility is required to offer Net Metering Rider per statute</a:t>
            </a:r>
          </a:p>
        </p:txBody>
      </p:sp>
      <p:sp>
        <p:nvSpPr>
          <p:cNvPr id="7" name="Content Placeholder 2">
            <a:extLst>
              <a:ext uri="{FF2B5EF4-FFF2-40B4-BE49-F238E27FC236}">
                <a16:creationId xmlns:a16="http://schemas.microsoft.com/office/drawing/2014/main" id="{7FA7B492-58E9-47B5-93AA-47F7200AE4E7}"/>
              </a:ext>
            </a:extLst>
          </p:cNvPr>
          <p:cNvSpPr>
            <a:spLocks noGrp="1"/>
          </p:cNvSpPr>
          <p:nvPr>
            <p:ph idx="1"/>
          </p:nvPr>
        </p:nvSpPr>
        <p:spPr>
          <a:xfrm>
            <a:off x="2082495" y="4114800"/>
            <a:ext cx="6745954" cy="1221587"/>
          </a:xfrm>
        </p:spPr>
        <p:txBody>
          <a:bodyPr>
            <a:normAutofit lnSpcReduction="10000"/>
          </a:bodyPr>
          <a:lstStyle/>
          <a:p>
            <a:pPr>
              <a:spcBef>
                <a:spcPts val="450"/>
              </a:spcBef>
              <a:buFont typeface="Arial" panose="020B0604020202020204" pitchFamily="34" charset="0"/>
              <a:buChar char="•"/>
            </a:pPr>
            <a:r>
              <a:rPr lang="en-US" sz="1200" b="0" dirty="0"/>
              <a:t>The customer-generator will receive a credit for each kilowatt-hour </a:t>
            </a:r>
            <a:r>
              <a:rPr lang="en-US" sz="1200" b="0" i="1" dirty="0"/>
              <a:t>received</a:t>
            </a:r>
            <a:r>
              <a:rPr lang="en-US" sz="1200" b="0" dirty="0"/>
              <a:t> up to the total amount of electricity </a:t>
            </a:r>
            <a:r>
              <a:rPr lang="en-US" sz="1200" b="0" i="1" dirty="0"/>
              <a:t>delivered</a:t>
            </a:r>
            <a:r>
              <a:rPr lang="en-US" sz="1200" b="0" dirty="0"/>
              <a:t> to the Customer during the billing period</a:t>
            </a:r>
          </a:p>
          <a:p>
            <a:pPr>
              <a:spcBef>
                <a:spcPts val="450"/>
              </a:spcBef>
              <a:buFont typeface="Arial" panose="020B0604020202020204" pitchFamily="34" charset="0"/>
              <a:buChar char="•"/>
            </a:pPr>
            <a:r>
              <a:rPr lang="en-US" sz="1200" b="0" dirty="0"/>
              <a:t>If the Company delivers more kWh than received from the customer-generator facility during the billing period, the resultant bill for a full service customer is as if the billing determinant was based on the NET kWh consumption, the generation value of received kWh being ‘full retail value’</a:t>
            </a:r>
          </a:p>
          <a:p>
            <a:endParaRPr lang="en-US" sz="900" dirty="0"/>
          </a:p>
          <a:p>
            <a:endParaRPr lang="en-US" sz="1200" dirty="0"/>
          </a:p>
        </p:txBody>
      </p:sp>
      <p:sp>
        <p:nvSpPr>
          <p:cNvPr id="9" name="Rectangle 8">
            <a:extLst>
              <a:ext uri="{FF2B5EF4-FFF2-40B4-BE49-F238E27FC236}">
                <a16:creationId xmlns:a16="http://schemas.microsoft.com/office/drawing/2014/main" id="{55BB98D7-5259-47F9-8961-A4EBA13AD093}"/>
              </a:ext>
            </a:extLst>
          </p:cNvPr>
          <p:cNvSpPr/>
          <p:nvPr/>
        </p:nvSpPr>
        <p:spPr>
          <a:xfrm>
            <a:off x="211319" y="2228850"/>
            <a:ext cx="1630687" cy="369332"/>
          </a:xfrm>
          <a:prstGeom prst="rect">
            <a:avLst/>
          </a:prstGeom>
        </p:spPr>
        <p:txBody>
          <a:bodyPr wrap="square">
            <a:spAutoFit/>
          </a:bodyPr>
          <a:lstStyle/>
          <a:p>
            <a:r>
              <a:rPr lang="en-US" b="1" dirty="0"/>
              <a:t>PURPOSE</a:t>
            </a:r>
            <a:endParaRPr lang="en-US" dirty="0"/>
          </a:p>
        </p:txBody>
      </p:sp>
      <p:sp>
        <p:nvSpPr>
          <p:cNvPr id="10" name="Rectangle 9">
            <a:extLst>
              <a:ext uri="{FF2B5EF4-FFF2-40B4-BE49-F238E27FC236}">
                <a16:creationId xmlns:a16="http://schemas.microsoft.com/office/drawing/2014/main" id="{F75B868D-E334-4152-A82D-B37A2B765910}"/>
              </a:ext>
            </a:extLst>
          </p:cNvPr>
          <p:cNvSpPr/>
          <p:nvPr/>
        </p:nvSpPr>
        <p:spPr>
          <a:xfrm>
            <a:off x="211319" y="2743200"/>
            <a:ext cx="1925822" cy="369332"/>
          </a:xfrm>
          <a:prstGeom prst="rect">
            <a:avLst/>
          </a:prstGeom>
        </p:spPr>
        <p:txBody>
          <a:bodyPr wrap="square">
            <a:spAutoFit/>
          </a:bodyPr>
          <a:lstStyle/>
          <a:p>
            <a:r>
              <a:rPr lang="en-US" b="1" dirty="0"/>
              <a:t>APPLICABILITY</a:t>
            </a:r>
            <a:endParaRPr lang="en-US" dirty="0"/>
          </a:p>
        </p:txBody>
      </p:sp>
      <p:sp>
        <p:nvSpPr>
          <p:cNvPr id="11" name="Rectangle 10">
            <a:extLst>
              <a:ext uri="{FF2B5EF4-FFF2-40B4-BE49-F238E27FC236}">
                <a16:creationId xmlns:a16="http://schemas.microsoft.com/office/drawing/2014/main" id="{F0467583-0F0D-4551-88AF-9CFD5B2F906F}"/>
              </a:ext>
            </a:extLst>
          </p:cNvPr>
          <p:cNvSpPr/>
          <p:nvPr/>
        </p:nvSpPr>
        <p:spPr>
          <a:xfrm>
            <a:off x="213772" y="4114800"/>
            <a:ext cx="1620957" cy="646331"/>
          </a:xfrm>
          <a:prstGeom prst="rect">
            <a:avLst/>
          </a:prstGeom>
        </p:spPr>
        <p:txBody>
          <a:bodyPr wrap="none">
            <a:spAutoFit/>
          </a:bodyPr>
          <a:lstStyle/>
          <a:p>
            <a:r>
              <a:rPr lang="en-US" b="1" dirty="0"/>
              <a:t>BILLING</a:t>
            </a:r>
          </a:p>
          <a:p>
            <a:r>
              <a:rPr lang="en-US" b="1" dirty="0"/>
              <a:t>PROVISIONS</a:t>
            </a:r>
            <a:endParaRPr lang="en-US" dirty="0"/>
          </a:p>
        </p:txBody>
      </p:sp>
      <p:sp>
        <p:nvSpPr>
          <p:cNvPr id="12" name="Content Placeholder 2">
            <a:extLst>
              <a:ext uri="{FF2B5EF4-FFF2-40B4-BE49-F238E27FC236}">
                <a16:creationId xmlns:a16="http://schemas.microsoft.com/office/drawing/2014/main" id="{1DD10A02-E2D2-4F3B-8212-3B20D14DAB9F}"/>
              </a:ext>
            </a:extLst>
          </p:cNvPr>
          <p:cNvSpPr txBox="1">
            <a:spLocks/>
          </p:cNvSpPr>
          <p:nvPr/>
        </p:nvSpPr>
        <p:spPr>
          <a:xfrm>
            <a:off x="2114550" y="2228850"/>
            <a:ext cx="5372100" cy="409904"/>
          </a:xfrm>
          <a:prstGeom prst="rect">
            <a:avLst/>
          </a:prstGeom>
        </p:spPr>
        <p:txBody>
          <a:bodyPr lIns="0">
            <a:normAutofit fontScale="92500"/>
          </a:bodyPr>
          <a:lstStyle>
            <a:lvl1pPr marL="342900" indent="-3429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a:t>Applicable to Customers with installed </a:t>
            </a:r>
            <a:r>
              <a:rPr lang="en-US" sz="1200" b="1" i="1" dirty="0"/>
              <a:t>renewable</a:t>
            </a:r>
            <a:r>
              <a:rPr lang="en-US" sz="1200" dirty="0"/>
              <a:t> customer-owned generation</a:t>
            </a:r>
          </a:p>
          <a:p>
            <a:pPr marL="0" indent="0">
              <a:buNone/>
            </a:pPr>
            <a:endParaRPr lang="en-US" sz="1200" dirty="0"/>
          </a:p>
          <a:p>
            <a:endParaRPr lang="en-US" sz="1200" dirty="0"/>
          </a:p>
        </p:txBody>
      </p:sp>
      <p:sp>
        <p:nvSpPr>
          <p:cNvPr id="13" name="Content Placeholder 2">
            <a:extLst>
              <a:ext uri="{FF2B5EF4-FFF2-40B4-BE49-F238E27FC236}">
                <a16:creationId xmlns:a16="http://schemas.microsoft.com/office/drawing/2014/main" id="{8BA8F371-BD5F-470B-B26F-B9773222424B}"/>
              </a:ext>
            </a:extLst>
          </p:cNvPr>
          <p:cNvSpPr txBox="1">
            <a:spLocks/>
          </p:cNvSpPr>
          <p:nvPr/>
        </p:nvSpPr>
        <p:spPr>
          <a:xfrm>
            <a:off x="2109844" y="2743200"/>
            <a:ext cx="6691256" cy="1028700"/>
          </a:xfrm>
          <a:prstGeom prst="rect">
            <a:avLst/>
          </a:prstGeom>
        </p:spPr>
        <p:txBody>
          <a:bodyPr lIns="0">
            <a:noAutofit/>
          </a:bodyPr>
          <a:lstStyle>
            <a:lvl1pPr marL="342900" indent="-3429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50"/>
              </a:spcBef>
            </a:pPr>
            <a:r>
              <a:rPr lang="en-US" sz="1200" dirty="0"/>
              <a:t>Rider available to Residential as well as Commercial &amp; Industrial Rates</a:t>
            </a:r>
          </a:p>
          <a:p>
            <a:pPr>
              <a:spcBef>
                <a:spcPts val="450"/>
              </a:spcBef>
            </a:pPr>
            <a:r>
              <a:rPr lang="en-US" sz="1200" dirty="0"/>
              <a:t>Generation capacity of not greater than 50 kilowatts for residential service or not greater than 3,000 kilowatts at other customer service locations</a:t>
            </a:r>
          </a:p>
          <a:p>
            <a:pPr>
              <a:spcBef>
                <a:spcPts val="450"/>
              </a:spcBef>
            </a:pPr>
            <a:r>
              <a:rPr lang="en-US" sz="1200" dirty="0"/>
              <a:t>Customer facility shall be equipped with a single bi-directional meter that can measure and record the flow of electricity in </a:t>
            </a:r>
            <a:r>
              <a:rPr lang="en-US" sz="1200" b="1" i="1" dirty="0"/>
              <a:t>both</a:t>
            </a:r>
            <a:r>
              <a:rPr lang="en-US" sz="1200" dirty="0"/>
              <a:t> directions</a:t>
            </a:r>
          </a:p>
        </p:txBody>
      </p:sp>
      <p:cxnSp>
        <p:nvCxnSpPr>
          <p:cNvPr id="15" name="Straight Connector 14">
            <a:extLst>
              <a:ext uri="{FF2B5EF4-FFF2-40B4-BE49-F238E27FC236}">
                <a16:creationId xmlns:a16="http://schemas.microsoft.com/office/drawing/2014/main" id="{A9E22360-8C72-41A8-AD49-A1D4FCE956D9}"/>
              </a:ext>
            </a:extLst>
          </p:cNvPr>
          <p:cNvCxnSpPr/>
          <p:nvPr/>
        </p:nvCxnSpPr>
        <p:spPr>
          <a:xfrm>
            <a:off x="342900" y="2638754"/>
            <a:ext cx="85153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339A53-92D1-4A36-9D44-A6E85DBE56B2}"/>
              </a:ext>
            </a:extLst>
          </p:cNvPr>
          <p:cNvCxnSpPr/>
          <p:nvPr/>
        </p:nvCxnSpPr>
        <p:spPr>
          <a:xfrm>
            <a:off x="342900" y="3943350"/>
            <a:ext cx="85153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8A23AF5-B230-4F8E-8E5E-575ECFAED8B5}"/>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17" name="TextBox 16">
            <a:extLst>
              <a:ext uri="{FF2B5EF4-FFF2-40B4-BE49-F238E27FC236}">
                <a16:creationId xmlns:a16="http://schemas.microsoft.com/office/drawing/2014/main" id="{D1097B30-5073-4450-9A53-4067790E7E40}"/>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18" name="Slide Number Placeholder 4">
            <a:extLst>
              <a:ext uri="{FF2B5EF4-FFF2-40B4-BE49-F238E27FC236}">
                <a16:creationId xmlns:a16="http://schemas.microsoft.com/office/drawing/2014/main" id="{354BE9D9-AAB0-4412-AAB5-1FDA6ECB0A4D}"/>
              </a:ext>
            </a:extLst>
          </p:cNvPr>
          <p:cNvSpPr>
            <a:spLocks noGrp="1"/>
          </p:cNvSpPr>
          <p:nvPr>
            <p:ph type="sldNum" sz="quarter" idx="12"/>
          </p:nvPr>
        </p:nvSpPr>
        <p:spPr>
          <a:xfrm>
            <a:off x="8562975" y="6554788"/>
            <a:ext cx="277813" cy="152400"/>
          </a:xfrm>
        </p:spPr>
        <p:txBody>
          <a:bodyPr/>
          <a:lstStyle/>
          <a:p>
            <a:pPr>
              <a:defRPr/>
            </a:pPr>
            <a:fld id="{26D3C5E0-D005-4CEC-B1B3-05C0449DE281}" type="slidenum">
              <a:rPr lang="en-US" smtClean="0"/>
              <a:pPr>
                <a:defRPr/>
              </a:pPr>
              <a:t>7</a:t>
            </a:fld>
            <a:endParaRPr lang="en-US" dirty="0"/>
          </a:p>
        </p:txBody>
      </p:sp>
    </p:spTree>
    <p:extLst>
      <p:ext uri="{BB962C8B-B14F-4D97-AF65-F5344CB8AC3E}">
        <p14:creationId xmlns:p14="http://schemas.microsoft.com/office/powerpoint/2010/main" val="396796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ample">
            <a:extLst>
              <a:ext uri="{FF2B5EF4-FFF2-40B4-BE49-F238E27FC236}">
                <a16:creationId xmlns:a16="http://schemas.microsoft.com/office/drawing/2014/main" id="{E18176C1-F01D-4C0C-8E9A-D3870247DC6D}"/>
              </a:ext>
            </a:extLst>
          </p:cNvPr>
          <p:cNvSpPr txBox="1">
            <a:spLocks/>
          </p:cNvSpPr>
          <p:nvPr/>
        </p:nvSpPr>
        <p:spPr>
          <a:xfrm>
            <a:off x="200833" y="4270392"/>
            <a:ext cx="5445252" cy="201241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500" i="1" dirty="0">
                <a:latin typeface="Arial" panose="020B0604020202020204" pitchFamily="34" charset="0"/>
                <a:cs typeface="Arial" panose="020B0604020202020204" pitchFamily="34" charset="0"/>
              </a:rPr>
              <a:t>Example:</a:t>
            </a:r>
          </a:p>
          <a:p>
            <a:pPr marL="0" indent="0">
              <a:buNone/>
            </a:pPr>
            <a:r>
              <a:rPr lang="en-US" sz="1500" dirty="0">
                <a:latin typeface="Arial" panose="020B0604020202020204" pitchFamily="34" charset="0"/>
                <a:cs typeface="Arial" panose="020B0604020202020204" pitchFamily="34" charset="0"/>
              </a:rPr>
              <a:t>Customer usage is 2.50 kWh while solar generation is 5.00 kWh.</a:t>
            </a:r>
          </a:p>
          <a:p>
            <a:pPr>
              <a:buFont typeface="Wingdings" panose="05000000000000000000" pitchFamily="2" charset="2"/>
              <a:buChar char="§"/>
            </a:pPr>
            <a:r>
              <a:rPr lang="en-US" sz="1500" dirty="0">
                <a:latin typeface="Arial" panose="020B0604020202020204" pitchFamily="34" charset="0"/>
                <a:cs typeface="Arial" panose="020B0604020202020204" pitchFamily="34" charset="0"/>
              </a:rPr>
              <a:t>Utility ‘</a:t>
            </a:r>
            <a:r>
              <a:rPr lang="en-US" sz="1500" b="1" dirty="0">
                <a:latin typeface="Arial" panose="020B0604020202020204" pitchFamily="34" charset="0"/>
                <a:cs typeface="Arial" panose="020B0604020202020204" pitchFamily="34" charset="0"/>
              </a:rPr>
              <a:t>Delivered</a:t>
            </a:r>
            <a:r>
              <a:rPr lang="en-US" sz="1500" dirty="0">
                <a:latin typeface="Arial" panose="020B0604020202020204" pitchFamily="34" charset="0"/>
                <a:cs typeface="Arial" panose="020B0604020202020204" pitchFamily="34" charset="0"/>
              </a:rPr>
              <a:t>’ = EDI 867 REF*6W*1 will portray 0 kWh</a:t>
            </a:r>
          </a:p>
          <a:p>
            <a:pPr>
              <a:buFont typeface="Wingdings" panose="05000000000000000000" pitchFamily="2" charset="2"/>
              <a:buChar char="§"/>
            </a:pPr>
            <a:r>
              <a:rPr lang="en-US" sz="1500" dirty="0">
                <a:latin typeface="Arial" panose="020B0604020202020204" pitchFamily="34" charset="0"/>
                <a:cs typeface="Arial" panose="020B0604020202020204" pitchFamily="34" charset="0"/>
              </a:rPr>
              <a:t>Utility ‘</a:t>
            </a:r>
            <a:r>
              <a:rPr lang="en-US" sz="1500" b="1" dirty="0">
                <a:latin typeface="Arial" panose="020B0604020202020204" pitchFamily="34" charset="0"/>
                <a:cs typeface="Arial" panose="020B0604020202020204" pitchFamily="34" charset="0"/>
              </a:rPr>
              <a:t>Received</a:t>
            </a:r>
            <a:r>
              <a:rPr lang="en-US" sz="1500" dirty="0">
                <a:latin typeface="Arial" panose="020B0604020202020204" pitchFamily="34" charset="0"/>
                <a:cs typeface="Arial" panose="020B0604020202020204" pitchFamily="34" charset="0"/>
              </a:rPr>
              <a:t>’ = EDI 867 REF*6W*2 will portray 2.50 kWh</a:t>
            </a:r>
            <a:endParaRPr lang="en-US" sz="13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1500" dirty="0">
                <a:latin typeface="Arial" panose="020B0604020202020204" pitchFamily="34" charset="0"/>
                <a:cs typeface="Arial" panose="020B0604020202020204" pitchFamily="34" charset="0"/>
              </a:rPr>
              <a:t>Excess = 2.50 kWh</a:t>
            </a:r>
          </a:p>
        </p:txBody>
      </p:sp>
      <p:grpSp>
        <p:nvGrpSpPr>
          <p:cNvPr id="3" name="Grid Picture">
            <a:extLst>
              <a:ext uri="{FF2B5EF4-FFF2-40B4-BE49-F238E27FC236}">
                <a16:creationId xmlns:a16="http://schemas.microsoft.com/office/drawing/2014/main" id="{DE522657-1E04-4D85-83CE-2368B3A650AB}"/>
              </a:ext>
            </a:extLst>
          </p:cNvPr>
          <p:cNvGrpSpPr/>
          <p:nvPr/>
        </p:nvGrpSpPr>
        <p:grpSpPr>
          <a:xfrm>
            <a:off x="2256435" y="1356093"/>
            <a:ext cx="6124920" cy="3078139"/>
            <a:chOff x="457199" y="753839"/>
            <a:chExt cx="6581553" cy="4049222"/>
          </a:xfrm>
          <a:effectLst>
            <a:outerShdw blurRad="50800" dist="38100" dir="8100000" algn="tr" rotWithShape="0">
              <a:prstClr val="black">
                <a:alpha val="40000"/>
              </a:prstClr>
            </a:outerShdw>
          </a:effectLst>
        </p:grpSpPr>
        <p:pic>
          <p:nvPicPr>
            <p:cNvPr id="4" name="Picture 3">
              <a:extLst>
                <a:ext uri="{FF2B5EF4-FFF2-40B4-BE49-F238E27FC236}">
                  <a16:creationId xmlns:a16="http://schemas.microsoft.com/office/drawing/2014/main" id="{99648443-BC4B-43BF-B675-8CD2E23F01D7}"/>
                </a:ext>
              </a:extLst>
            </p:cNvPr>
            <p:cNvPicPr>
              <a:picLocks noChangeAspect="1"/>
            </p:cNvPicPr>
            <p:nvPr/>
          </p:nvPicPr>
          <p:blipFill>
            <a:blip r:embed="rId4"/>
            <a:stretch>
              <a:fillRect/>
            </a:stretch>
          </p:blipFill>
          <p:spPr>
            <a:xfrm>
              <a:off x="457199" y="753839"/>
              <a:ext cx="6581553" cy="4049222"/>
            </a:xfrm>
            <a:prstGeom prst="rect">
              <a:avLst/>
            </a:prstGeom>
          </p:spPr>
        </p:pic>
        <p:cxnSp>
          <p:nvCxnSpPr>
            <p:cNvPr id="5" name="Out arrow">
              <a:extLst>
                <a:ext uri="{FF2B5EF4-FFF2-40B4-BE49-F238E27FC236}">
                  <a16:creationId xmlns:a16="http://schemas.microsoft.com/office/drawing/2014/main" id="{962E0E65-650B-45EF-BE9B-E4CAA0ADD387}"/>
                </a:ext>
              </a:extLst>
            </p:cNvPr>
            <p:cNvCxnSpPr>
              <a:cxnSpLocks/>
            </p:cNvCxnSpPr>
            <p:nvPr/>
          </p:nvCxnSpPr>
          <p:spPr>
            <a:xfrm flipH="1">
              <a:off x="3343939" y="3117012"/>
              <a:ext cx="57947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Delivered 250">
              <a:extLst>
                <a:ext uri="{FF2B5EF4-FFF2-40B4-BE49-F238E27FC236}">
                  <a16:creationId xmlns:a16="http://schemas.microsoft.com/office/drawing/2014/main" id="{7D0E5CB5-2140-47CC-972D-9BFCBF3EF808}"/>
                </a:ext>
              </a:extLst>
            </p:cNvPr>
            <p:cNvSpPr txBox="1"/>
            <p:nvPr/>
          </p:nvSpPr>
          <p:spPr>
            <a:xfrm>
              <a:off x="2990626" y="2741028"/>
              <a:ext cx="847728" cy="303654"/>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p>
              <a:pPr algn="ctr" defTabSz="514350">
                <a:defRPr/>
              </a:pPr>
              <a:r>
                <a:rPr lang="en-US" sz="900" b="1" dirty="0">
                  <a:solidFill>
                    <a:srgbClr val="FF0000"/>
                  </a:solidFill>
                  <a:latin typeface="Calibri"/>
                </a:rPr>
                <a:t>2.50kWh</a:t>
              </a:r>
            </a:p>
          </p:txBody>
        </p:sp>
        <p:cxnSp>
          <p:nvCxnSpPr>
            <p:cNvPr id="7" name="grid arrow">
              <a:extLst>
                <a:ext uri="{FF2B5EF4-FFF2-40B4-BE49-F238E27FC236}">
                  <a16:creationId xmlns:a16="http://schemas.microsoft.com/office/drawing/2014/main" id="{06C7C4A8-8DD0-4EDF-A842-8270D326D848}"/>
                </a:ext>
              </a:extLst>
            </p:cNvPr>
            <p:cNvCxnSpPr>
              <a:cxnSpLocks/>
            </p:cNvCxnSpPr>
            <p:nvPr/>
          </p:nvCxnSpPr>
          <p:spPr>
            <a:xfrm flipV="1">
              <a:off x="6000297" y="2632969"/>
              <a:ext cx="382769" cy="4840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250 Rec to grid">
              <a:extLst>
                <a:ext uri="{FF2B5EF4-FFF2-40B4-BE49-F238E27FC236}">
                  <a16:creationId xmlns:a16="http://schemas.microsoft.com/office/drawing/2014/main" id="{8F31F3DA-3CF5-43DA-BDF3-4E35473DD599}"/>
                </a:ext>
              </a:extLst>
            </p:cNvPr>
            <p:cNvSpPr txBox="1"/>
            <p:nvPr/>
          </p:nvSpPr>
          <p:spPr>
            <a:xfrm rot="18923979">
              <a:off x="5596952" y="2537522"/>
              <a:ext cx="804739" cy="303654"/>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defPPr>
                <a:defRPr lang="en-US"/>
              </a:defPPr>
              <a:lvl1pPr>
                <a:defRPr sz="1200" b="1">
                  <a:solidFill>
                    <a:srgbClr val="FF0000"/>
                  </a:solidFill>
                </a:defRPr>
              </a:lvl1pPr>
            </a:lstStyle>
            <a:p>
              <a:pPr algn="ctr" defTabSz="514350">
                <a:defRPr/>
              </a:pPr>
              <a:r>
                <a:rPr lang="en-US" sz="900" dirty="0">
                  <a:latin typeface="Calibri"/>
                </a:rPr>
                <a:t>2.50kWh</a:t>
              </a:r>
            </a:p>
          </p:txBody>
        </p:sp>
        <p:cxnSp>
          <p:nvCxnSpPr>
            <p:cNvPr id="9" name="Received arrow">
              <a:extLst>
                <a:ext uri="{FF2B5EF4-FFF2-40B4-BE49-F238E27FC236}">
                  <a16:creationId xmlns:a16="http://schemas.microsoft.com/office/drawing/2014/main" id="{1920B31C-9AF8-4177-94C9-91495231C2EA}"/>
                </a:ext>
              </a:extLst>
            </p:cNvPr>
            <p:cNvCxnSpPr>
              <a:cxnSpLocks/>
            </p:cNvCxnSpPr>
            <p:nvPr/>
          </p:nvCxnSpPr>
          <p:spPr>
            <a:xfrm>
              <a:off x="4777563" y="2386752"/>
              <a:ext cx="0" cy="562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eived 500">
              <a:extLst>
                <a:ext uri="{FF2B5EF4-FFF2-40B4-BE49-F238E27FC236}">
                  <a16:creationId xmlns:a16="http://schemas.microsoft.com/office/drawing/2014/main" id="{1C689B5D-35CA-4E35-877E-31558A26FF95}"/>
                </a:ext>
              </a:extLst>
            </p:cNvPr>
            <p:cNvSpPr txBox="1"/>
            <p:nvPr/>
          </p:nvSpPr>
          <p:spPr>
            <a:xfrm>
              <a:off x="3939549" y="2386753"/>
              <a:ext cx="746049" cy="303654"/>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defPPr>
                <a:defRPr lang="en-US"/>
              </a:defPPr>
              <a:lvl1pPr>
                <a:defRPr sz="1200" b="1">
                  <a:solidFill>
                    <a:srgbClr val="FF0000"/>
                  </a:solidFill>
                </a:defRPr>
              </a:lvl1pPr>
            </a:lstStyle>
            <a:p>
              <a:pPr algn="ctr" defTabSz="514350">
                <a:defRPr/>
              </a:pPr>
              <a:r>
                <a:rPr lang="en-US" sz="900" dirty="0">
                  <a:latin typeface="Calibri"/>
                </a:rPr>
                <a:t>5.00kWh</a:t>
              </a:r>
            </a:p>
          </p:txBody>
        </p:sp>
      </p:grpSp>
      <p:grpSp>
        <p:nvGrpSpPr>
          <p:cNvPr id="11" name="Group 10">
            <a:extLst>
              <a:ext uri="{FF2B5EF4-FFF2-40B4-BE49-F238E27FC236}">
                <a16:creationId xmlns:a16="http://schemas.microsoft.com/office/drawing/2014/main" id="{2B34CAB8-2821-43EC-BA52-715E7B7F46E6}"/>
              </a:ext>
            </a:extLst>
          </p:cNvPr>
          <p:cNvGrpSpPr/>
          <p:nvPr/>
        </p:nvGrpSpPr>
        <p:grpSpPr>
          <a:xfrm>
            <a:off x="200833" y="1684609"/>
            <a:ext cx="1862859" cy="1764185"/>
            <a:chOff x="267777" y="1103145"/>
            <a:chExt cx="2483812" cy="2352248"/>
          </a:xfrm>
        </p:grpSpPr>
        <p:pic>
          <p:nvPicPr>
            <p:cNvPr id="12" name="Sunshine Pic" descr="Sun">
              <a:extLst>
                <a:ext uri="{FF2B5EF4-FFF2-40B4-BE49-F238E27FC236}">
                  <a16:creationId xmlns:a16="http://schemas.microsoft.com/office/drawing/2014/main" id="{FA73CF2D-E645-4419-9A67-0381C2E8F579}"/>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436" y="1964920"/>
              <a:ext cx="1490472" cy="1490473"/>
            </a:xfrm>
            <a:prstGeom prst="rect">
              <a:avLst/>
            </a:prstGeom>
          </p:spPr>
        </p:pic>
        <p:sp>
          <p:nvSpPr>
            <p:cNvPr id="13" name="With sunshine">
              <a:extLst>
                <a:ext uri="{FF2B5EF4-FFF2-40B4-BE49-F238E27FC236}">
                  <a16:creationId xmlns:a16="http://schemas.microsoft.com/office/drawing/2014/main" id="{50F94DD6-2281-4BA9-B164-D130CE59A067}"/>
                </a:ext>
              </a:extLst>
            </p:cNvPr>
            <p:cNvSpPr txBox="1"/>
            <p:nvPr>
              <p:custDataLst>
                <p:tags r:id="rId2"/>
              </p:custDataLst>
            </p:nvPr>
          </p:nvSpPr>
          <p:spPr>
            <a:xfrm>
              <a:off x="267777" y="1103145"/>
              <a:ext cx="2483812" cy="861775"/>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With Sunshine over an hour…</a:t>
              </a:r>
            </a:p>
          </p:txBody>
        </p:sp>
      </p:grpSp>
      <p:sp>
        <p:nvSpPr>
          <p:cNvPr id="14" name="TextBox 13">
            <a:extLst>
              <a:ext uri="{FF2B5EF4-FFF2-40B4-BE49-F238E27FC236}">
                <a16:creationId xmlns:a16="http://schemas.microsoft.com/office/drawing/2014/main" id="{FAD9B16E-A2BD-4D9D-89E3-B6568B68FA95}"/>
              </a:ext>
            </a:extLst>
          </p:cNvPr>
          <p:cNvSpPr txBox="1"/>
          <p:nvPr/>
        </p:nvSpPr>
        <p:spPr>
          <a:xfrm>
            <a:off x="2923459" y="940595"/>
            <a:ext cx="4052189" cy="415498"/>
          </a:xfrm>
          <a:prstGeom prst="rect">
            <a:avLst/>
          </a:prstGeom>
          <a:solidFill>
            <a:srgbClr val="CCCCFF"/>
          </a:solidFill>
        </p:spPr>
        <p:txBody>
          <a:bodyPr wrap="square" rtlCol="0">
            <a:spAutoFit/>
          </a:bodyPr>
          <a:lstStyle/>
          <a:p>
            <a:r>
              <a:rPr lang="en-US" sz="2100" b="1" dirty="0"/>
              <a:t>Solar Power Example</a:t>
            </a:r>
          </a:p>
        </p:txBody>
      </p:sp>
      <p:sp>
        <p:nvSpPr>
          <p:cNvPr id="15" name="TextBox 14">
            <a:extLst>
              <a:ext uri="{FF2B5EF4-FFF2-40B4-BE49-F238E27FC236}">
                <a16:creationId xmlns:a16="http://schemas.microsoft.com/office/drawing/2014/main" id="{3127F32D-967E-4E30-811C-D35DCB2C793E}"/>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16" name="TextBox 15">
            <a:extLst>
              <a:ext uri="{FF2B5EF4-FFF2-40B4-BE49-F238E27FC236}">
                <a16:creationId xmlns:a16="http://schemas.microsoft.com/office/drawing/2014/main" id="{9926BBF8-E95C-44DE-B03F-EAE33B9B5519}"/>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17" name="Title 1">
            <a:extLst>
              <a:ext uri="{FF2B5EF4-FFF2-40B4-BE49-F238E27FC236}">
                <a16:creationId xmlns:a16="http://schemas.microsoft.com/office/drawing/2014/main" id="{A545E810-557A-466B-875F-1ACE580E64D7}"/>
              </a:ext>
            </a:extLst>
          </p:cNvPr>
          <p:cNvSpPr txBox="1">
            <a:spLocks/>
          </p:cNvSpPr>
          <p:nvPr/>
        </p:nvSpPr>
        <p:spPr>
          <a:xfrm>
            <a:off x="628650" y="184565"/>
            <a:ext cx="7886700" cy="5329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Net Metering Example 1</a:t>
            </a:r>
          </a:p>
        </p:txBody>
      </p:sp>
      <p:sp>
        <p:nvSpPr>
          <p:cNvPr id="19" name="Slide Number Placeholder 4">
            <a:extLst>
              <a:ext uri="{FF2B5EF4-FFF2-40B4-BE49-F238E27FC236}">
                <a16:creationId xmlns:a16="http://schemas.microsoft.com/office/drawing/2014/main" id="{5927E087-7CFA-42FD-8F9C-3E36F9FA18FC}"/>
              </a:ext>
            </a:extLst>
          </p:cNvPr>
          <p:cNvSpPr>
            <a:spLocks noGrp="1"/>
          </p:cNvSpPr>
          <p:nvPr>
            <p:ph type="sldNum" sz="quarter" idx="12"/>
          </p:nvPr>
        </p:nvSpPr>
        <p:spPr/>
        <p:txBody>
          <a:bodyPr/>
          <a:lstStyle/>
          <a:p>
            <a:fld id="{26D3C5E0-D005-4CEC-B1B3-05C0449DE281}" type="slidenum">
              <a:rPr lang="en-US" smtClean="0"/>
              <a:pPr/>
              <a:t>8</a:t>
            </a:fld>
            <a:endParaRPr lang="en-US" dirty="0"/>
          </a:p>
        </p:txBody>
      </p:sp>
    </p:spTree>
    <p:extLst>
      <p:ext uri="{BB962C8B-B14F-4D97-AF65-F5344CB8AC3E}">
        <p14:creationId xmlns:p14="http://schemas.microsoft.com/office/powerpoint/2010/main" val="402447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Big Pic">
            <a:extLst>
              <a:ext uri="{FF2B5EF4-FFF2-40B4-BE49-F238E27FC236}">
                <a16:creationId xmlns:a16="http://schemas.microsoft.com/office/drawing/2014/main" id="{6F27D077-0913-4DC7-83EB-3F4762476511}"/>
              </a:ext>
            </a:extLst>
          </p:cNvPr>
          <p:cNvGrpSpPr/>
          <p:nvPr/>
        </p:nvGrpSpPr>
        <p:grpSpPr>
          <a:xfrm>
            <a:off x="2322871" y="1259206"/>
            <a:ext cx="6192479" cy="3253800"/>
            <a:chOff x="457199" y="753839"/>
            <a:chExt cx="6581553" cy="4049222"/>
          </a:xfrm>
          <a:effectLst>
            <a:outerShdw blurRad="50800" dist="38100" dir="8100000" algn="tr" rotWithShape="0">
              <a:prstClr val="black">
                <a:alpha val="40000"/>
              </a:prstClr>
            </a:outerShdw>
          </a:effectLst>
        </p:grpSpPr>
        <p:pic>
          <p:nvPicPr>
            <p:cNvPr id="3" name="Picture 2">
              <a:extLst>
                <a:ext uri="{FF2B5EF4-FFF2-40B4-BE49-F238E27FC236}">
                  <a16:creationId xmlns:a16="http://schemas.microsoft.com/office/drawing/2014/main" id="{1B91B0BD-EAE5-41D3-B685-D120BC76FBC9}"/>
                </a:ext>
              </a:extLst>
            </p:cNvPr>
            <p:cNvPicPr>
              <a:picLocks noChangeAspect="1"/>
            </p:cNvPicPr>
            <p:nvPr/>
          </p:nvPicPr>
          <p:blipFill>
            <a:blip r:embed="rId4"/>
            <a:stretch>
              <a:fillRect/>
            </a:stretch>
          </p:blipFill>
          <p:spPr>
            <a:xfrm>
              <a:off x="457199" y="753839"/>
              <a:ext cx="6581553" cy="4049222"/>
            </a:xfrm>
            <a:prstGeom prst="rect">
              <a:avLst/>
            </a:prstGeom>
          </p:spPr>
        </p:pic>
        <p:cxnSp>
          <p:nvCxnSpPr>
            <p:cNvPr id="4" name="Delivered arrow">
              <a:extLst>
                <a:ext uri="{FF2B5EF4-FFF2-40B4-BE49-F238E27FC236}">
                  <a16:creationId xmlns:a16="http://schemas.microsoft.com/office/drawing/2014/main" id="{36A793CC-BD5F-4493-82CA-7FBB06C42DA9}"/>
                </a:ext>
              </a:extLst>
            </p:cNvPr>
            <p:cNvCxnSpPr>
              <a:cxnSpLocks/>
            </p:cNvCxnSpPr>
            <p:nvPr/>
          </p:nvCxnSpPr>
          <p:spPr>
            <a:xfrm flipH="1">
              <a:off x="3343939" y="3117012"/>
              <a:ext cx="57947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Delivered 475">
              <a:extLst>
                <a:ext uri="{FF2B5EF4-FFF2-40B4-BE49-F238E27FC236}">
                  <a16:creationId xmlns:a16="http://schemas.microsoft.com/office/drawing/2014/main" id="{C30C9818-D1D2-4B32-A0C8-3F1C57850DC7}"/>
                </a:ext>
              </a:extLst>
            </p:cNvPr>
            <p:cNvSpPr txBox="1"/>
            <p:nvPr/>
          </p:nvSpPr>
          <p:spPr>
            <a:xfrm>
              <a:off x="2990626" y="2741028"/>
              <a:ext cx="847728" cy="287261"/>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p>
              <a:pPr algn="ctr" defTabSz="514350">
                <a:defRPr/>
              </a:pPr>
              <a:r>
                <a:rPr lang="en-US" sz="900" b="1" dirty="0">
                  <a:solidFill>
                    <a:srgbClr val="FF0000"/>
                  </a:solidFill>
                  <a:latin typeface="Calibri"/>
                </a:rPr>
                <a:t>2.50kWh</a:t>
              </a:r>
            </a:p>
          </p:txBody>
        </p:sp>
        <p:cxnSp>
          <p:nvCxnSpPr>
            <p:cNvPr id="6" name="475 Deliv Arrow">
              <a:extLst>
                <a:ext uri="{FF2B5EF4-FFF2-40B4-BE49-F238E27FC236}">
                  <a16:creationId xmlns:a16="http://schemas.microsoft.com/office/drawing/2014/main" id="{98276F8F-CC77-42A6-9B1E-B644D8846B6B}"/>
                </a:ext>
              </a:extLst>
            </p:cNvPr>
            <p:cNvCxnSpPr>
              <a:cxnSpLocks/>
            </p:cNvCxnSpPr>
            <p:nvPr/>
          </p:nvCxnSpPr>
          <p:spPr>
            <a:xfrm flipH="1">
              <a:off x="5999321" y="2709268"/>
              <a:ext cx="454559" cy="4077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475 Del to Cust">
              <a:extLst>
                <a:ext uri="{FF2B5EF4-FFF2-40B4-BE49-F238E27FC236}">
                  <a16:creationId xmlns:a16="http://schemas.microsoft.com/office/drawing/2014/main" id="{30DA1F25-9BB1-40A7-99F3-FA1DBE318973}"/>
                </a:ext>
              </a:extLst>
            </p:cNvPr>
            <p:cNvSpPr txBox="1"/>
            <p:nvPr/>
          </p:nvSpPr>
          <p:spPr>
            <a:xfrm rot="18923979">
              <a:off x="5596952" y="2545721"/>
              <a:ext cx="804739" cy="287261"/>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defPPr>
                <a:defRPr lang="en-US"/>
              </a:defPPr>
              <a:lvl1pPr>
                <a:defRPr sz="1200" b="1">
                  <a:solidFill>
                    <a:srgbClr val="FF0000"/>
                  </a:solidFill>
                </a:defRPr>
              </a:lvl1pPr>
            </a:lstStyle>
            <a:p>
              <a:pPr algn="ctr" defTabSz="514350">
                <a:defRPr/>
              </a:pPr>
              <a:r>
                <a:rPr lang="en-US" sz="900" dirty="0">
                  <a:latin typeface="Calibri"/>
                </a:rPr>
                <a:t>1.50kWh</a:t>
              </a:r>
            </a:p>
          </p:txBody>
        </p:sp>
        <p:cxnSp>
          <p:nvCxnSpPr>
            <p:cNvPr id="8" name="Received arrow">
              <a:extLst>
                <a:ext uri="{FF2B5EF4-FFF2-40B4-BE49-F238E27FC236}">
                  <a16:creationId xmlns:a16="http://schemas.microsoft.com/office/drawing/2014/main" id="{A7AF0059-D02E-41EC-8AD3-36E16086F697}"/>
                </a:ext>
              </a:extLst>
            </p:cNvPr>
            <p:cNvCxnSpPr>
              <a:cxnSpLocks/>
            </p:cNvCxnSpPr>
            <p:nvPr/>
          </p:nvCxnSpPr>
          <p:spPr>
            <a:xfrm>
              <a:off x="4777563" y="2386752"/>
              <a:ext cx="0" cy="562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eived 0">
              <a:extLst>
                <a:ext uri="{FF2B5EF4-FFF2-40B4-BE49-F238E27FC236}">
                  <a16:creationId xmlns:a16="http://schemas.microsoft.com/office/drawing/2014/main" id="{B37F1D49-6CA7-448F-9ADE-5431DC393E6C}"/>
                </a:ext>
              </a:extLst>
            </p:cNvPr>
            <p:cNvSpPr txBox="1"/>
            <p:nvPr/>
          </p:nvSpPr>
          <p:spPr>
            <a:xfrm>
              <a:off x="3939549" y="2386751"/>
              <a:ext cx="746049" cy="287261"/>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defPPr>
                <a:defRPr lang="en-US"/>
              </a:defPPr>
              <a:lvl1pPr>
                <a:defRPr sz="1200" b="1">
                  <a:solidFill>
                    <a:srgbClr val="FF0000"/>
                  </a:solidFill>
                </a:defRPr>
              </a:lvl1pPr>
            </a:lstStyle>
            <a:p>
              <a:pPr algn="ctr" defTabSz="514350">
                <a:defRPr/>
              </a:pPr>
              <a:r>
                <a:rPr lang="en-US" sz="900" dirty="0">
                  <a:latin typeface="Calibri"/>
                </a:rPr>
                <a:t>1.00kWh</a:t>
              </a:r>
            </a:p>
          </p:txBody>
        </p:sp>
      </p:grpSp>
      <p:grpSp>
        <p:nvGrpSpPr>
          <p:cNvPr id="10" name="Group 9">
            <a:extLst>
              <a:ext uri="{FF2B5EF4-FFF2-40B4-BE49-F238E27FC236}">
                <a16:creationId xmlns:a16="http://schemas.microsoft.com/office/drawing/2014/main" id="{FABE85AE-3AD0-41A2-9F9D-B61200C2D631}"/>
              </a:ext>
            </a:extLst>
          </p:cNvPr>
          <p:cNvGrpSpPr/>
          <p:nvPr/>
        </p:nvGrpSpPr>
        <p:grpSpPr>
          <a:xfrm>
            <a:off x="240031" y="1687068"/>
            <a:ext cx="1805717" cy="1798782"/>
            <a:chOff x="320040" y="1106424"/>
            <a:chExt cx="2407623" cy="2398375"/>
          </a:xfrm>
        </p:grpSpPr>
        <p:pic>
          <p:nvPicPr>
            <p:cNvPr id="11" name="Cloud" descr="Cloud">
              <a:extLst>
                <a:ext uri="{FF2B5EF4-FFF2-40B4-BE49-F238E27FC236}">
                  <a16:creationId xmlns:a16="http://schemas.microsoft.com/office/drawing/2014/main" id="{E69BF598-B16E-4C35-BC6E-CB4A8FB46ED1}"/>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1457" y="2018898"/>
              <a:ext cx="1485900" cy="1485901"/>
            </a:xfrm>
            <a:prstGeom prst="rect">
              <a:avLst/>
            </a:prstGeom>
          </p:spPr>
        </p:pic>
        <p:sp>
          <p:nvSpPr>
            <p:cNvPr id="12" name="Without Sunshine">
              <a:extLst>
                <a:ext uri="{FF2B5EF4-FFF2-40B4-BE49-F238E27FC236}">
                  <a16:creationId xmlns:a16="http://schemas.microsoft.com/office/drawing/2014/main" id="{A7D52854-E7AF-44B6-9505-B785F0483D54}"/>
                </a:ext>
              </a:extLst>
            </p:cNvPr>
            <p:cNvSpPr txBox="1"/>
            <p:nvPr>
              <p:custDataLst>
                <p:tags r:id="rId2"/>
              </p:custDataLst>
            </p:nvPr>
          </p:nvSpPr>
          <p:spPr>
            <a:xfrm>
              <a:off x="320040" y="1106424"/>
              <a:ext cx="2407623" cy="1231106"/>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With limited Sunshine over an hour…</a:t>
              </a:r>
            </a:p>
          </p:txBody>
        </p:sp>
      </p:grpSp>
      <p:sp>
        <p:nvSpPr>
          <p:cNvPr id="13" name="TextBox 12">
            <a:extLst>
              <a:ext uri="{FF2B5EF4-FFF2-40B4-BE49-F238E27FC236}">
                <a16:creationId xmlns:a16="http://schemas.microsoft.com/office/drawing/2014/main" id="{AD8EFA8B-47DE-446C-903C-46FD97BD72F6}"/>
              </a:ext>
            </a:extLst>
          </p:cNvPr>
          <p:cNvSpPr txBox="1"/>
          <p:nvPr/>
        </p:nvSpPr>
        <p:spPr>
          <a:xfrm>
            <a:off x="2986479" y="872871"/>
            <a:ext cx="4052189" cy="415498"/>
          </a:xfrm>
          <a:prstGeom prst="rect">
            <a:avLst/>
          </a:prstGeom>
          <a:solidFill>
            <a:srgbClr val="CCCCFF"/>
          </a:solidFill>
        </p:spPr>
        <p:txBody>
          <a:bodyPr wrap="square" rtlCol="0">
            <a:spAutoFit/>
          </a:bodyPr>
          <a:lstStyle/>
          <a:p>
            <a:r>
              <a:rPr lang="en-US" sz="2100" b="1" dirty="0"/>
              <a:t>Solar Power Example</a:t>
            </a:r>
          </a:p>
        </p:txBody>
      </p:sp>
      <p:sp>
        <p:nvSpPr>
          <p:cNvPr id="14" name="Example">
            <a:extLst>
              <a:ext uri="{FF2B5EF4-FFF2-40B4-BE49-F238E27FC236}">
                <a16:creationId xmlns:a16="http://schemas.microsoft.com/office/drawing/2014/main" id="{4AE27515-6512-476E-A403-8B2AF8C615A4}"/>
              </a:ext>
            </a:extLst>
          </p:cNvPr>
          <p:cNvSpPr txBox="1">
            <a:spLocks/>
          </p:cNvSpPr>
          <p:nvPr/>
        </p:nvSpPr>
        <p:spPr>
          <a:xfrm>
            <a:off x="240031" y="4361302"/>
            <a:ext cx="5900166" cy="1884631"/>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500" i="1" dirty="0">
                <a:latin typeface="Arial" panose="020B0604020202020204" pitchFamily="34" charset="0"/>
                <a:cs typeface="Arial" panose="020B0604020202020204" pitchFamily="34" charset="0"/>
              </a:rPr>
              <a:t>Example:</a:t>
            </a:r>
          </a:p>
          <a:p>
            <a:pPr marL="0" indent="0">
              <a:buNone/>
            </a:pPr>
            <a:r>
              <a:rPr lang="en-US" sz="1500" dirty="0">
                <a:latin typeface="Arial" panose="020B0604020202020204" pitchFamily="34" charset="0"/>
                <a:cs typeface="Arial" panose="020B0604020202020204" pitchFamily="34" charset="0"/>
              </a:rPr>
              <a:t>Customer usage is 2.50kWh while solar generation is 1.00kWh.</a:t>
            </a:r>
          </a:p>
          <a:p>
            <a:pPr>
              <a:buFont typeface="Wingdings" panose="05000000000000000000" pitchFamily="2" charset="2"/>
              <a:buChar char="§"/>
            </a:pPr>
            <a:r>
              <a:rPr lang="en-US" sz="1500" dirty="0">
                <a:latin typeface="Arial" panose="020B0604020202020204" pitchFamily="34" charset="0"/>
                <a:cs typeface="Arial" panose="020B0604020202020204" pitchFamily="34" charset="0"/>
              </a:rPr>
              <a:t>Utility ‘</a:t>
            </a:r>
            <a:r>
              <a:rPr lang="en-US" sz="1500" b="1" dirty="0">
                <a:latin typeface="Arial" panose="020B0604020202020204" pitchFamily="34" charset="0"/>
                <a:cs typeface="Arial" panose="020B0604020202020204" pitchFamily="34" charset="0"/>
              </a:rPr>
              <a:t>Delivered</a:t>
            </a:r>
            <a:r>
              <a:rPr lang="en-US" sz="1500" dirty="0">
                <a:latin typeface="Arial" panose="020B0604020202020204" pitchFamily="34" charset="0"/>
                <a:cs typeface="Arial" panose="020B0604020202020204" pitchFamily="34" charset="0"/>
              </a:rPr>
              <a:t>’ = EDI 867 REF*6W*1 will portray 1.50 kWh</a:t>
            </a:r>
          </a:p>
          <a:p>
            <a:pPr>
              <a:buFont typeface="Wingdings" panose="05000000000000000000" pitchFamily="2" charset="2"/>
              <a:buChar char="§"/>
            </a:pPr>
            <a:r>
              <a:rPr lang="en-US" sz="1500" dirty="0">
                <a:latin typeface="Arial" panose="020B0604020202020204" pitchFamily="34" charset="0"/>
                <a:cs typeface="Arial" panose="020B0604020202020204" pitchFamily="34" charset="0"/>
              </a:rPr>
              <a:t>Utility ‘</a:t>
            </a:r>
            <a:r>
              <a:rPr lang="en-US" sz="1500" b="1" dirty="0">
                <a:latin typeface="Arial" panose="020B0604020202020204" pitchFamily="34" charset="0"/>
                <a:cs typeface="Arial" panose="020B0604020202020204" pitchFamily="34" charset="0"/>
              </a:rPr>
              <a:t>Received</a:t>
            </a:r>
            <a:r>
              <a:rPr lang="en-US" sz="1500" dirty="0">
                <a:latin typeface="Arial" panose="020B0604020202020204" pitchFamily="34" charset="0"/>
                <a:cs typeface="Arial" panose="020B0604020202020204" pitchFamily="34" charset="0"/>
              </a:rPr>
              <a:t>’ = EDI 867 REF*6W*2 will portray 0.00 kWh</a:t>
            </a:r>
          </a:p>
          <a:p>
            <a:pPr>
              <a:buFont typeface="Wingdings" panose="05000000000000000000" pitchFamily="2" charset="2"/>
              <a:buChar char="§"/>
            </a:pPr>
            <a:r>
              <a:rPr lang="en-US" sz="1500" dirty="0">
                <a:latin typeface="Arial" panose="020B0604020202020204" pitchFamily="34" charset="0"/>
                <a:cs typeface="Arial" panose="020B0604020202020204" pitchFamily="34" charset="0"/>
              </a:rPr>
              <a:t>Excess = 0.00 kWh</a:t>
            </a:r>
          </a:p>
        </p:txBody>
      </p:sp>
      <p:sp>
        <p:nvSpPr>
          <p:cNvPr id="15" name="TextBox 14">
            <a:extLst>
              <a:ext uri="{FF2B5EF4-FFF2-40B4-BE49-F238E27FC236}">
                <a16:creationId xmlns:a16="http://schemas.microsoft.com/office/drawing/2014/main" id="{99E5312D-7B35-472E-82ED-73154F3DB744}"/>
              </a:ext>
            </a:extLst>
          </p:cNvPr>
          <p:cNvSpPr txBox="1"/>
          <p:nvPr/>
        </p:nvSpPr>
        <p:spPr>
          <a:xfrm>
            <a:off x="5796117" y="6540909"/>
            <a:ext cx="1342104" cy="230832"/>
          </a:xfrm>
          <a:prstGeom prst="rect">
            <a:avLst/>
          </a:prstGeom>
          <a:noFill/>
        </p:spPr>
        <p:txBody>
          <a:bodyPr wrap="square" rtlCol="0">
            <a:spAutoFit/>
          </a:bodyPr>
          <a:lstStyle/>
          <a:p>
            <a:r>
              <a:rPr lang="en-US" sz="900" dirty="0">
                <a:solidFill>
                  <a:schemeClr val="bg1"/>
                </a:solidFill>
              </a:rPr>
              <a:t>PA Supplier Workshop</a:t>
            </a:r>
          </a:p>
        </p:txBody>
      </p:sp>
      <p:sp>
        <p:nvSpPr>
          <p:cNvPr id="16" name="TextBox 15">
            <a:extLst>
              <a:ext uri="{FF2B5EF4-FFF2-40B4-BE49-F238E27FC236}">
                <a16:creationId xmlns:a16="http://schemas.microsoft.com/office/drawing/2014/main" id="{033892A1-1CF9-4D5E-819F-6D5D3AD8187B}"/>
              </a:ext>
            </a:extLst>
          </p:cNvPr>
          <p:cNvSpPr txBox="1"/>
          <p:nvPr/>
        </p:nvSpPr>
        <p:spPr>
          <a:xfrm>
            <a:off x="7219335" y="6540909"/>
            <a:ext cx="1238865" cy="230832"/>
          </a:xfrm>
          <a:prstGeom prst="rect">
            <a:avLst/>
          </a:prstGeom>
          <a:noFill/>
        </p:spPr>
        <p:txBody>
          <a:bodyPr wrap="square" rtlCol="0">
            <a:spAutoFit/>
          </a:bodyPr>
          <a:lstStyle/>
          <a:p>
            <a:r>
              <a:rPr lang="en-US" sz="900" dirty="0">
                <a:solidFill>
                  <a:schemeClr val="bg1"/>
                </a:solidFill>
              </a:rPr>
              <a:t>September 10, 2019</a:t>
            </a:r>
          </a:p>
        </p:txBody>
      </p:sp>
      <p:sp>
        <p:nvSpPr>
          <p:cNvPr id="17" name="Title 1">
            <a:extLst>
              <a:ext uri="{FF2B5EF4-FFF2-40B4-BE49-F238E27FC236}">
                <a16:creationId xmlns:a16="http://schemas.microsoft.com/office/drawing/2014/main" id="{2085B546-0BCE-4757-BEE9-594B119379DE}"/>
              </a:ext>
            </a:extLst>
          </p:cNvPr>
          <p:cNvSpPr txBox="1">
            <a:spLocks/>
          </p:cNvSpPr>
          <p:nvPr/>
        </p:nvSpPr>
        <p:spPr>
          <a:xfrm>
            <a:off x="628650" y="184565"/>
            <a:ext cx="7886700" cy="5329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Net Metering Example 2</a:t>
            </a:r>
          </a:p>
        </p:txBody>
      </p:sp>
      <p:sp>
        <p:nvSpPr>
          <p:cNvPr id="18" name="Slide Number Placeholder 4">
            <a:extLst>
              <a:ext uri="{FF2B5EF4-FFF2-40B4-BE49-F238E27FC236}">
                <a16:creationId xmlns:a16="http://schemas.microsoft.com/office/drawing/2014/main" id="{B3FB0479-23F9-4E7A-81CC-448A4BFE0E4E}"/>
              </a:ext>
            </a:extLst>
          </p:cNvPr>
          <p:cNvSpPr>
            <a:spLocks noGrp="1"/>
          </p:cNvSpPr>
          <p:nvPr>
            <p:ph type="sldNum" sz="quarter" idx="12"/>
          </p:nvPr>
        </p:nvSpPr>
        <p:spPr>
          <a:xfrm>
            <a:off x="8562975" y="6554788"/>
            <a:ext cx="277813" cy="152400"/>
          </a:xfrm>
        </p:spPr>
        <p:txBody>
          <a:bodyPr/>
          <a:lstStyle/>
          <a:p>
            <a:pPr>
              <a:defRPr/>
            </a:pPr>
            <a:fld id="{26D3C5E0-D005-4CEC-B1B3-05C0449DE281}" type="slidenum">
              <a:rPr lang="en-US" smtClean="0"/>
              <a:pPr>
                <a:defRPr/>
              </a:pPr>
              <a:t>9</a:t>
            </a:fld>
            <a:endParaRPr lang="en-US" dirty="0"/>
          </a:p>
        </p:txBody>
      </p:sp>
    </p:spTree>
    <p:extLst>
      <p:ext uri="{BB962C8B-B14F-4D97-AF65-F5344CB8AC3E}">
        <p14:creationId xmlns:p14="http://schemas.microsoft.com/office/powerpoint/2010/main" val="36644175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DUPLICATEID" val="bfc2fe71f98d47c980ec9e1d708439a6"/>
</p:tagLst>
</file>

<file path=ppt/tags/tag3.xml><?xml version="1.0" encoding="utf-8"?>
<p:tagLst xmlns:a="http://schemas.openxmlformats.org/drawingml/2006/main" xmlns:r="http://schemas.openxmlformats.org/officeDocument/2006/relationships" xmlns:p="http://schemas.openxmlformats.org/presentationml/2006/main">
  <p:tag name="DUPLICATEID" val="b03d19b145c5404787315df25656a13d"/>
</p:tagLst>
</file>

<file path=ppt/tags/tag4.xml><?xml version="1.0" encoding="utf-8"?>
<p:tagLst xmlns:a="http://schemas.openxmlformats.org/drawingml/2006/main" xmlns:r="http://schemas.openxmlformats.org/officeDocument/2006/relationships" xmlns:p="http://schemas.openxmlformats.org/presentationml/2006/main">
  <p:tag name="DUPLICATEID" val="370526464565498b8fb2ca7a4b5958ff"/>
</p:tagLst>
</file>

<file path=ppt/tags/tag5.xml><?xml version="1.0" encoding="utf-8"?>
<p:tagLst xmlns:a="http://schemas.openxmlformats.org/drawingml/2006/main" xmlns:r="http://schemas.openxmlformats.org/officeDocument/2006/relationships" xmlns:p="http://schemas.openxmlformats.org/presentationml/2006/main">
  <p:tag name="DUPLICATEID" val="673affceb1b4479b9eb2784af389b8bb"/>
</p:tagLst>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666666"/>
      </a:lt2>
      <a:accent1>
        <a:srgbClr val="3083BD"/>
      </a:accent1>
      <a:accent2>
        <a:srgbClr val="EB9422"/>
      </a:accent2>
      <a:accent3>
        <a:srgbClr val="FFFFFF"/>
      </a:accent3>
      <a:accent4>
        <a:srgbClr val="000000"/>
      </a:accent4>
      <a:accent5>
        <a:srgbClr val="ADC1DB"/>
      </a:accent5>
      <a:accent6>
        <a:srgbClr val="D5861E"/>
      </a:accent6>
      <a:hlink>
        <a:srgbClr val="76B443"/>
      </a:hlink>
      <a:folHlink>
        <a:srgbClr val="B56A2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1E427C"/>
        </a:lt2>
        <a:accent1>
          <a:srgbClr val="255E91"/>
        </a:accent1>
        <a:accent2>
          <a:srgbClr val="FCB131"/>
        </a:accent2>
        <a:accent3>
          <a:srgbClr val="FFFFFF"/>
        </a:accent3>
        <a:accent4>
          <a:srgbClr val="000000"/>
        </a:accent4>
        <a:accent5>
          <a:srgbClr val="ACB6C7"/>
        </a:accent5>
        <a:accent6>
          <a:srgbClr val="E4A02B"/>
        </a:accent6>
        <a:hlink>
          <a:srgbClr val="90AD5D"/>
        </a:hlink>
        <a:folHlink>
          <a:srgbClr val="9F3E2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666666"/>
        </a:lt2>
        <a:accent1>
          <a:srgbClr val="3083BD"/>
        </a:accent1>
        <a:accent2>
          <a:srgbClr val="EB9422"/>
        </a:accent2>
        <a:accent3>
          <a:srgbClr val="FFFFFF"/>
        </a:accent3>
        <a:accent4>
          <a:srgbClr val="000000"/>
        </a:accent4>
        <a:accent5>
          <a:srgbClr val="ADC1DB"/>
        </a:accent5>
        <a:accent6>
          <a:srgbClr val="D5861E"/>
        </a:accent6>
        <a:hlink>
          <a:srgbClr val="76B443"/>
        </a:hlink>
        <a:folHlink>
          <a:srgbClr val="C87429"/>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666666"/>
        </a:lt2>
        <a:accent1>
          <a:srgbClr val="3083BD"/>
        </a:accent1>
        <a:accent2>
          <a:srgbClr val="EB9422"/>
        </a:accent2>
        <a:accent3>
          <a:srgbClr val="FFFFFF"/>
        </a:accent3>
        <a:accent4>
          <a:srgbClr val="000000"/>
        </a:accent4>
        <a:accent5>
          <a:srgbClr val="ADC1DB"/>
        </a:accent5>
        <a:accent6>
          <a:srgbClr val="D5861E"/>
        </a:accent6>
        <a:hlink>
          <a:srgbClr val="76B443"/>
        </a:hlink>
        <a:folHlink>
          <a:srgbClr val="B56A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7123</TotalTime>
  <Words>2070</Words>
  <Application>Microsoft Office PowerPoint</Application>
  <PresentationFormat>On-screen Show (4:3)</PresentationFormat>
  <Paragraphs>313</Paragraphs>
  <Slides>22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Wingdings</vt:lpstr>
      <vt:lpstr>Wingdings 2</vt:lpstr>
      <vt:lpstr>Default Design</vt:lpstr>
      <vt:lpstr>PA Supplier Workshop</vt:lpstr>
      <vt:lpstr>Agenda</vt:lpstr>
      <vt:lpstr>PowerPoint Presentation</vt:lpstr>
      <vt:lpstr>PA Smart Meter Implementation Timeline</vt:lpstr>
      <vt:lpstr>PowerPoint Presentation</vt:lpstr>
      <vt:lpstr>Net Metering | What is it?</vt:lpstr>
      <vt:lpstr>Net Metering | PA Utility Tariff Perspective, Rider D – Net Metering Rider</vt:lpstr>
      <vt:lpstr>PowerPoint Presentation</vt:lpstr>
      <vt:lpstr>PowerPoint Presentation</vt:lpstr>
      <vt:lpstr>PowerPoint Presentation</vt:lpstr>
      <vt:lpstr>Net Metering | Changes in Settlement</vt:lpstr>
      <vt:lpstr>Net Metering | Banking Mechanism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FirstEnergy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Corporate Communications</dc:creator>
  <cp:lastModifiedBy>Ribu John</cp:lastModifiedBy>
  <cp:revision>516</cp:revision>
  <cp:lastPrinted>2019-09-10T12:13:59Z</cp:lastPrinted>
  <dcterms:created xsi:type="dcterms:W3CDTF">2007-08-17T12:38:12Z</dcterms:created>
  <dcterms:modified xsi:type="dcterms:W3CDTF">2019-09-18T18:19:31Z</dcterms:modified>
</cp:coreProperties>
</file>