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handoutMasterIdLst>
    <p:handoutMasterId r:id="rId27"/>
  </p:handoutMasterIdLst>
  <p:sldIdLst>
    <p:sldId id="277" r:id="rId5"/>
    <p:sldId id="316" r:id="rId6"/>
    <p:sldId id="660" r:id="rId7"/>
    <p:sldId id="322" r:id="rId8"/>
    <p:sldId id="644" r:id="rId9"/>
    <p:sldId id="645" r:id="rId10"/>
    <p:sldId id="646" r:id="rId11"/>
    <p:sldId id="647" r:id="rId12"/>
    <p:sldId id="648" r:id="rId13"/>
    <p:sldId id="649" r:id="rId14"/>
    <p:sldId id="602" r:id="rId15"/>
    <p:sldId id="658" r:id="rId16"/>
    <p:sldId id="651" r:id="rId17"/>
    <p:sldId id="665" r:id="rId18"/>
    <p:sldId id="664" r:id="rId19"/>
    <p:sldId id="661" r:id="rId20"/>
    <p:sldId id="670" r:id="rId21"/>
    <p:sldId id="666" r:id="rId22"/>
    <p:sldId id="667" r:id="rId23"/>
    <p:sldId id="668" r:id="rId24"/>
    <p:sldId id="662" r:id="rId2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88">
          <p15:clr>
            <a:srgbClr val="A4A3A4"/>
          </p15:clr>
        </p15:guide>
        <p15:guide id="3" orient="horz" pos="4045">
          <p15:clr>
            <a:srgbClr val="A4A3A4"/>
          </p15:clr>
        </p15:guide>
        <p15:guide id="4" orient="horz" pos="3789">
          <p15:clr>
            <a:srgbClr val="A4A3A4"/>
          </p15:clr>
        </p15:guide>
        <p15:guide id="5" pos="2880">
          <p15:clr>
            <a:srgbClr val="A4A3A4"/>
          </p15:clr>
        </p15:guide>
        <p15:guide id="6" pos="720">
          <p15:clr>
            <a:srgbClr val="A4A3A4"/>
          </p15:clr>
        </p15:guide>
        <p15:guide id="7" pos="3602">
          <p15:clr>
            <a:srgbClr val="A4A3A4"/>
          </p15:clr>
        </p15:guide>
        <p15:guide id="8" pos="1448">
          <p15:clr>
            <a:srgbClr val="A4A3A4"/>
          </p15:clr>
        </p15:guide>
        <p15:guide id="9" pos="2159">
          <p15:clr>
            <a:srgbClr val="A4A3A4"/>
          </p15:clr>
        </p15:guide>
        <p15:guide id="10" pos="4324">
          <p15:clr>
            <a:srgbClr val="A4A3A4"/>
          </p15:clr>
        </p15:guide>
        <p15:guide id="11" pos="5045">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ullem, Charles V." initials="FCV" lastIdx="13" clrIdx="0">
    <p:extLst>
      <p:ext uri="{19B8F6BF-5375-455C-9EA6-DF929625EA0E}">
        <p15:presenceInfo xmlns:p15="http://schemas.microsoft.com/office/powerpoint/2012/main" userId="S-1-5-21-602162358-790525478-682003330-58091" providerId="AD"/>
      </p:ext>
    </p:extLst>
  </p:cmAuthor>
  <p:cmAuthor id="2" name="Fullem, Charles V." initials="FCV [2]" lastIdx="1" clrIdx="1">
    <p:extLst>
      <p:ext uri="{19B8F6BF-5375-455C-9EA6-DF929625EA0E}">
        <p15:presenceInfo xmlns:p15="http://schemas.microsoft.com/office/powerpoint/2012/main" userId="S::19055@fenetwork.com::bcd93d65-8023-47c9-8a8f-5deb692326f6" providerId="AD"/>
      </p:ext>
    </p:extLst>
  </p:cmAuthor>
  <p:cmAuthor id="3" name="Kapeluck, Melissa A" initials="KMA" lastIdx="4" clrIdx="2">
    <p:extLst>
      <p:ext uri="{19B8F6BF-5375-455C-9EA6-DF929625EA0E}">
        <p15:presenceInfo xmlns:p15="http://schemas.microsoft.com/office/powerpoint/2012/main" userId="S::18216@fenetwork.com::0978f5b7-1dbd-4b28-bb2e-dcadcaf2dab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EEE"/>
    <a:srgbClr val="CC3300"/>
    <a:srgbClr val="E68900"/>
    <a:srgbClr val="5C8D3E"/>
    <a:srgbClr val="3083BD"/>
    <a:srgbClr val="E2B700"/>
    <a:srgbClr val="FFCC00"/>
    <a:srgbClr val="FFA829"/>
    <a:srgbClr val="7A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86885" autoAdjust="0"/>
  </p:normalViewPr>
  <p:slideViewPr>
    <p:cSldViewPr snapToGrid="0">
      <p:cViewPr varScale="1">
        <p:scale>
          <a:sx n="67" d="100"/>
          <a:sy n="67" d="100"/>
        </p:scale>
        <p:origin x="1168" y="44"/>
      </p:cViewPr>
      <p:guideLst>
        <p:guide orient="horz" pos="2160"/>
        <p:guide orient="horz" pos="488"/>
        <p:guide orient="horz" pos="4045"/>
        <p:guide orient="horz" pos="3789"/>
        <p:guide pos="2880"/>
        <p:guide pos="720"/>
        <p:guide pos="3602"/>
        <p:guide pos="1448"/>
        <p:guide pos="2159"/>
        <p:guide pos="4324"/>
        <p:guide pos="504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7" d="100"/>
          <a:sy n="67" d="100"/>
        </p:scale>
        <p:origin x="3276"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DFB0F6-F239-4B92-A66C-20E491577F7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5DDA4A5B-2E15-4533-8E9A-DE3F3C8C1880}">
      <dgm:prSet phldrT="[Text]" custT="1"/>
      <dgm:spPr/>
      <dgm:t>
        <a:bodyPr/>
        <a:lstStyle/>
        <a:p>
          <a:pPr>
            <a:buFont typeface="Wingdings" panose="05000000000000000000" pitchFamily="2" charset="2"/>
            <a:buChar char="v"/>
          </a:pPr>
          <a:r>
            <a:rPr lang="en-US" sz="2000" dirty="0"/>
            <a:t>Customer calls the contact center</a:t>
          </a:r>
        </a:p>
      </dgm:t>
    </dgm:pt>
    <dgm:pt modelId="{880B902C-AF69-44E5-A392-375077D09AD0}" type="parTrans" cxnId="{A9FC2897-DE3A-43F2-8DDF-7C3F41FF34F4}">
      <dgm:prSet/>
      <dgm:spPr/>
      <dgm:t>
        <a:bodyPr/>
        <a:lstStyle/>
        <a:p>
          <a:endParaRPr lang="en-US"/>
        </a:p>
      </dgm:t>
    </dgm:pt>
    <dgm:pt modelId="{8B81C80F-43CA-4DD6-B2C5-EE9E772412C1}" type="sibTrans" cxnId="{A9FC2897-DE3A-43F2-8DDF-7C3F41FF34F4}">
      <dgm:prSet/>
      <dgm:spPr/>
      <dgm:t>
        <a:bodyPr/>
        <a:lstStyle/>
        <a:p>
          <a:endParaRPr lang="en-US"/>
        </a:p>
      </dgm:t>
    </dgm:pt>
    <dgm:pt modelId="{4AC2FDB9-6CEB-4400-8B4C-EE38D10CCFF4}">
      <dgm:prSet phldrT="[Text]" custT="1"/>
      <dgm:spPr/>
      <dgm:t>
        <a:bodyPr/>
        <a:lstStyle/>
        <a:p>
          <a:pPr>
            <a:buFont typeface="Wingdings" panose="05000000000000000000" pitchFamily="2" charset="2"/>
            <a:buChar char="v"/>
          </a:pPr>
          <a:r>
            <a:rPr lang="en-US" sz="2000" dirty="0"/>
            <a:t>The customer enrolls in the Customer Referral Program on August 31 (June Quarter)</a:t>
          </a:r>
        </a:p>
      </dgm:t>
    </dgm:pt>
    <dgm:pt modelId="{333C3291-1D07-41C5-9EBE-17ED1A7D6483}" type="parTrans" cxnId="{88F7D4ED-AACB-4EA2-9164-57010EF3309E}">
      <dgm:prSet/>
      <dgm:spPr/>
      <dgm:t>
        <a:bodyPr/>
        <a:lstStyle/>
        <a:p>
          <a:endParaRPr lang="en-US"/>
        </a:p>
      </dgm:t>
    </dgm:pt>
    <dgm:pt modelId="{D66C991C-08DC-4414-B0E5-1AA030E4FF34}" type="sibTrans" cxnId="{88F7D4ED-AACB-4EA2-9164-57010EF3309E}">
      <dgm:prSet/>
      <dgm:spPr/>
      <dgm:t>
        <a:bodyPr/>
        <a:lstStyle/>
        <a:p>
          <a:endParaRPr lang="en-US"/>
        </a:p>
      </dgm:t>
    </dgm:pt>
    <dgm:pt modelId="{75B8FD53-3AAE-430E-9938-1FB0DF2838D5}">
      <dgm:prSet phldrT="[Text]" custT="1"/>
      <dgm:spPr/>
      <dgm:t>
        <a:bodyPr/>
        <a:lstStyle/>
        <a:p>
          <a:pPr>
            <a:buFont typeface="Wingdings" panose="05000000000000000000" pitchFamily="2" charset="2"/>
            <a:buChar char="v"/>
          </a:pPr>
          <a:r>
            <a:rPr lang="en-US" sz="2000" dirty="0"/>
            <a:t>The customer file is sent to the Supplier’s FTP site on August 31 (June Quarter)</a:t>
          </a:r>
        </a:p>
      </dgm:t>
    </dgm:pt>
    <dgm:pt modelId="{7EAD5C45-090E-4D83-B1AC-68F4471EB0E2}" type="parTrans" cxnId="{99B380A2-BC54-419C-B8FF-2396DEB6B747}">
      <dgm:prSet/>
      <dgm:spPr/>
      <dgm:t>
        <a:bodyPr/>
        <a:lstStyle/>
        <a:p>
          <a:endParaRPr lang="en-US"/>
        </a:p>
      </dgm:t>
    </dgm:pt>
    <dgm:pt modelId="{6C304E08-3A66-472F-88E9-7975D0F9530F}" type="sibTrans" cxnId="{99B380A2-BC54-419C-B8FF-2396DEB6B747}">
      <dgm:prSet/>
      <dgm:spPr/>
      <dgm:t>
        <a:bodyPr/>
        <a:lstStyle/>
        <a:p>
          <a:endParaRPr lang="en-US"/>
        </a:p>
      </dgm:t>
    </dgm:pt>
    <dgm:pt modelId="{D62236BC-E532-4597-A365-7189F114516D}">
      <dgm:prSet phldrT="[Text]" custT="1"/>
      <dgm:spPr/>
      <dgm:t>
        <a:bodyPr/>
        <a:lstStyle/>
        <a:p>
          <a:pPr>
            <a:buFont typeface="Wingdings" panose="05000000000000000000" pitchFamily="2" charset="2"/>
            <a:buChar char="v"/>
          </a:pPr>
          <a:r>
            <a:rPr lang="en-US" sz="1800" dirty="0"/>
            <a:t>Supplier sends the CRP enrollment on September 1 as a June Quarter rate based on the FTP file date and not for the September Quarter rate</a:t>
          </a:r>
        </a:p>
      </dgm:t>
    </dgm:pt>
    <dgm:pt modelId="{1C864D81-F09A-45B2-A8F5-0D8284C7598E}" type="parTrans" cxnId="{EE2EEF65-849E-4000-AFD0-4FBA6BF09950}">
      <dgm:prSet/>
      <dgm:spPr/>
      <dgm:t>
        <a:bodyPr/>
        <a:lstStyle/>
        <a:p>
          <a:endParaRPr lang="en-US"/>
        </a:p>
      </dgm:t>
    </dgm:pt>
    <dgm:pt modelId="{9DAFDE99-5FE7-4E16-B86B-5D58B35DC215}" type="sibTrans" cxnId="{EE2EEF65-849E-4000-AFD0-4FBA6BF09950}">
      <dgm:prSet/>
      <dgm:spPr/>
      <dgm:t>
        <a:bodyPr/>
        <a:lstStyle/>
        <a:p>
          <a:endParaRPr lang="en-US"/>
        </a:p>
      </dgm:t>
    </dgm:pt>
    <dgm:pt modelId="{F04FE655-F9BF-4104-BD06-8319313A86DB}" type="pres">
      <dgm:prSet presAssocID="{96DFB0F6-F239-4B92-A66C-20E491577F71}" presName="outerComposite" presStyleCnt="0">
        <dgm:presLayoutVars>
          <dgm:chMax val="5"/>
          <dgm:dir/>
          <dgm:resizeHandles val="exact"/>
        </dgm:presLayoutVars>
      </dgm:prSet>
      <dgm:spPr/>
    </dgm:pt>
    <dgm:pt modelId="{3C3090F1-2775-4809-A1D9-53F3FADD3351}" type="pres">
      <dgm:prSet presAssocID="{96DFB0F6-F239-4B92-A66C-20E491577F71}" presName="dummyMaxCanvas" presStyleCnt="0">
        <dgm:presLayoutVars/>
      </dgm:prSet>
      <dgm:spPr/>
    </dgm:pt>
    <dgm:pt modelId="{ACC2F210-29C0-4CD7-A8BE-C95FE9EEDE4F}" type="pres">
      <dgm:prSet presAssocID="{96DFB0F6-F239-4B92-A66C-20E491577F71}" presName="FourNodes_1" presStyleLbl="node1" presStyleIdx="0" presStyleCnt="4">
        <dgm:presLayoutVars>
          <dgm:bulletEnabled val="1"/>
        </dgm:presLayoutVars>
      </dgm:prSet>
      <dgm:spPr/>
    </dgm:pt>
    <dgm:pt modelId="{CF66AFCD-A8F6-4D65-A13B-409BBFC56A7C}" type="pres">
      <dgm:prSet presAssocID="{96DFB0F6-F239-4B92-A66C-20E491577F71}" presName="FourNodes_2" presStyleLbl="node1" presStyleIdx="1" presStyleCnt="4" custLinFactNeighborX="-459" custLinFactNeighborY="2784">
        <dgm:presLayoutVars>
          <dgm:bulletEnabled val="1"/>
        </dgm:presLayoutVars>
      </dgm:prSet>
      <dgm:spPr/>
    </dgm:pt>
    <dgm:pt modelId="{98E90CD5-7C24-4DC8-BF46-B7CFA599DF77}" type="pres">
      <dgm:prSet presAssocID="{96DFB0F6-F239-4B92-A66C-20E491577F71}" presName="FourNodes_3" presStyleLbl="node1" presStyleIdx="2" presStyleCnt="4">
        <dgm:presLayoutVars>
          <dgm:bulletEnabled val="1"/>
        </dgm:presLayoutVars>
      </dgm:prSet>
      <dgm:spPr/>
    </dgm:pt>
    <dgm:pt modelId="{6FDECE80-2AF7-4DB4-83AF-3632D7C5B4E4}" type="pres">
      <dgm:prSet presAssocID="{96DFB0F6-F239-4B92-A66C-20E491577F71}" presName="FourNodes_4" presStyleLbl="node1" presStyleIdx="3" presStyleCnt="4" custLinFactNeighborX="9068" custLinFactNeighborY="8955">
        <dgm:presLayoutVars>
          <dgm:bulletEnabled val="1"/>
        </dgm:presLayoutVars>
      </dgm:prSet>
      <dgm:spPr/>
    </dgm:pt>
    <dgm:pt modelId="{2E5204A8-8215-45FD-A9B0-8F39AB407234}" type="pres">
      <dgm:prSet presAssocID="{96DFB0F6-F239-4B92-A66C-20E491577F71}" presName="FourConn_1-2" presStyleLbl="fgAccFollowNode1" presStyleIdx="0" presStyleCnt="3">
        <dgm:presLayoutVars>
          <dgm:bulletEnabled val="1"/>
        </dgm:presLayoutVars>
      </dgm:prSet>
      <dgm:spPr/>
    </dgm:pt>
    <dgm:pt modelId="{4B724E3F-B353-4BBB-8C10-0AC83CDE4BE8}" type="pres">
      <dgm:prSet presAssocID="{96DFB0F6-F239-4B92-A66C-20E491577F71}" presName="FourConn_2-3" presStyleLbl="fgAccFollowNode1" presStyleIdx="1" presStyleCnt="3">
        <dgm:presLayoutVars>
          <dgm:bulletEnabled val="1"/>
        </dgm:presLayoutVars>
      </dgm:prSet>
      <dgm:spPr/>
    </dgm:pt>
    <dgm:pt modelId="{05E4FBC0-47FF-4390-8FF9-1B37E802EA46}" type="pres">
      <dgm:prSet presAssocID="{96DFB0F6-F239-4B92-A66C-20E491577F71}" presName="FourConn_3-4" presStyleLbl="fgAccFollowNode1" presStyleIdx="2" presStyleCnt="3">
        <dgm:presLayoutVars>
          <dgm:bulletEnabled val="1"/>
        </dgm:presLayoutVars>
      </dgm:prSet>
      <dgm:spPr/>
    </dgm:pt>
    <dgm:pt modelId="{D86A3E3B-0275-4153-BC7F-117D0E23C158}" type="pres">
      <dgm:prSet presAssocID="{96DFB0F6-F239-4B92-A66C-20E491577F71}" presName="FourNodes_1_text" presStyleLbl="node1" presStyleIdx="3" presStyleCnt="4">
        <dgm:presLayoutVars>
          <dgm:bulletEnabled val="1"/>
        </dgm:presLayoutVars>
      </dgm:prSet>
      <dgm:spPr/>
    </dgm:pt>
    <dgm:pt modelId="{0B8679D2-D6AD-42EE-A160-854DD8826261}" type="pres">
      <dgm:prSet presAssocID="{96DFB0F6-F239-4B92-A66C-20E491577F71}" presName="FourNodes_2_text" presStyleLbl="node1" presStyleIdx="3" presStyleCnt="4">
        <dgm:presLayoutVars>
          <dgm:bulletEnabled val="1"/>
        </dgm:presLayoutVars>
      </dgm:prSet>
      <dgm:spPr/>
    </dgm:pt>
    <dgm:pt modelId="{C61DAEE8-8C08-46E1-8739-8CC4FC053C22}" type="pres">
      <dgm:prSet presAssocID="{96DFB0F6-F239-4B92-A66C-20E491577F71}" presName="FourNodes_3_text" presStyleLbl="node1" presStyleIdx="3" presStyleCnt="4">
        <dgm:presLayoutVars>
          <dgm:bulletEnabled val="1"/>
        </dgm:presLayoutVars>
      </dgm:prSet>
      <dgm:spPr/>
    </dgm:pt>
    <dgm:pt modelId="{F67033B7-4BDF-4C68-8339-0B89375E973D}" type="pres">
      <dgm:prSet presAssocID="{96DFB0F6-F239-4B92-A66C-20E491577F71}" presName="FourNodes_4_text" presStyleLbl="node1" presStyleIdx="3" presStyleCnt="4">
        <dgm:presLayoutVars>
          <dgm:bulletEnabled val="1"/>
        </dgm:presLayoutVars>
      </dgm:prSet>
      <dgm:spPr/>
    </dgm:pt>
  </dgm:ptLst>
  <dgm:cxnLst>
    <dgm:cxn modelId="{68A62A07-486C-4429-AE95-73E91D9BD29A}" type="presOf" srcId="{4AC2FDB9-6CEB-4400-8B4C-EE38D10CCFF4}" destId="{CF66AFCD-A8F6-4D65-A13B-409BBFC56A7C}" srcOrd="0" destOrd="0" presId="urn:microsoft.com/office/officeart/2005/8/layout/vProcess5"/>
    <dgm:cxn modelId="{1C64AD10-6797-428D-9945-2B2507A64981}" type="presOf" srcId="{8B81C80F-43CA-4DD6-B2C5-EE9E772412C1}" destId="{2E5204A8-8215-45FD-A9B0-8F39AB407234}" srcOrd="0" destOrd="0" presId="urn:microsoft.com/office/officeart/2005/8/layout/vProcess5"/>
    <dgm:cxn modelId="{90ADF81F-7C3B-48A6-AD56-1E64286A61E6}" type="presOf" srcId="{6C304E08-3A66-472F-88E9-7975D0F9530F}" destId="{05E4FBC0-47FF-4390-8FF9-1B37E802EA46}" srcOrd="0" destOrd="0" presId="urn:microsoft.com/office/officeart/2005/8/layout/vProcess5"/>
    <dgm:cxn modelId="{1670E622-F031-467B-BA87-ACD528E390CD}" type="presOf" srcId="{96DFB0F6-F239-4B92-A66C-20E491577F71}" destId="{F04FE655-F9BF-4104-BD06-8319313A86DB}" srcOrd="0" destOrd="0" presId="urn:microsoft.com/office/officeart/2005/8/layout/vProcess5"/>
    <dgm:cxn modelId="{64E8CF60-30EF-4B6C-8A02-1B445DCA9DAA}" type="presOf" srcId="{D66C991C-08DC-4414-B0E5-1AA030E4FF34}" destId="{4B724E3F-B353-4BBB-8C10-0AC83CDE4BE8}" srcOrd="0" destOrd="0" presId="urn:microsoft.com/office/officeart/2005/8/layout/vProcess5"/>
    <dgm:cxn modelId="{5DF88B61-7338-4FB2-AE1D-DB142FD6B99A}" type="presOf" srcId="{5DDA4A5B-2E15-4533-8E9A-DE3F3C8C1880}" destId="{D86A3E3B-0275-4153-BC7F-117D0E23C158}" srcOrd="1" destOrd="0" presId="urn:microsoft.com/office/officeart/2005/8/layout/vProcess5"/>
    <dgm:cxn modelId="{EE2EEF65-849E-4000-AFD0-4FBA6BF09950}" srcId="{96DFB0F6-F239-4B92-A66C-20E491577F71}" destId="{D62236BC-E532-4597-A365-7189F114516D}" srcOrd="3" destOrd="0" parTransId="{1C864D81-F09A-45B2-A8F5-0D8284C7598E}" sibTransId="{9DAFDE99-5FE7-4E16-B86B-5D58B35DC215}"/>
    <dgm:cxn modelId="{0F915A6A-B388-470D-A1E4-44A42D716D42}" type="presOf" srcId="{75B8FD53-3AAE-430E-9938-1FB0DF2838D5}" destId="{98E90CD5-7C24-4DC8-BF46-B7CFA599DF77}" srcOrd="0" destOrd="0" presId="urn:microsoft.com/office/officeart/2005/8/layout/vProcess5"/>
    <dgm:cxn modelId="{5D01D671-A463-47C3-8E7C-54AB58661370}" type="presOf" srcId="{5DDA4A5B-2E15-4533-8E9A-DE3F3C8C1880}" destId="{ACC2F210-29C0-4CD7-A8BE-C95FE9EEDE4F}" srcOrd="0" destOrd="0" presId="urn:microsoft.com/office/officeart/2005/8/layout/vProcess5"/>
    <dgm:cxn modelId="{9AF31353-1D48-4B8C-8D26-089ED1E5E7CD}" type="presOf" srcId="{D62236BC-E532-4597-A365-7189F114516D}" destId="{6FDECE80-2AF7-4DB4-83AF-3632D7C5B4E4}" srcOrd="0" destOrd="0" presId="urn:microsoft.com/office/officeart/2005/8/layout/vProcess5"/>
    <dgm:cxn modelId="{A9FC2897-DE3A-43F2-8DDF-7C3F41FF34F4}" srcId="{96DFB0F6-F239-4B92-A66C-20E491577F71}" destId="{5DDA4A5B-2E15-4533-8E9A-DE3F3C8C1880}" srcOrd="0" destOrd="0" parTransId="{880B902C-AF69-44E5-A392-375077D09AD0}" sibTransId="{8B81C80F-43CA-4DD6-B2C5-EE9E772412C1}"/>
    <dgm:cxn modelId="{99B380A2-BC54-419C-B8FF-2396DEB6B747}" srcId="{96DFB0F6-F239-4B92-A66C-20E491577F71}" destId="{75B8FD53-3AAE-430E-9938-1FB0DF2838D5}" srcOrd="2" destOrd="0" parTransId="{7EAD5C45-090E-4D83-B1AC-68F4471EB0E2}" sibTransId="{6C304E08-3A66-472F-88E9-7975D0F9530F}"/>
    <dgm:cxn modelId="{65C76ED8-F26C-46AD-8FDC-428A61159C34}" type="presOf" srcId="{4AC2FDB9-6CEB-4400-8B4C-EE38D10CCFF4}" destId="{0B8679D2-D6AD-42EE-A160-854DD8826261}" srcOrd="1" destOrd="0" presId="urn:microsoft.com/office/officeart/2005/8/layout/vProcess5"/>
    <dgm:cxn modelId="{1BF0A6E1-2E36-4BB0-829F-7C1C9A41C772}" type="presOf" srcId="{75B8FD53-3AAE-430E-9938-1FB0DF2838D5}" destId="{C61DAEE8-8C08-46E1-8739-8CC4FC053C22}" srcOrd="1" destOrd="0" presId="urn:microsoft.com/office/officeart/2005/8/layout/vProcess5"/>
    <dgm:cxn modelId="{88F7D4ED-AACB-4EA2-9164-57010EF3309E}" srcId="{96DFB0F6-F239-4B92-A66C-20E491577F71}" destId="{4AC2FDB9-6CEB-4400-8B4C-EE38D10CCFF4}" srcOrd="1" destOrd="0" parTransId="{333C3291-1D07-41C5-9EBE-17ED1A7D6483}" sibTransId="{D66C991C-08DC-4414-B0E5-1AA030E4FF34}"/>
    <dgm:cxn modelId="{D76286F4-0C73-418C-90C9-7DA8A2B7898E}" type="presOf" srcId="{D62236BC-E532-4597-A365-7189F114516D}" destId="{F67033B7-4BDF-4C68-8339-0B89375E973D}" srcOrd="1" destOrd="0" presId="urn:microsoft.com/office/officeart/2005/8/layout/vProcess5"/>
    <dgm:cxn modelId="{563AD72D-8185-4170-A0FA-EBBE30E5E0E4}" type="presParOf" srcId="{F04FE655-F9BF-4104-BD06-8319313A86DB}" destId="{3C3090F1-2775-4809-A1D9-53F3FADD3351}" srcOrd="0" destOrd="0" presId="urn:microsoft.com/office/officeart/2005/8/layout/vProcess5"/>
    <dgm:cxn modelId="{C954E986-4F39-4182-B07E-78E0D2909711}" type="presParOf" srcId="{F04FE655-F9BF-4104-BD06-8319313A86DB}" destId="{ACC2F210-29C0-4CD7-A8BE-C95FE9EEDE4F}" srcOrd="1" destOrd="0" presId="urn:microsoft.com/office/officeart/2005/8/layout/vProcess5"/>
    <dgm:cxn modelId="{2965E496-AD3B-4F32-A976-A7E220AA1351}" type="presParOf" srcId="{F04FE655-F9BF-4104-BD06-8319313A86DB}" destId="{CF66AFCD-A8F6-4D65-A13B-409BBFC56A7C}" srcOrd="2" destOrd="0" presId="urn:microsoft.com/office/officeart/2005/8/layout/vProcess5"/>
    <dgm:cxn modelId="{4F20B682-2FC6-47E1-974D-FA2EE9C0C090}" type="presParOf" srcId="{F04FE655-F9BF-4104-BD06-8319313A86DB}" destId="{98E90CD5-7C24-4DC8-BF46-B7CFA599DF77}" srcOrd="3" destOrd="0" presId="urn:microsoft.com/office/officeart/2005/8/layout/vProcess5"/>
    <dgm:cxn modelId="{3446234B-B15A-40A4-A64A-A475C916B612}" type="presParOf" srcId="{F04FE655-F9BF-4104-BD06-8319313A86DB}" destId="{6FDECE80-2AF7-4DB4-83AF-3632D7C5B4E4}" srcOrd="4" destOrd="0" presId="urn:microsoft.com/office/officeart/2005/8/layout/vProcess5"/>
    <dgm:cxn modelId="{8C31DF4E-FD1B-49E1-AA8B-096F6405846C}" type="presParOf" srcId="{F04FE655-F9BF-4104-BD06-8319313A86DB}" destId="{2E5204A8-8215-45FD-A9B0-8F39AB407234}" srcOrd="5" destOrd="0" presId="urn:microsoft.com/office/officeart/2005/8/layout/vProcess5"/>
    <dgm:cxn modelId="{A8DA1EBF-23E7-49C8-8762-ABFB139DFB90}" type="presParOf" srcId="{F04FE655-F9BF-4104-BD06-8319313A86DB}" destId="{4B724E3F-B353-4BBB-8C10-0AC83CDE4BE8}" srcOrd="6" destOrd="0" presId="urn:microsoft.com/office/officeart/2005/8/layout/vProcess5"/>
    <dgm:cxn modelId="{ABB0DE81-802A-4E64-8537-646CFD78F610}" type="presParOf" srcId="{F04FE655-F9BF-4104-BD06-8319313A86DB}" destId="{05E4FBC0-47FF-4390-8FF9-1B37E802EA46}" srcOrd="7" destOrd="0" presId="urn:microsoft.com/office/officeart/2005/8/layout/vProcess5"/>
    <dgm:cxn modelId="{B4237703-1D1B-4233-951F-BF9449B35879}" type="presParOf" srcId="{F04FE655-F9BF-4104-BD06-8319313A86DB}" destId="{D86A3E3B-0275-4153-BC7F-117D0E23C158}" srcOrd="8" destOrd="0" presId="urn:microsoft.com/office/officeart/2005/8/layout/vProcess5"/>
    <dgm:cxn modelId="{9092CD5A-32E8-4D82-B0E7-18EEB803AFBB}" type="presParOf" srcId="{F04FE655-F9BF-4104-BD06-8319313A86DB}" destId="{0B8679D2-D6AD-42EE-A160-854DD8826261}" srcOrd="9" destOrd="0" presId="urn:microsoft.com/office/officeart/2005/8/layout/vProcess5"/>
    <dgm:cxn modelId="{1C408AD0-1E31-4A60-A658-67A613A3DA78}" type="presParOf" srcId="{F04FE655-F9BF-4104-BD06-8319313A86DB}" destId="{C61DAEE8-8C08-46E1-8739-8CC4FC053C22}" srcOrd="10" destOrd="0" presId="urn:microsoft.com/office/officeart/2005/8/layout/vProcess5"/>
    <dgm:cxn modelId="{B266D747-E2C0-4007-A7B4-2AFEDC9C1A49}" type="presParOf" srcId="{F04FE655-F9BF-4104-BD06-8319313A86DB}" destId="{F67033B7-4BDF-4C68-8339-0B89375E973D}"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A1F4CD-0708-4339-A47D-25F76AEDB4DB}" type="doc">
      <dgm:prSet loTypeId="urn:microsoft.com/office/officeart/2005/8/layout/orgChart1" loCatId="hierarchy" qsTypeId="urn:microsoft.com/office/officeart/2005/8/quickstyle/simple4" qsCatId="simple" csTypeId="urn:microsoft.com/office/officeart/2005/8/colors/accent1_2" csCatId="accent1" phldr="1"/>
      <dgm:spPr/>
      <dgm:t>
        <a:bodyPr/>
        <a:lstStyle/>
        <a:p>
          <a:endParaRPr lang="en-US"/>
        </a:p>
      </dgm:t>
    </dgm:pt>
    <dgm:pt modelId="{2EA33616-6C58-403A-899C-3B7D55F71B27}">
      <dgm:prSet phldrT="[Text]"/>
      <dgm:spPr>
        <a:solidFill>
          <a:srgbClr val="0070C0"/>
        </a:solidFill>
      </dgm:spPr>
      <dgm:t>
        <a:bodyPr/>
        <a:lstStyle/>
        <a:p>
          <a:r>
            <a:rPr lang="en-US" dirty="0"/>
            <a:t>CRP Quarters</a:t>
          </a:r>
        </a:p>
      </dgm:t>
    </dgm:pt>
    <dgm:pt modelId="{D5F52E3B-7BE2-4E80-90FF-8306A17CFF8A}" type="parTrans" cxnId="{B5368AB3-6A09-4986-8A56-83DA555636EB}">
      <dgm:prSet/>
      <dgm:spPr/>
      <dgm:t>
        <a:bodyPr/>
        <a:lstStyle/>
        <a:p>
          <a:endParaRPr lang="en-US"/>
        </a:p>
      </dgm:t>
    </dgm:pt>
    <dgm:pt modelId="{163CC27F-84E5-444B-8EA9-ABC32484E352}" type="sibTrans" cxnId="{B5368AB3-6A09-4986-8A56-83DA555636EB}">
      <dgm:prSet/>
      <dgm:spPr/>
      <dgm:t>
        <a:bodyPr/>
        <a:lstStyle/>
        <a:p>
          <a:endParaRPr lang="en-US"/>
        </a:p>
      </dgm:t>
    </dgm:pt>
    <dgm:pt modelId="{0518F379-9B76-4D24-9528-ABF29A5CC0F7}">
      <dgm:prSet phldrT="[Text]"/>
      <dgm:spPr/>
      <dgm:t>
        <a:bodyPr/>
        <a:lstStyle/>
        <a:p>
          <a:r>
            <a:rPr lang="en-US" dirty="0"/>
            <a:t>March </a:t>
          </a:r>
        </a:p>
        <a:p>
          <a:r>
            <a:rPr lang="en-US" dirty="0"/>
            <a:t>Quarter</a:t>
          </a:r>
        </a:p>
        <a:p>
          <a:r>
            <a:rPr lang="en-US" dirty="0"/>
            <a:t>(1)</a:t>
          </a:r>
        </a:p>
      </dgm:t>
    </dgm:pt>
    <dgm:pt modelId="{DE416E60-CF12-4738-8056-F98A479FE49F}" type="parTrans" cxnId="{DC6C29E2-CB45-4A25-A817-0402689C31A5}">
      <dgm:prSet/>
      <dgm:spPr/>
      <dgm:t>
        <a:bodyPr/>
        <a:lstStyle/>
        <a:p>
          <a:endParaRPr lang="en-US"/>
        </a:p>
      </dgm:t>
    </dgm:pt>
    <dgm:pt modelId="{BE12FF9A-AA6D-4E26-8169-D66AD7FF6FB4}" type="sibTrans" cxnId="{DC6C29E2-CB45-4A25-A817-0402689C31A5}">
      <dgm:prSet/>
      <dgm:spPr/>
      <dgm:t>
        <a:bodyPr/>
        <a:lstStyle/>
        <a:p>
          <a:endParaRPr lang="en-US"/>
        </a:p>
      </dgm:t>
    </dgm:pt>
    <dgm:pt modelId="{F6A84389-7479-4671-AFAB-22C86A1013C3}">
      <dgm:prSet phldrT="[Text]"/>
      <dgm:spPr>
        <a:solidFill>
          <a:schemeClr val="accent1">
            <a:lumMod val="60000"/>
            <a:lumOff val="40000"/>
          </a:schemeClr>
        </a:solidFill>
      </dgm:spPr>
      <dgm:t>
        <a:bodyPr/>
        <a:lstStyle/>
        <a:p>
          <a:r>
            <a:rPr lang="en-US" dirty="0"/>
            <a:t>March 1 - May 31 </a:t>
          </a:r>
        </a:p>
      </dgm:t>
    </dgm:pt>
    <dgm:pt modelId="{5E5B7B96-2CDB-4DBE-BD1E-B6804DEF3F33}" type="parTrans" cxnId="{121FD0C0-474E-4E7F-9072-7C99AEF77048}">
      <dgm:prSet/>
      <dgm:spPr/>
      <dgm:t>
        <a:bodyPr/>
        <a:lstStyle/>
        <a:p>
          <a:endParaRPr lang="en-US"/>
        </a:p>
      </dgm:t>
    </dgm:pt>
    <dgm:pt modelId="{C6A80A7F-77F7-4D7F-A182-4E9EE385A904}" type="sibTrans" cxnId="{121FD0C0-474E-4E7F-9072-7C99AEF77048}">
      <dgm:prSet/>
      <dgm:spPr/>
      <dgm:t>
        <a:bodyPr/>
        <a:lstStyle/>
        <a:p>
          <a:endParaRPr lang="en-US"/>
        </a:p>
      </dgm:t>
    </dgm:pt>
    <dgm:pt modelId="{677867AE-D383-4741-A19C-212DA7B39248}">
      <dgm:prSet/>
      <dgm:spPr/>
      <dgm:t>
        <a:bodyPr/>
        <a:lstStyle/>
        <a:p>
          <a:r>
            <a:rPr lang="en-US" dirty="0"/>
            <a:t>June</a:t>
          </a:r>
        </a:p>
        <a:p>
          <a:r>
            <a:rPr lang="en-US" dirty="0"/>
            <a:t> Quarter</a:t>
          </a:r>
        </a:p>
        <a:p>
          <a:r>
            <a:rPr lang="en-US" dirty="0"/>
            <a:t>(2)</a:t>
          </a:r>
        </a:p>
      </dgm:t>
    </dgm:pt>
    <dgm:pt modelId="{8BE15F60-AC23-42C2-B1B2-C05367E5646B}" type="parTrans" cxnId="{6F0377BB-8D43-4C90-846E-99D061915CE7}">
      <dgm:prSet/>
      <dgm:spPr/>
      <dgm:t>
        <a:bodyPr/>
        <a:lstStyle/>
        <a:p>
          <a:endParaRPr lang="en-US"/>
        </a:p>
      </dgm:t>
    </dgm:pt>
    <dgm:pt modelId="{BE18F588-8385-45F5-A5A3-006B4ED2851B}" type="sibTrans" cxnId="{6F0377BB-8D43-4C90-846E-99D061915CE7}">
      <dgm:prSet/>
      <dgm:spPr/>
      <dgm:t>
        <a:bodyPr/>
        <a:lstStyle/>
        <a:p>
          <a:endParaRPr lang="en-US"/>
        </a:p>
      </dgm:t>
    </dgm:pt>
    <dgm:pt modelId="{FF099EF7-321E-45BF-AED6-CB0900C8341A}">
      <dgm:prSet phldrT="[Text]"/>
      <dgm:spPr/>
      <dgm:t>
        <a:bodyPr/>
        <a:lstStyle/>
        <a:p>
          <a:r>
            <a:rPr lang="en-US" dirty="0"/>
            <a:t>September</a:t>
          </a:r>
        </a:p>
        <a:p>
          <a:r>
            <a:rPr lang="en-US" dirty="0"/>
            <a:t> Quarter</a:t>
          </a:r>
        </a:p>
        <a:p>
          <a:r>
            <a:rPr lang="en-US" dirty="0"/>
            <a:t>(3)</a:t>
          </a:r>
        </a:p>
      </dgm:t>
    </dgm:pt>
    <dgm:pt modelId="{77A2F5FD-58D1-4D68-BCF2-D7F56AB792AB}" type="parTrans" cxnId="{98272939-6EB7-44C7-AD4D-4C03F6589210}">
      <dgm:prSet/>
      <dgm:spPr/>
      <dgm:t>
        <a:bodyPr/>
        <a:lstStyle/>
        <a:p>
          <a:endParaRPr lang="en-US"/>
        </a:p>
      </dgm:t>
    </dgm:pt>
    <dgm:pt modelId="{46290DE6-CD0C-4A93-A40F-C405E9AA9A19}" type="sibTrans" cxnId="{98272939-6EB7-44C7-AD4D-4C03F6589210}">
      <dgm:prSet/>
      <dgm:spPr/>
      <dgm:t>
        <a:bodyPr/>
        <a:lstStyle/>
        <a:p>
          <a:endParaRPr lang="en-US"/>
        </a:p>
      </dgm:t>
    </dgm:pt>
    <dgm:pt modelId="{396A7383-D9B4-4304-8B32-78C675C30257}">
      <dgm:prSet/>
      <dgm:spPr>
        <a:solidFill>
          <a:schemeClr val="accent1">
            <a:lumMod val="60000"/>
            <a:lumOff val="40000"/>
          </a:schemeClr>
        </a:solidFill>
      </dgm:spPr>
      <dgm:t>
        <a:bodyPr/>
        <a:lstStyle/>
        <a:p>
          <a:r>
            <a:rPr lang="en-US" dirty="0"/>
            <a:t>September 1 -November 30</a:t>
          </a:r>
        </a:p>
      </dgm:t>
    </dgm:pt>
    <dgm:pt modelId="{63879560-0422-45CB-8864-A8F90043E6DC}" type="parTrans" cxnId="{B7A2A136-31AA-451F-84B0-F9D080E91954}">
      <dgm:prSet/>
      <dgm:spPr/>
      <dgm:t>
        <a:bodyPr/>
        <a:lstStyle/>
        <a:p>
          <a:endParaRPr lang="en-US"/>
        </a:p>
      </dgm:t>
    </dgm:pt>
    <dgm:pt modelId="{036C305C-2D32-4A0F-BFCC-1FD9FF710A6A}" type="sibTrans" cxnId="{B7A2A136-31AA-451F-84B0-F9D080E91954}">
      <dgm:prSet/>
      <dgm:spPr/>
      <dgm:t>
        <a:bodyPr/>
        <a:lstStyle/>
        <a:p>
          <a:endParaRPr lang="en-US"/>
        </a:p>
      </dgm:t>
    </dgm:pt>
    <dgm:pt modelId="{BD7BF20F-CF90-4343-9B85-CDA889B3002C}">
      <dgm:prSet phldrT="[Text]"/>
      <dgm:spPr/>
      <dgm:t>
        <a:bodyPr/>
        <a:lstStyle/>
        <a:p>
          <a:r>
            <a:rPr lang="en-US" dirty="0"/>
            <a:t>December </a:t>
          </a:r>
        </a:p>
        <a:p>
          <a:r>
            <a:rPr lang="en-US" dirty="0"/>
            <a:t>Quarter</a:t>
          </a:r>
        </a:p>
        <a:p>
          <a:r>
            <a:rPr lang="en-US" dirty="0"/>
            <a:t>(4)</a:t>
          </a:r>
        </a:p>
      </dgm:t>
    </dgm:pt>
    <dgm:pt modelId="{9C69C267-C2CE-4680-BA9C-7D9CFB04DA07}" type="parTrans" cxnId="{65A88E62-253F-48E4-BD53-994D57C9A934}">
      <dgm:prSet/>
      <dgm:spPr/>
      <dgm:t>
        <a:bodyPr/>
        <a:lstStyle/>
        <a:p>
          <a:endParaRPr lang="en-US"/>
        </a:p>
      </dgm:t>
    </dgm:pt>
    <dgm:pt modelId="{B4A20142-C051-4F96-B98C-A88ED3B173C3}" type="sibTrans" cxnId="{65A88E62-253F-48E4-BD53-994D57C9A934}">
      <dgm:prSet/>
      <dgm:spPr/>
      <dgm:t>
        <a:bodyPr/>
        <a:lstStyle/>
        <a:p>
          <a:endParaRPr lang="en-US"/>
        </a:p>
      </dgm:t>
    </dgm:pt>
    <dgm:pt modelId="{3B53E456-8BA6-465D-8ADC-9658B35E655A}">
      <dgm:prSet phldrT="[Text]"/>
      <dgm:spPr>
        <a:solidFill>
          <a:schemeClr val="accent1">
            <a:lumMod val="60000"/>
            <a:lumOff val="40000"/>
          </a:schemeClr>
        </a:solidFill>
      </dgm:spPr>
      <dgm:t>
        <a:bodyPr/>
        <a:lstStyle/>
        <a:p>
          <a:r>
            <a:rPr lang="en-US" dirty="0"/>
            <a:t>December 1 - February 28</a:t>
          </a:r>
        </a:p>
      </dgm:t>
    </dgm:pt>
    <dgm:pt modelId="{320CB068-C125-414C-A477-15AEFCD0F53F}" type="parTrans" cxnId="{FACE276D-8E05-4270-A551-5EEB586A2299}">
      <dgm:prSet/>
      <dgm:spPr/>
      <dgm:t>
        <a:bodyPr/>
        <a:lstStyle/>
        <a:p>
          <a:endParaRPr lang="en-US"/>
        </a:p>
      </dgm:t>
    </dgm:pt>
    <dgm:pt modelId="{5A0196A9-6784-4CAD-AB14-B1B33B5AF7B6}" type="sibTrans" cxnId="{FACE276D-8E05-4270-A551-5EEB586A2299}">
      <dgm:prSet/>
      <dgm:spPr/>
      <dgm:t>
        <a:bodyPr/>
        <a:lstStyle/>
        <a:p>
          <a:endParaRPr lang="en-US"/>
        </a:p>
      </dgm:t>
    </dgm:pt>
    <dgm:pt modelId="{5A059123-7559-42F8-A429-2DD037A7FC85}">
      <dgm:prSet/>
      <dgm:spPr>
        <a:solidFill>
          <a:schemeClr val="accent1">
            <a:lumMod val="60000"/>
            <a:lumOff val="40000"/>
          </a:schemeClr>
        </a:solidFill>
      </dgm:spPr>
      <dgm:t>
        <a:bodyPr/>
        <a:lstStyle/>
        <a:p>
          <a:r>
            <a:rPr lang="en-US" dirty="0"/>
            <a:t>June 1 - August 31</a:t>
          </a:r>
        </a:p>
      </dgm:t>
    </dgm:pt>
    <dgm:pt modelId="{7CBB8AA7-F18D-423C-8EAB-0B7075F294D5}" type="parTrans" cxnId="{E26AE659-F7C1-4553-812B-E24D5E92E86F}">
      <dgm:prSet/>
      <dgm:spPr/>
      <dgm:t>
        <a:bodyPr/>
        <a:lstStyle/>
        <a:p>
          <a:endParaRPr lang="en-US"/>
        </a:p>
      </dgm:t>
    </dgm:pt>
    <dgm:pt modelId="{691E55BB-F63B-40CA-A7AC-84D054BDA90E}" type="sibTrans" cxnId="{E26AE659-F7C1-4553-812B-E24D5E92E86F}">
      <dgm:prSet/>
      <dgm:spPr/>
      <dgm:t>
        <a:bodyPr/>
        <a:lstStyle/>
        <a:p>
          <a:endParaRPr lang="en-US"/>
        </a:p>
      </dgm:t>
    </dgm:pt>
    <dgm:pt modelId="{BE809DCD-C791-4D06-B74E-636465068ABF}" type="pres">
      <dgm:prSet presAssocID="{6EA1F4CD-0708-4339-A47D-25F76AEDB4DB}" presName="hierChild1" presStyleCnt="0">
        <dgm:presLayoutVars>
          <dgm:orgChart val="1"/>
          <dgm:chPref val="1"/>
          <dgm:dir/>
          <dgm:animOne val="branch"/>
          <dgm:animLvl val="lvl"/>
          <dgm:resizeHandles/>
        </dgm:presLayoutVars>
      </dgm:prSet>
      <dgm:spPr/>
    </dgm:pt>
    <dgm:pt modelId="{CBC44882-21AA-4C17-849C-D9C786CEEDB2}" type="pres">
      <dgm:prSet presAssocID="{2EA33616-6C58-403A-899C-3B7D55F71B27}" presName="hierRoot1" presStyleCnt="0">
        <dgm:presLayoutVars>
          <dgm:hierBranch val="init"/>
        </dgm:presLayoutVars>
      </dgm:prSet>
      <dgm:spPr/>
    </dgm:pt>
    <dgm:pt modelId="{D34B3118-2238-4881-A51D-D88F2B6A435D}" type="pres">
      <dgm:prSet presAssocID="{2EA33616-6C58-403A-899C-3B7D55F71B27}" presName="rootComposite1" presStyleCnt="0"/>
      <dgm:spPr/>
    </dgm:pt>
    <dgm:pt modelId="{6EC8FE8C-3EAF-4DCB-B78C-936D0F26F435}" type="pres">
      <dgm:prSet presAssocID="{2EA33616-6C58-403A-899C-3B7D55F71B27}" presName="rootText1" presStyleLbl="node0" presStyleIdx="0" presStyleCnt="1" custScaleY="102414">
        <dgm:presLayoutVars>
          <dgm:chPref val="3"/>
        </dgm:presLayoutVars>
      </dgm:prSet>
      <dgm:spPr/>
    </dgm:pt>
    <dgm:pt modelId="{EFD0803D-D0E7-4BD0-BD15-D56AA3DD3146}" type="pres">
      <dgm:prSet presAssocID="{2EA33616-6C58-403A-899C-3B7D55F71B27}" presName="rootConnector1" presStyleLbl="node1" presStyleIdx="0" presStyleCnt="0"/>
      <dgm:spPr/>
    </dgm:pt>
    <dgm:pt modelId="{76D3F05A-4157-40B3-A88D-439316AD0519}" type="pres">
      <dgm:prSet presAssocID="{2EA33616-6C58-403A-899C-3B7D55F71B27}" presName="hierChild2" presStyleCnt="0"/>
      <dgm:spPr/>
    </dgm:pt>
    <dgm:pt modelId="{9B5EC859-7248-4FBE-AAC0-34E59A4B5E3A}" type="pres">
      <dgm:prSet presAssocID="{DE416E60-CF12-4738-8056-F98A479FE49F}" presName="Name37" presStyleLbl="parChTrans1D2" presStyleIdx="0" presStyleCnt="4"/>
      <dgm:spPr/>
    </dgm:pt>
    <dgm:pt modelId="{DABCF168-8197-4DA5-94C4-057CBDCE17AB}" type="pres">
      <dgm:prSet presAssocID="{0518F379-9B76-4D24-9528-ABF29A5CC0F7}" presName="hierRoot2" presStyleCnt="0">
        <dgm:presLayoutVars>
          <dgm:hierBranch val="init"/>
        </dgm:presLayoutVars>
      </dgm:prSet>
      <dgm:spPr/>
    </dgm:pt>
    <dgm:pt modelId="{C69B29FC-971D-497C-B303-CC11DC38A35E}" type="pres">
      <dgm:prSet presAssocID="{0518F379-9B76-4D24-9528-ABF29A5CC0F7}" presName="rootComposite" presStyleCnt="0"/>
      <dgm:spPr/>
    </dgm:pt>
    <dgm:pt modelId="{EB12E4D8-E7F1-4C62-B520-31141AFC5A55}" type="pres">
      <dgm:prSet presAssocID="{0518F379-9B76-4D24-9528-ABF29A5CC0F7}" presName="rootText" presStyleLbl="node2" presStyleIdx="0" presStyleCnt="4">
        <dgm:presLayoutVars>
          <dgm:chPref val="3"/>
        </dgm:presLayoutVars>
      </dgm:prSet>
      <dgm:spPr/>
    </dgm:pt>
    <dgm:pt modelId="{F49C7E02-ADF7-47A9-B251-A05DCA6DCBF0}" type="pres">
      <dgm:prSet presAssocID="{0518F379-9B76-4D24-9528-ABF29A5CC0F7}" presName="rootConnector" presStyleLbl="node2" presStyleIdx="0" presStyleCnt="4"/>
      <dgm:spPr/>
    </dgm:pt>
    <dgm:pt modelId="{7292F90E-15B3-447A-9832-737E5FD6DA66}" type="pres">
      <dgm:prSet presAssocID="{0518F379-9B76-4D24-9528-ABF29A5CC0F7}" presName="hierChild4" presStyleCnt="0"/>
      <dgm:spPr/>
    </dgm:pt>
    <dgm:pt modelId="{B7369CB2-4E67-4995-BD0C-79A9C58BF014}" type="pres">
      <dgm:prSet presAssocID="{5E5B7B96-2CDB-4DBE-BD1E-B6804DEF3F33}" presName="Name37" presStyleLbl="parChTrans1D3" presStyleIdx="0" presStyleCnt="4"/>
      <dgm:spPr/>
    </dgm:pt>
    <dgm:pt modelId="{F5BB6180-02A2-462C-9ADA-06EFAABF5E11}" type="pres">
      <dgm:prSet presAssocID="{F6A84389-7479-4671-AFAB-22C86A1013C3}" presName="hierRoot2" presStyleCnt="0">
        <dgm:presLayoutVars>
          <dgm:hierBranch val="init"/>
        </dgm:presLayoutVars>
      </dgm:prSet>
      <dgm:spPr/>
    </dgm:pt>
    <dgm:pt modelId="{DFBD11F2-BAB5-4360-B082-60F8FB58D991}" type="pres">
      <dgm:prSet presAssocID="{F6A84389-7479-4671-AFAB-22C86A1013C3}" presName="rootComposite" presStyleCnt="0"/>
      <dgm:spPr/>
    </dgm:pt>
    <dgm:pt modelId="{230D7DAA-94E0-462D-B5DB-F05944C037A5}" type="pres">
      <dgm:prSet presAssocID="{F6A84389-7479-4671-AFAB-22C86A1013C3}" presName="rootText" presStyleLbl="node3" presStyleIdx="0" presStyleCnt="4">
        <dgm:presLayoutVars>
          <dgm:chPref val="3"/>
        </dgm:presLayoutVars>
      </dgm:prSet>
      <dgm:spPr/>
    </dgm:pt>
    <dgm:pt modelId="{B65A424E-8D02-48E1-A2F1-EDB74AB25626}" type="pres">
      <dgm:prSet presAssocID="{F6A84389-7479-4671-AFAB-22C86A1013C3}" presName="rootConnector" presStyleLbl="node3" presStyleIdx="0" presStyleCnt="4"/>
      <dgm:spPr/>
    </dgm:pt>
    <dgm:pt modelId="{7DD8B4CD-6A0A-4157-8185-D3962604D1B7}" type="pres">
      <dgm:prSet presAssocID="{F6A84389-7479-4671-AFAB-22C86A1013C3}" presName="hierChild4" presStyleCnt="0"/>
      <dgm:spPr/>
    </dgm:pt>
    <dgm:pt modelId="{1F2B51D0-8DFD-4287-88F5-2F6C067CC45A}" type="pres">
      <dgm:prSet presAssocID="{F6A84389-7479-4671-AFAB-22C86A1013C3}" presName="hierChild5" presStyleCnt="0"/>
      <dgm:spPr/>
    </dgm:pt>
    <dgm:pt modelId="{0FF6E8A5-63F3-4681-8C4F-99EACC836F0B}" type="pres">
      <dgm:prSet presAssocID="{0518F379-9B76-4D24-9528-ABF29A5CC0F7}" presName="hierChild5" presStyleCnt="0"/>
      <dgm:spPr/>
    </dgm:pt>
    <dgm:pt modelId="{A6C9D3D6-9DCC-442E-B9AB-B5EA30D6E5EB}" type="pres">
      <dgm:prSet presAssocID="{8BE15F60-AC23-42C2-B1B2-C05367E5646B}" presName="Name37" presStyleLbl="parChTrans1D2" presStyleIdx="1" presStyleCnt="4"/>
      <dgm:spPr/>
    </dgm:pt>
    <dgm:pt modelId="{33966EC2-6616-4A60-B935-C7D05ED6891D}" type="pres">
      <dgm:prSet presAssocID="{677867AE-D383-4741-A19C-212DA7B39248}" presName="hierRoot2" presStyleCnt="0">
        <dgm:presLayoutVars>
          <dgm:hierBranch val="init"/>
        </dgm:presLayoutVars>
      </dgm:prSet>
      <dgm:spPr/>
    </dgm:pt>
    <dgm:pt modelId="{ED400900-9E06-4805-AE88-90A4A95E42FD}" type="pres">
      <dgm:prSet presAssocID="{677867AE-D383-4741-A19C-212DA7B39248}" presName="rootComposite" presStyleCnt="0"/>
      <dgm:spPr/>
    </dgm:pt>
    <dgm:pt modelId="{5AFBDEEA-44F9-4D0A-B695-80C0193C9A5A}" type="pres">
      <dgm:prSet presAssocID="{677867AE-D383-4741-A19C-212DA7B39248}" presName="rootText" presStyleLbl="node2" presStyleIdx="1" presStyleCnt="4">
        <dgm:presLayoutVars>
          <dgm:chPref val="3"/>
        </dgm:presLayoutVars>
      </dgm:prSet>
      <dgm:spPr/>
    </dgm:pt>
    <dgm:pt modelId="{1AE042DB-F9DB-41D6-B36B-767F795400BE}" type="pres">
      <dgm:prSet presAssocID="{677867AE-D383-4741-A19C-212DA7B39248}" presName="rootConnector" presStyleLbl="node2" presStyleIdx="1" presStyleCnt="4"/>
      <dgm:spPr/>
    </dgm:pt>
    <dgm:pt modelId="{CF14CA37-86BD-4AF1-9A80-425AA349A95D}" type="pres">
      <dgm:prSet presAssocID="{677867AE-D383-4741-A19C-212DA7B39248}" presName="hierChild4" presStyleCnt="0"/>
      <dgm:spPr/>
    </dgm:pt>
    <dgm:pt modelId="{9ADD2EC2-3F85-4835-9072-4B11ECA3733C}" type="pres">
      <dgm:prSet presAssocID="{7CBB8AA7-F18D-423C-8EAB-0B7075F294D5}" presName="Name37" presStyleLbl="parChTrans1D3" presStyleIdx="1" presStyleCnt="4"/>
      <dgm:spPr/>
    </dgm:pt>
    <dgm:pt modelId="{40CD420A-BB00-403E-BA7E-D6FBF209247B}" type="pres">
      <dgm:prSet presAssocID="{5A059123-7559-42F8-A429-2DD037A7FC85}" presName="hierRoot2" presStyleCnt="0">
        <dgm:presLayoutVars>
          <dgm:hierBranch val="init"/>
        </dgm:presLayoutVars>
      </dgm:prSet>
      <dgm:spPr/>
    </dgm:pt>
    <dgm:pt modelId="{3C37E743-8DC8-4EBA-A485-B71576312919}" type="pres">
      <dgm:prSet presAssocID="{5A059123-7559-42F8-A429-2DD037A7FC85}" presName="rootComposite" presStyleCnt="0"/>
      <dgm:spPr/>
    </dgm:pt>
    <dgm:pt modelId="{61D2FC3C-DC7C-4748-A0DD-133BBB7C198D}" type="pres">
      <dgm:prSet presAssocID="{5A059123-7559-42F8-A429-2DD037A7FC85}" presName="rootText" presStyleLbl="node3" presStyleIdx="1" presStyleCnt="4">
        <dgm:presLayoutVars>
          <dgm:chPref val="3"/>
        </dgm:presLayoutVars>
      </dgm:prSet>
      <dgm:spPr/>
    </dgm:pt>
    <dgm:pt modelId="{5103C05A-BBA2-4518-89BB-F66897356EEC}" type="pres">
      <dgm:prSet presAssocID="{5A059123-7559-42F8-A429-2DD037A7FC85}" presName="rootConnector" presStyleLbl="node3" presStyleIdx="1" presStyleCnt="4"/>
      <dgm:spPr/>
    </dgm:pt>
    <dgm:pt modelId="{215D5159-9B3D-4FEE-8077-17AB6F34AD28}" type="pres">
      <dgm:prSet presAssocID="{5A059123-7559-42F8-A429-2DD037A7FC85}" presName="hierChild4" presStyleCnt="0"/>
      <dgm:spPr/>
    </dgm:pt>
    <dgm:pt modelId="{FFFB4B1D-D229-4897-BD86-EC646EAAA4BB}" type="pres">
      <dgm:prSet presAssocID="{5A059123-7559-42F8-A429-2DD037A7FC85}" presName="hierChild5" presStyleCnt="0"/>
      <dgm:spPr/>
    </dgm:pt>
    <dgm:pt modelId="{37F9B0D2-46BD-49E0-B1C8-B282C2956D87}" type="pres">
      <dgm:prSet presAssocID="{677867AE-D383-4741-A19C-212DA7B39248}" presName="hierChild5" presStyleCnt="0"/>
      <dgm:spPr/>
    </dgm:pt>
    <dgm:pt modelId="{7B37DF95-E484-4655-938F-CAE68494BDFD}" type="pres">
      <dgm:prSet presAssocID="{77A2F5FD-58D1-4D68-BCF2-D7F56AB792AB}" presName="Name37" presStyleLbl="parChTrans1D2" presStyleIdx="2" presStyleCnt="4"/>
      <dgm:spPr/>
    </dgm:pt>
    <dgm:pt modelId="{76371C25-AFD4-4F33-B421-EB0F14B8F43A}" type="pres">
      <dgm:prSet presAssocID="{FF099EF7-321E-45BF-AED6-CB0900C8341A}" presName="hierRoot2" presStyleCnt="0">
        <dgm:presLayoutVars>
          <dgm:hierBranch val="init"/>
        </dgm:presLayoutVars>
      </dgm:prSet>
      <dgm:spPr/>
    </dgm:pt>
    <dgm:pt modelId="{36C1A4F3-50B6-4717-AC9B-326EAD388097}" type="pres">
      <dgm:prSet presAssocID="{FF099EF7-321E-45BF-AED6-CB0900C8341A}" presName="rootComposite" presStyleCnt="0"/>
      <dgm:spPr/>
    </dgm:pt>
    <dgm:pt modelId="{714D4D66-57CB-44E1-9470-6ECBE1235C2D}" type="pres">
      <dgm:prSet presAssocID="{FF099EF7-321E-45BF-AED6-CB0900C8341A}" presName="rootText" presStyleLbl="node2" presStyleIdx="2" presStyleCnt="4">
        <dgm:presLayoutVars>
          <dgm:chPref val="3"/>
        </dgm:presLayoutVars>
      </dgm:prSet>
      <dgm:spPr/>
    </dgm:pt>
    <dgm:pt modelId="{69DD91BF-AE08-4A50-85AD-0A6AF04AFB88}" type="pres">
      <dgm:prSet presAssocID="{FF099EF7-321E-45BF-AED6-CB0900C8341A}" presName="rootConnector" presStyleLbl="node2" presStyleIdx="2" presStyleCnt="4"/>
      <dgm:spPr/>
    </dgm:pt>
    <dgm:pt modelId="{F5067E9F-CDDD-484A-A776-F2C9CE15B596}" type="pres">
      <dgm:prSet presAssocID="{FF099EF7-321E-45BF-AED6-CB0900C8341A}" presName="hierChild4" presStyleCnt="0"/>
      <dgm:spPr/>
    </dgm:pt>
    <dgm:pt modelId="{0A7BCCD4-E970-4163-91E4-D62BA1F7944A}" type="pres">
      <dgm:prSet presAssocID="{63879560-0422-45CB-8864-A8F90043E6DC}" presName="Name37" presStyleLbl="parChTrans1D3" presStyleIdx="2" presStyleCnt="4"/>
      <dgm:spPr/>
    </dgm:pt>
    <dgm:pt modelId="{AD2E9C58-97D4-463A-80EF-07ED2F6C12E8}" type="pres">
      <dgm:prSet presAssocID="{396A7383-D9B4-4304-8B32-78C675C30257}" presName="hierRoot2" presStyleCnt="0">
        <dgm:presLayoutVars>
          <dgm:hierBranch val="init"/>
        </dgm:presLayoutVars>
      </dgm:prSet>
      <dgm:spPr/>
    </dgm:pt>
    <dgm:pt modelId="{0A0CE224-F606-4925-9752-F4CDD1927D71}" type="pres">
      <dgm:prSet presAssocID="{396A7383-D9B4-4304-8B32-78C675C30257}" presName="rootComposite" presStyleCnt="0"/>
      <dgm:spPr/>
    </dgm:pt>
    <dgm:pt modelId="{599EC8A7-784D-4CF4-956B-8E5FE28C952D}" type="pres">
      <dgm:prSet presAssocID="{396A7383-D9B4-4304-8B32-78C675C30257}" presName="rootText" presStyleLbl="node3" presStyleIdx="2" presStyleCnt="4">
        <dgm:presLayoutVars>
          <dgm:chPref val="3"/>
        </dgm:presLayoutVars>
      </dgm:prSet>
      <dgm:spPr/>
    </dgm:pt>
    <dgm:pt modelId="{820C948E-3D8A-4299-AEF3-1A60BF41C990}" type="pres">
      <dgm:prSet presAssocID="{396A7383-D9B4-4304-8B32-78C675C30257}" presName="rootConnector" presStyleLbl="node3" presStyleIdx="2" presStyleCnt="4"/>
      <dgm:spPr/>
    </dgm:pt>
    <dgm:pt modelId="{AB142CCF-10AC-4CAC-82BC-9F78B8181D4E}" type="pres">
      <dgm:prSet presAssocID="{396A7383-D9B4-4304-8B32-78C675C30257}" presName="hierChild4" presStyleCnt="0"/>
      <dgm:spPr/>
    </dgm:pt>
    <dgm:pt modelId="{BA956040-704B-4A5C-88D8-5B487C0B690E}" type="pres">
      <dgm:prSet presAssocID="{396A7383-D9B4-4304-8B32-78C675C30257}" presName="hierChild5" presStyleCnt="0"/>
      <dgm:spPr/>
    </dgm:pt>
    <dgm:pt modelId="{8D6D9E8D-D9DD-4303-8C74-4E298457F1EE}" type="pres">
      <dgm:prSet presAssocID="{FF099EF7-321E-45BF-AED6-CB0900C8341A}" presName="hierChild5" presStyleCnt="0"/>
      <dgm:spPr/>
    </dgm:pt>
    <dgm:pt modelId="{BD96652F-2665-47BF-BB3E-E2EC355D9CE1}" type="pres">
      <dgm:prSet presAssocID="{9C69C267-C2CE-4680-BA9C-7D9CFB04DA07}" presName="Name37" presStyleLbl="parChTrans1D2" presStyleIdx="3" presStyleCnt="4"/>
      <dgm:spPr/>
    </dgm:pt>
    <dgm:pt modelId="{F47D0865-5A91-4C41-B14F-701835B28590}" type="pres">
      <dgm:prSet presAssocID="{BD7BF20F-CF90-4343-9B85-CDA889B3002C}" presName="hierRoot2" presStyleCnt="0">
        <dgm:presLayoutVars>
          <dgm:hierBranch val="init"/>
        </dgm:presLayoutVars>
      </dgm:prSet>
      <dgm:spPr/>
    </dgm:pt>
    <dgm:pt modelId="{10210A00-EB79-4479-8D8D-B0B4F4B812BE}" type="pres">
      <dgm:prSet presAssocID="{BD7BF20F-CF90-4343-9B85-CDA889B3002C}" presName="rootComposite" presStyleCnt="0"/>
      <dgm:spPr/>
    </dgm:pt>
    <dgm:pt modelId="{3BEB44FF-3B5E-42FC-BDCC-734D7F6A2274}" type="pres">
      <dgm:prSet presAssocID="{BD7BF20F-CF90-4343-9B85-CDA889B3002C}" presName="rootText" presStyleLbl="node2" presStyleIdx="3" presStyleCnt="4">
        <dgm:presLayoutVars>
          <dgm:chPref val="3"/>
        </dgm:presLayoutVars>
      </dgm:prSet>
      <dgm:spPr/>
    </dgm:pt>
    <dgm:pt modelId="{E150E4B6-B9A5-4BAC-BBFC-61EB6361091E}" type="pres">
      <dgm:prSet presAssocID="{BD7BF20F-CF90-4343-9B85-CDA889B3002C}" presName="rootConnector" presStyleLbl="node2" presStyleIdx="3" presStyleCnt="4"/>
      <dgm:spPr/>
    </dgm:pt>
    <dgm:pt modelId="{BB2C8C54-396C-447D-8847-B155D85552CB}" type="pres">
      <dgm:prSet presAssocID="{BD7BF20F-CF90-4343-9B85-CDA889B3002C}" presName="hierChild4" presStyleCnt="0"/>
      <dgm:spPr/>
    </dgm:pt>
    <dgm:pt modelId="{954BCF12-6800-4814-8A69-7CFD3742000F}" type="pres">
      <dgm:prSet presAssocID="{320CB068-C125-414C-A477-15AEFCD0F53F}" presName="Name37" presStyleLbl="parChTrans1D3" presStyleIdx="3" presStyleCnt="4"/>
      <dgm:spPr/>
    </dgm:pt>
    <dgm:pt modelId="{682E6DEC-DE8C-4B29-8BC8-BB9AE3B3E67F}" type="pres">
      <dgm:prSet presAssocID="{3B53E456-8BA6-465D-8ADC-9658B35E655A}" presName="hierRoot2" presStyleCnt="0">
        <dgm:presLayoutVars>
          <dgm:hierBranch val="init"/>
        </dgm:presLayoutVars>
      </dgm:prSet>
      <dgm:spPr/>
    </dgm:pt>
    <dgm:pt modelId="{D0877C2A-5912-4FC0-98CD-43D7AC7AAA10}" type="pres">
      <dgm:prSet presAssocID="{3B53E456-8BA6-465D-8ADC-9658B35E655A}" presName="rootComposite" presStyleCnt="0"/>
      <dgm:spPr/>
    </dgm:pt>
    <dgm:pt modelId="{21A9EEEE-6037-41D6-83BA-1F6E8E044818}" type="pres">
      <dgm:prSet presAssocID="{3B53E456-8BA6-465D-8ADC-9658B35E655A}" presName="rootText" presStyleLbl="node3" presStyleIdx="3" presStyleCnt="4">
        <dgm:presLayoutVars>
          <dgm:chPref val="3"/>
        </dgm:presLayoutVars>
      </dgm:prSet>
      <dgm:spPr/>
    </dgm:pt>
    <dgm:pt modelId="{90CA8815-4A17-4F5D-9A83-D4F254D262CA}" type="pres">
      <dgm:prSet presAssocID="{3B53E456-8BA6-465D-8ADC-9658B35E655A}" presName="rootConnector" presStyleLbl="node3" presStyleIdx="3" presStyleCnt="4"/>
      <dgm:spPr/>
    </dgm:pt>
    <dgm:pt modelId="{E07532FF-90B9-4870-938E-8C9CE1E6B686}" type="pres">
      <dgm:prSet presAssocID="{3B53E456-8BA6-465D-8ADC-9658B35E655A}" presName="hierChild4" presStyleCnt="0"/>
      <dgm:spPr/>
    </dgm:pt>
    <dgm:pt modelId="{584E5ED1-0E14-4D02-8BB1-15CBE4872664}" type="pres">
      <dgm:prSet presAssocID="{3B53E456-8BA6-465D-8ADC-9658B35E655A}" presName="hierChild5" presStyleCnt="0"/>
      <dgm:spPr/>
    </dgm:pt>
    <dgm:pt modelId="{17E47251-7D03-402D-BE63-824639AB0472}" type="pres">
      <dgm:prSet presAssocID="{BD7BF20F-CF90-4343-9B85-CDA889B3002C}" presName="hierChild5" presStyleCnt="0"/>
      <dgm:spPr/>
    </dgm:pt>
    <dgm:pt modelId="{EA281039-C4FE-49BC-B3AA-ED7A04EBF118}" type="pres">
      <dgm:prSet presAssocID="{2EA33616-6C58-403A-899C-3B7D55F71B27}" presName="hierChild3" presStyleCnt="0"/>
      <dgm:spPr/>
    </dgm:pt>
  </dgm:ptLst>
  <dgm:cxnLst>
    <dgm:cxn modelId="{F7B2D507-8D21-449F-8115-12D92FB74606}" type="presOf" srcId="{7CBB8AA7-F18D-423C-8EAB-0B7075F294D5}" destId="{9ADD2EC2-3F85-4835-9072-4B11ECA3733C}" srcOrd="0" destOrd="0" presId="urn:microsoft.com/office/officeart/2005/8/layout/orgChart1"/>
    <dgm:cxn modelId="{F50AFB26-97D1-4E80-9523-9A2FBCA16B98}" type="presOf" srcId="{0518F379-9B76-4D24-9528-ABF29A5CC0F7}" destId="{F49C7E02-ADF7-47A9-B251-A05DCA6DCBF0}" srcOrd="1" destOrd="0" presId="urn:microsoft.com/office/officeart/2005/8/layout/orgChart1"/>
    <dgm:cxn modelId="{6178E127-6710-47E2-BDC5-BEC34A64ACC4}" type="presOf" srcId="{396A7383-D9B4-4304-8B32-78C675C30257}" destId="{820C948E-3D8A-4299-AEF3-1A60BF41C990}" srcOrd="1" destOrd="0" presId="urn:microsoft.com/office/officeart/2005/8/layout/orgChart1"/>
    <dgm:cxn modelId="{A1716B2A-52BC-47BA-9EEE-41963838139C}" type="presOf" srcId="{2EA33616-6C58-403A-899C-3B7D55F71B27}" destId="{EFD0803D-D0E7-4BD0-BD15-D56AA3DD3146}" srcOrd="1" destOrd="0" presId="urn:microsoft.com/office/officeart/2005/8/layout/orgChart1"/>
    <dgm:cxn modelId="{B7A2A136-31AA-451F-84B0-F9D080E91954}" srcId="{FF099EF7-321E-45BF-AED6-CB0900C8341A}" destId="{396A7383-D9B4-4304-8B32-78C675C30257}" srcOrd="0" destOrd="0" parTransId="{63879560-0422-45CB-8864-A8F90043E6DC}" sibTransId="{036C305C-2D32-4A0F-BFCC-1FD9FF710A6A}"/>
    <dgm:cxn modelId="{98272939-6EB7-44C7-AD4D-4C03F6589210}" srcId="{2EA33616-6C58-403A-899C-3B7D55F71B27}" destId="{FF099EF7-321E-45BF-AED6-CB0900C8341A}" srcOrd="2" destOrd="0" parTransId="{77A2F5FD-58D1-4D68-BCF2-D7F56AB792AB}" sibTransId="{46290DE6-CD0C-4A93-A40F-C405E9AA9A19}"/>
    <dgm:cxn modelId="{0350D65B-BD56-4D41-87DB-CCDCE9453F89}" type="presOf" srcId="{9C69C267-C2CE-4680-BA9C-7D9CFB04DA07}" destId="{BD96652F-2665-47BF-BB3E-E2EC355D9CE1}" srcOrd="0" destOrd="0" presId="urn:microsoft.com/office/officeart/2005/8/layout/orgChart1"/>
    <dgm:cxn modelId="{65A88E62-253F-48E4-BD53-994D57C9A934}" srcId="{2EA33616-6C58-403A-899C-3B7D55F71B27}" destId="{BD7BF20F-CF90-4343-9B85-CDA889B3002C}" srcOrd="3" destOrd="0" parTransId="{9C69C267-C2CE-4680-BA9C-7D9CFB04DA07}" sibTransId="{B4A20142-C051-4F96-B98C-A88ED3B173C3}"/>
    <dgm:cxn modelId="{3CC6DE43-5C40-48EC-9981-CB533305BE39}" type="presOf" srcId="{396A7383-D9B4-4304-8B32-78C675C30257}" destId="{599EC8A7-784D-4CF4-956B-8E5FE28C952D}" srcOrd="0" destOrd="0" presId="urn:microsoft.com/office/officeart/2005/8/layout/orgChart1"/>
    <dgm:cxn modelId="{370BE864-25E7-429F-98AD-5E14FCD154E0}" type="presOf" srcId="{63879560-0422-45CB-8864-A8F90043E6DC}" destId="{0A7BCCD4-E970-4163-91E4-D62BA1F7944A}" srcOrd="0" destOrd="0" presId="urn:microsoft.com/office/officeart/2005/8/layout/orgChart1"/>
    <dgm:cxn modelId="{A7092647-1785-416B-9CD3-DEB9B82A74C9}" type="presOf" srcId="{FF099EF7-321E-45BF-AED6-CB0900C8341A}" destId="{69DD91BF-AE08-4A50-85AD-0A6AF04AFB88}" srcOrd="1" destOrd="0" presId="urn:microsoft.com/office/officeart/2005/8/layout/orgChart1"/>
    <dgm:cxn modelId="{FACE276D-8E05-4270-A551-5EEB586A2299}" srcId="{BD7BF20F-CF90-4343-9B85-CDA889B3002C}" destId="{3B53E456-8BA6-465D-8ADC-9658B35E655A}" srcOrd="0" destOrd="0" parTransId="{320CB068-C125-414C-A477-15AEFCD0F53F}" sibTransId="{5A0196A9-6784-4CAD-AB14-B1B33B5AF7B6}"/>
    <dgm:cxn modelId="{063E0173-DB8C-444F-97DF-ECCFA81D072D}" type="presOf" srcId="{BD7BF20F-CF90-4343-9B85-CDA889B3002C}" destId="{E150E4B6-B9A5-4BAC-BBFC-61EB6361091E}" srcOrd="1" destOrd="0" presId="urn:microsoft.com/office/officeart/2005/8/layout/orgChart1"/>
    <dgm:cxn modelId="{FFE67159-B7D2-43F2-8A4C-8F14201AA385}" type="presOf" srcId="{320CB068-C125-414C-A477-15AEFCD0F53F}" destId="{954BCF12-6800-4814-8A69-7CFD3742000F}" srcOrd="0" destOrd="0" presId="urn:microsoft.com/office/officeart/2005/8/layout/orgChart1"/>
    <dgm:cxn modelId="{E26AE659-F7C1-4553-812B-E24D5E92E86F}" srcId="{677867AE-D383-4741-A19C-212DA7B39248}" destId="{5A059123-7559-42F8-A429-2DD037A7FC85}" srcOrd="0" destOrd="0" parTransId="{7CBB8AA7-F18D-423C-8EAB-0B7075F294D5}" sibTransId="{691E55BB-F63B-40CA-A7AC-84D054BDA90E}"/>
    <dgm:cxn modelId="{5D25897F-8CF9-4EDC-913D-35FC1DD21F2E}" type="presOf" srcId="{0518F379-9B76-4D24-9528-ABF29A5CC0F7}" destId="{EB12E4D8-E7F1-4C62-B520-31141AFC5A55}" srcOrd="0" destOrd="0" presId="urn:microsoft.com/office/officeart/2005/8/layout/orgChart1"/>
    <dgm:cxn modelId="{49FBCE84-BCDE-47B8-8E6A-1C6EA67FEFC1}" type="presOf" srcId="{3B53E456-8BA6-465D-8ADC-9658B35E655A}" destId="{21A9EEEE-6037-41D6-83BA-1F6E8E044818}" srcOrd="0" destOrd="0" presId="urn:microsoft.com/office/officeart/2005/8/layout/orgChart1"/>
    <dgm:cxn modelId="{AC25CE89-44F3-4003-AF22-E4DBAE00331D}" type="presOf" srcId="{77A2F5FD-58D1-4D68-BCF2-D7F56AB792AB}" destId="{7B37DF95-E484-4655-938F-CAE68494BDFD}" srcOrd="0" destOrd="0" presId="urn:microsoft.com/office/officeart/2005/8/layout/orgChart1"/>
    <dgm:cxn modelId="{6B051290-85BB-4CF5-9ACC-6D358E316FD3}" type="presOf" srcId="{F6A84389-7479-4671-AFAB-22C86A1013C3}" destId="{230D7DAA-94E0-462D-B5DB-F05944C037A5}" srcOrd="0" destOrd="0" presId="urn:microsoft.com/office/officeart/2005/8/layout/orgChart1"/>
    <dgm:cxn modelId="{BCC0E291-8190-4460-89A3-FE9D61B78469}" type="presOf" srcId="{677867AE-D383-4741-A19C-212DA7B39248}" destId="{5AFBDEEA-44F9-4D0A-B695-80C0193C9A5A}" srcOrd="0" destOrd="0" presId="urn:microsoft.com/office/officeart/2005/8/layout/orgChart1"/>
    <dgm:cxn modelId="{B08132A7-3CE5-4FB1-963B-19BF2F68FE18}" type="presOf" srcId="{BD7BF20F-CF90-4343-9B85-CDA889B3002C}" destId="{3BEB44FF-3B5E-42FC-BDCC-734D7F6A2274}" srcOrd="0" destOrd="0" presId="urn:microsoft.com/office/officeart/2005/8/layout/orgChart1"/>
    <dgm:cxn modelId="{855179A9-B99A-4FD0-874F-F49DE557E907}" type="presOf" srcId="{5A059123-7559-42F8-A429-2DD037A7FC85}" destId="{5103C05A-BBA2-4518-89BB-F66897356EEC}" srcOrd="1" destOrd="0" presId="urn:microsoft.com/office/officeart/2005/8/layout/orgChart1"/>
    <dgm:cxn modelId="{2512FFA9-F73F-48FE-81DC-1BA6520746DF}" type="presOf" srcId="{5A059123-7559-42F8-A429-2DD037A7FC85}" destId="{61D2FC3C-DC7C-4748-A0DD-133BBB7C198D}" srcOrd="0" destOrd="0" presId="urn:microsoft.com/office/officeart/2005/8/layout/orgChart1"/>
    <dgm:cxn modelId="{44AD6FAA-F67D-4604-9860-5766C3687693}" type="presOf" srcId="{3B53E456-8BA6-465D-8ADC-9658B35E655A}" destId="{90CA8815-4A17-4F5D-9A83-D4F254D262CA}" srcOrd="1" destOrd="0" presId="urn:microsoft.com/office/officeart/2005/8/layout/orgChart1"/>
    <dgm:cxn modelId="{B5368AB3-6A09-4986-8A56-83DA555636EB}" srcId="{6EA1F4CD-0708-4339-A47D-25F76AEDB4DB}" destId="{2EA33616-6C58-403A-899C-3B7D55F71B27}" srcOrd="0" destOrd="0" parTransId="{D5F52E3B-7BE2-4E80-90FF-8306A17CFF8A}" sibTransId="{163CC27F-84E5-444B-8EA9-ABC32484E352}"/>
    <dgm:cxn modelId="{6F0377BB-8D43-4C90-846E-99D061915CE7}" srcId="{2EA33616-6C58-403A-899C-3B7D55F71B27}" destId="{677867AE-D383-4741-A19C-212DA7B39248}" srcOrd="1" destOrd="0" parTransId="{8BE15F60-AC23-42C2-B1B2-C05367E5646B}" sibTransId="{BE18F588-8385-45F5-A5A3-006B4ED2851B}"/>
    <dgm:cxn modelId="{121FD0C0-474E-4E7F-9072-7C99AEF77048}" srcId="{0518F379-9B76-4D24-9528-ABF29A5CC0F7}" destId="{F6A84389-7479-4671-AFAB-22C86A1013C3}" srcOrd="0" destOrd="0" parTransId="{5E5B7B96-2CDB-4DBE-BD1E-B6804DEF3F33}" sibTransId="{C6A80A7F-77F7-4D7F-A182-4E9EE385A904}"/>
    <dgm:cxn modelId="{839705C1-C09B-4825-8848-88358136C603}" type="presOf" srcId="{DE416E60-CF12-4738-8056-F98A479FE49F}" destId="{9B5EC859-7248-4FBE-AAC0-34E59A4B5E3A}" srcOrd="0" destOrd="0" presId="urn:microsoft.com/office/officeart/2005/8/layout/orgChart1"/>
    <dgm:cxn modelId="{BF8840C1-0E51-4FC3-8BE1-5EABDE9947A5}" type="presOf" srcId="{FF099EF7-321E-45BF-AED6-CB0900C8341A}" destId="{714D4D66-57CB-44E1-9470-6ECBE1235C2D}" srcOrd="0" destOrd="0" presId="urn:microsoft.com/office/officeart/2005/8/layout/orgChart1"/>
    <dgm:cxn modelId="{4F8670CC-6E1C-41A2-BD43-0F849E523504}" type="presOf" srcId="{F6A84389-7479-4671-AFAB-22C86A1013C3}" destId="{B65A424E-8D02-48E1-A2F1-EDB74AB25626}" srcOrd="1" destOrd="0" presId="urn:microsoft.com/office/officeart/2005/8/layout/orgChart1"/>
    <dgm:cxn modelId="{AD43E6CF-7A9A-4961-96B7-FDC85CE5DECB}" type="presOf" srcId="{677867AE-D383-4741-A19C-212DA7B39248}" destId="{1AE042DB-F9DB-41D6-B36B-767F795400BE}" srcOrd="1" destOrd="0" presId="urn:microsoft.com/office/officeart/2005/8/layout/orgChart1"/>
    <dgm:cxn modelId="{72B0EAE0-CE79-4875-9BC3-F65E4E2A3A56}" type="presOf" srcId="{5E5B7B96-2CDB-4DBE-BD1E-B6804DEF3F33}" destId="{B7369CB2-4E67-4995-BD0C-79A9C58BF014}" srcOrd="0" destOrd="0" presId="urn:microsoft.com/office/officeart/2005/8/layout/orgChart1"/>
    <dgm:cxn modelId="{DC6C29E2-CB45-4A25-A817-0402689C31A5}" srcId="{2EA33616-6C58-403A-899C-3B7D55F71B27}" destId="{0518F379-9B76-4D24-9528-ABF29A5CC0F7}" srcOrd="0" destOrd="0" parTransId="{DE416E60-CF12-4738-8056-F98A479FE49F}" sibTransId="{BE12FF9A-AA6D-4E26-8169-D66AD7FF6FB4}"/>
    <dgm:cxn modelId="{B9FFBCEB-6474-4AA7-AAB6-33D07F9C67E1}" type="presOf" srcId="{8BE15F60-AC23-42C2-B1B2-C05367E5646B}" destId="{A6C9D3D6-9DCC-442E-B9AB-B5EA30D6E5EB}" srcOrd="0" destOrd="0" presId="urn:microsoft.com/office/officeart/2005/8/layout/orgChart1"/>
    <dgm:cxn modelId="{9309A3EF-E62A-4305-B173-E0FA1B51C3CB}" type="presOf" srcId="{2EA33616-6C58-403A-899C-3B7D55F71B27}" destId="{6EC8FE8C-3EAF-4DCB-B78C-936D0F26F435}" srcOrd="0" destOrd="0" presId="urn:microsoft.com/office/officeart/2005/8/layout/orgChart1"/>
    <dgm:cxn modelId="{ACEEEDF5-E08A-4A38-9B2C-839C8840F1EA}" type="presOf" srcId="{6EA1F4CD-0708-4339-A47D-25F76AEDB4DB}" destId="{BE809DCD-C791-4D06-B74E-636465068ABF}" srcOrd="0" destOrd="0" presId="urn:microsoft.com/office/officeart/2005/8/layout/orgChart1"/>
    <dgm:cxn modelId="{839DDAE4-9B5F-41D8-A5F8-8ED580513B86}" type="presParOf" srcId="{BE809DCD-C791-4D06-B74E-636465068ABF}" destId="{CBC44882-21AA-4C17-849C-D9C786CEEDB2}" srcOrd="0" destOrd="0" presId="urn:microsoft.com/office/officeart/2005/8/layout/orgChart1"/>
    <dgm:cxn modelId="{1F605859-5ED8-477A-9BC6-188C55A8AA97}" type="presParOf" srcId="{CBC44882-21AA-4C17-849C-D9C786CEEDB2}" destId="{D34B3118-2238-4881-A51D-D88F2B6A435D}" srcOrd="0" destOrd="0" presId="urn:microsoft.com/office/officeart/2005/8/layout/orgChart1"/>
    <dgm:cxn modelId="{E046014F-22A5-4046-B6A0-601FF00E5C05}" type="presParOf" srcId="{D34B3118-2238-4881-A51D-D88F2B6A435D}" destId="{6EC8FE8C-3EAF-4DCB-B78C-936D0F26F435}" srcOrd="0" destOrd="0" presId="urn:microsoft.com/office/officeart/2005/8/layout/orgChart1"/>
    <dgm:cxn modelId="{256A52F8-9DD3-47A3-9DFD-2D4043E73516}" type="presParOf" srcId="{D34B3118-2238-4881-A51D-D88F2B6A435D}" destId="{EFD0803D-D0E7-4BD0-BD15-D56AA3DD3146}" srcOrd="1" destOrd="0" presId="urn:microsoft.com/office/officeart/2005/8/layout/orgChart1"/>
    <dgm:cxn modelId="{904B5239-E006-4EB1-B937-E28D093D9AAA}" type="presParOf" srcId="{CBC44882-21AA-4C17-849C-D9C786CEEDB2}" destId="{76D3F05A-4157-40B3-A88D-439316AD0519}" srcOrd="1" destOrd="0" presId="urn:microsoft.com/office/officeart/2005/8/layout/orgChart1"/>
    <dgm:cxn modelId="{2F3347C3-4BA0-4772-9154-34D4D84297F8}" type="presParOf" srcId="{76D3F05A-4157-40B3-A88D-439316AD0519}" destId="{9B5EC859-7248-4FBE-AAC0-34E59A4B5E3A}" srcOrd="0" destOrd="0" presId="urn:microsoft.com/office/officeart/2005/8/layout/orgChart1"/>
    <dgm:cxn modelId="{FCFF062C-7C38-4D22-AB6B-1EAFA1A0FB34}" type="presParOf" srcId="{76D3F05A-4157-40B3-A88D-439316AD0519}" destId="{DABCF168-8197-4DA5-94C4-057CBDCE17AB}" srcOrd="1" destOrd="0" presId="urn:microsoft.com/office/officeart/2005/8/layout/orgChart1"/>
    <dgm:cxn modelId="{95EDA431-83D9-4E23-BB92-8CD124C4829C}" type="presParOf" srcId="{DABCF168-8197-4DA5-94C4-057CBDCE17AB}" destId="{C69B29FC-971D-497C-B303-CC11DC38A35E}" srcOrd="0" destOrd="0" presId="urn:microsoft.com/office/officeart/2005/8/layout/orgChart1"/>
    <dgm:cxn modelId="{A9705104-38FF-4229-935A-34F1C288551F}" type="presParOf" srcId="{C69B29FC-971D-497C-B303-CC11DC38A35E}" destId="{EB12E4D8-E7F1-4C62-B520-31141AFC5A55}" srcOrd="0" destOrd="0" presId="urn:microsoft.com/office/officeart/2005/8/layout/orgChart1"/>
    <dgm:cxn modelId="{F968F6E5-9EAB-4747-B3A2-31CACFB72E6D}" type="presParOf" srcId="{C69B29FC-971D-497C-B303-CC11DC38A35E}" destId="{F49C7E02-ADF7-47A9-B251-A05DCA6DCBF0}" srcOrd="1" destOrd="0" presId="urn:microsoft.com/office/officeart/2005/8/layout/orgChart1"/>
    <dgm:cxn modelId="{5DC03168-64D9-4309-BFFB-E370C7A25A24}" type="presParOf" srcId="{DABCF168-8197-4DA5-94C4-057CBDCE17AB}" destId="{7292F90E-15B3-447A-9832-737E5FD6DA66}" srcOrd="1" destOrd="0" presId="urn:microsoft.com/office/officeart/2005/8/layout/orgChart1"/>
    <dgm:cxn modelId="{114E967E-B430-4CBB-B8D9-7AB56C9352A4}" type="presParOf" srcId="{7292F90E-15B3-447A-9832-737E5FD6DA66}" destId="{B7369CB2-4E67-4995-BD0C-79A9C58BF014}" srcOrd="0" destOrd="0" presId="urn:microsoft.com/office/officeart/2005/8/layout/orgChart1"/>
    <dgm:cxn modelId="{22F4E3F3-E923-4315-8DEB-45994917179C}" type="presParOf" srcId="{7292F90E-15B3-447A-9832-737E5FD6DA66}" destId="{F5BB6180-02A2-462C-9ADA-06EFAABF5E11}" srcOrd="1" destOrd="0" presId="urn:microsoft.com/office/officeart/2005/8/layout/orgChart1"/>
    <dgm:cxn modelId="{EF422EF2-5978-4C6A-9ABA-2A32CE0A9965}" type="presParOf" srcId="{F5BB6180-02A2-462C-9ADA-06EFAABF5E11}" destId="{DFBD11F2-BAB5-4360-B082-60F8FB58D991}" srcOrd="0" destOrd="0" presId="urn:microsoft.com/office/officeart/2005/8/layout/orgChart1"/>
    <dgm:cxn modelId="{5C3EE78A-2717-400C-A568-5794ABBB7895}" type="presParOf" srcId="{DFBD11F2-BAB5-4360-B082-60F8FB58D991}" destId="{230D7DAA-94E0-462D-B5DB-F05944C037A5}" srcOrd="0" destOrd="0" presId="urn:microsoft.com/office/officeart/2005/8/layout/orgChart1"/>
    <dgm:cxn modelId="{C1A386EB-FFEE-47CA-AB83-91EBD762EDEB}" type="presParOf" srcId="{DFBD11F2-BAB5-4360-B082-60F8FB58D991}" destId="{B65A424E-8D02-48E1-A2F1-EDB74AB25626}" srcOrd="1" destOrd="0" presId="urn:microsoft.com/office/officeart/2005/8/layout/orgChart1"/>
    <dgm:cxn modelId="{305F2487-4792-4415-86CD-2391257255F2}" type="presParOf" srcId="{F5BB6180-02A2-462C-9ADA-06EFAABF5E11}" destId="{7DD8B4CD-6A0A-4157-8185-D3962604D1B7}" srcOrd="1" destOrd="0" presId="urn:microsoft.com/office/officeart/2005/8/layout/orgChart1"/>
    <dgm:cxn modelId="{82EF32FD-2145-48C6-A4E7-146D1329ACDA}" type="presParOf" srcId="{F5BB6180-02A2-462C-9ADA-06EFAABF5E11}" destId="{1F2B51D0-8DFD-4287-88F5-2F6C067CC45A}" srcOrd="2" destOrd="0" presId="urn:microsoft.com/office/officeart/2005/8/layout/orgChart1"/>
    <dgm:cxn modelId="{275E9674-0AB5-45FA-B673-27A2C18B935E}" type="presParOf" srcId="{DABCF168-8197-4DA5-94C4-057CBDCE17AB}" destId="{0FF6E8A5-63F3-4681-8C4F-99EACC836F0B}" srcOrd="2" destOrd="0" presId="urn:microsoft.com/office/officeart/2005/8/layout/orgChart1"/>
    <dgm:cxn modelId="{5D217A90-745A-41B5-B12C-987308F66A88}" type="presParOf" srcId="{76D3F05A-4157-40B3-A88D-439316AD0519}" destId="{A6C9D3D6-9DCC-442E-B9AB-B5EA30D6E5EB}" srcOrd="2" destOrd="0" presId="urn:microsoft.com/office/officeart/2005/8/layout/orgChart1"/>
    <dgm:cxn modelId="{3BDDDAF4-9EBA-472F-8FA3-EE1FCA582B77}" type="presParOf" srcId="{76D3F05A-4157-40B3-A88D-439316AD0519}" destId="{33966EC2-6616-4A60-B935-C7D05ED6891D}" srcOrd="3" destOrd="0" presId="urn:microsoft.com/office/officeart/2005/8/layout/orgChart1"/>
    <dgm:cxn modelId="{D6DE34D9-F08E-4B8E-8EAF-9D8CF28CAAE4}" type="presParOf" srcId="{33966EC2-6616-4A60-B935-C7D05ED6891D}" destId="{ED400900-9E06-4805-AE88-90A4A95E42FD}" srcOrd="0" destOrd="0" presId="urn:microsoft.com/office/officeart/2005/8/layout/orgChart1"/>
    <dgm:cxn modelId="{7D62265E-F3B6-42CA-8378-9CAF09FD9E4D}" type="presParOf" srcId="{ED400900-9E06-4805-AE88-90A4A95E42FD}" destId="{5AFBDEEA-44F9-4D0A-B695-80C0193C9A5A}" srcOrd="0" destOrd="0" presId="urn:microsoft.com/office/officeart/2005/8/layout/orgChart1"/>
    <dgm:cxn modelId="{6F5BF70E-2515-449F-8ECA-06F3FE387A5D}" type="presParOf" srcId="{ED400900-9E06-4805-AE88-90A4A95E42FD}" destId="{1AE042DB-F9DB-41D6-B36B-767F795400BE}" srcOrd="1" destOrd="0" presId="urn:microsoft.com/office/officeart/2005/8/layout/orgChart1"/>
    <dgm:cxn modelId="{44B8DCD0-9C82-485A-B55C-528679B26EAE}" type="presParOf" srcId="{33966EC2-6616-4A60-B935-C7D05ED6891D}" destId="{CF14CA37-86BD-4AF1-9A80-425AA349A95D}" srcOrd="1" destOrd="0" presId="urn:microsoft.com/office/officeart/2005/8/layout/orgChart1"/>
    <dgm:cxn modelId="{DE2CEFCC-7033-45A4-A237-E3C8B995E7D9}" type="presParOf" srcId="{CF14CA37-86BD-4AF1-9A80-425AA349A95D}" destId="{9ADD2EC2-3F85-4835-9072-4B11ECA3733C}" srcOrd="0" destOrd="0" presId="urn:microsoft.com/office/officeart/2005/8/layout/orgChart1"/>
    <dgm:cxn modelId="{5D46F6C4-AA10-4D1C-A3F0-ADB30D0AE622}" type="presParOf" srcId="{CF14CA37-86BD-4AF1-9A80-425AA349A95D}" destId="{40CD420A-BB00-403E-BA7E-D6FBF209247B}" srcOrd="1" destOrd="0" presId="urn:microsoft.com/office/officeart/2005/8/layout/orgChart1"/>
    <dgm:cxn modelId="{8B7CD49B-EF51-4A62-8C35-8ABF7CA06FBB}" type="presParOf" srcId="{40CD420A-BB00-403E-BA7E-D6FBF209247B}" destId="{3C37E743-8DC8-4EBA-A485-B71576312919}" srcOrd="0" destOrd="0" presId="urn:microsoft.com/office/officeart/2005/8/layout/orgChart1"/>
    <dgm:cxn modelId="{2294DA5E-71F2-48DD-B378-D2215B40665A}" type="presParOf" srcId="{3C37E743-8DC8-4EBA-A485-B71576312919}" destId="{61D2FC3C-DC7C-4748-A0DD-133BBB7C198D}" srcOrd="0" destOrd="0" presId="urn:microsoft.com/office/officeart/2005/8/layout/orgChart1"/>
    <dgm:cxn modelId="{637BC933-C140-4921-8F5F-034C35AF54B1}" type="presParOf" srcId="{3C37E743-8DC8-4EBA-A485-B71576312919}" destId="{5103C05A-BBA2-4518-89BB-F66897356EEC}" srcOrd="1" destOrd="0" presId="urn:microsoft.com/office/officeart/2005/8/layout/orgChart1"/>
    <dgm:cxn modelId="{E17781D5-6C14-45D0-A6BE-CA17494B0294}" type="presParOf" srcId="{40CD420A-BB00-403E-BA7E-D6FBF209247B}" destId="{215D5159-9B3D-4FEE-8077-17AB6F34AD28}" srcOrd="1" destOrd="0" presId="urn:microsoft.com/office/officeart/2005/8/layout/orgChart1"/>
    <dgm:cxn modelId="{A105EFE1-5EBD-4350-AEA3-896FDF456A2F}" type="presParOf" srcId="{40CD420A-BB00-403E-BA7E-D6FBF209247B}" destId="{FFFB4B1D-D229-4897-BD86-EC646EAAA4BB}" srcOrd="2" destOrd="0" presId="urn:microsoft.com/office/officeart/2005/8/layout/orgChart1"/>
    <dgm:cxn modelId="{C9570A0F-9040-4385-AEC8-7BCE18237D7D}" type="presParOf" srcId="{33966EC2-6616-4A60-B935-C7D05ED6891D}" destId="{37F9B0D2-46BD-49E0-B1C8-B282C2956D87}" srcOrd="2" destOrd="0" presId="urn:microsoft.com/office/officeart/2005/8/layout/orgChart1"/>
    <dgm:cxn modelId="{AED5B16D-495E-453C-93D4-33DD7D5DAF75}" type="presParOf" srcId="{76D3F05A-4157-40B3-A88D-439316AD0519}" destId="{7B37DF95-E484-4655-938F-CAE68494BDFD}" srcOrd="4" destOrd="0" presId="urn:microsoft.com/office/officeart/2005/8/layout/orgChart1"/>
    <dgm:cxn modelId="{43510C10-B60E-4DC0-AFAD-5F6AB7B14B1F}" type="presParOf" srcId="{76D3F05A-4157-40B3-A88D-439316AD0519}" destId="{76371C25-AFD4-4F33-B421-EB0F14B8F43A}" srcOrd="5" destOrd="0" presId="urn:microsoft.com/office/officeart/2005/8/layout/orgChart1"/>
    <dgm:cxn modelId="{45225C14-2103-4D68-A3C4-24BA64E389CF}" type="presParOf" srcId="{76371C25-AFD4-4F33-B421-EB0F14B8F43A}" destId="{36C1A4F3-50B6-4717-AC9B-326EAD388097}" srcOrd="0" destOrd="0" presId="urn:microsoft.com/office/officeart/2005/8/layout/orgChart1"/>
    <dgm:cxn modelId="{EFA81756-8FCA-4679-BC87-DB3550134057}" type="presParOf" srcId="{36C1A4F3-50B6-4717-AC9B-326EAD388097}" destId="{714D4D66-57CB-44E1-9470-6ECBE1235C2D}" srcOrd="0" destOrd="0" presId="urn:microsoft.com/office/officeart/2005/8/layout/orgChart1"/>
    <dgm:cxn modelId="{10F18B48-ACCE-4F6E-B11A-A5563D437331}" type="presParOf" srcId="{36C1A4F3-50B6-4717-AC9B-326EAD388097}" destId="{69DD91BF-AE08-4A50-85AD-0A6AF04AFB88}" srcOrd="1" destOrd="0" presId="urn:microsoft.com/office/officeart/2005/8/layout/orgChart1"/>
    <dgm:cxn modelId="{7E0E8E2A-8124-490D-AB66-90030D22DCAB}" type="presParOf" srcId="{76371C25-AFD4-4F33-B421-EB0F14B8F43A}" destId="{F5067E9F-CDDD-484A-A776-F2C9CE15B596}" srcOrd="1" destOrd="0" presId="urn:microsoft.com/office/officeart/2005/8/layout/orgChart1"/>
    <dgm:cxn modelId="{74E755FA-4F50-47B0-B98B-9DD4DEB714D6}" type="presParOf" srcId="{F5067E9F-CDDD-484A-A776-F2C9CE15B596}" destId="{0A7BCCD4-E970-4163-91E4-D62BA1F7944A}" srcOrd="0" destOrd="0" presId="urn:microsoft.com/office/officeart/2005/8/layout/orgChart1"/>
    <dgm:cxn modelId="{EEA2210F-0E32-42BE-B0E8-5C445E8750DC}" type="presParOf" srcId="{F5067E9F-CDDD-484A-A776-F2C9CE15B596}" destId="{AD2E9C58-97D4-463A-80EF-07ED2F6C12E8}" srcOrd="1" destOrd="0" presId="urn:microsoft.com/office/officeart/2005/8/layout/orgChart1"/>
    <dgm:cxn modelId="{A9CADA9D-7556-4A50-B42E-7062D3F37D30}" type="presParOf" srcId="{AD2E9C58-97D4-463A-80EF-07ED2F6C12E8}" destId="{0A0CE224-F606-4925-9752-F4CDD1927D71}" srcOrd="0" destOrd="0" presId="urn:microsoft.com/office/officeart/2005/8/layout/orgChart1"/>
    <dgm:cxn modelId="{DE2A748E-740C-414A-B894-68C5F3052CF6}" type="presParOf" srcId="{0A0CE224-F606-4925-9752-F4CDD1927D71}" destId="{599EC8A7-784D-4CF4-956B-8E5FE28C952D}" srcOrd="0" destOrd="0" presId="urn:microsoft.com/office/officeart/2005/8/layout/orgChart1"/>
    <dgm:cxn modelId="{8491DF0D-F6E7-4173-9A9D-515B14ABA135}" type="presParOf" srcId="{0A0CE224-F606-4925-9752-F4CDD1927D71}" destId="{820C948E-3D8A-4299-AEF3-1A60BF41C990}" srcOrd="1" destOrd="0" presId="urn:microsoft.com/office/officeart/2005/8/layout/orgChart1"/>
    <dgm:cxn modelId="{10A23E31-79B8-4A43-9D60-D2ED2AD11542}" type="presParOf" srcId="{AD2E9C58-97D4-463A-80EF-07ED2F6C12E8}" destId="{AB142CCF-10AC-4CAC-82BC-9F78B8181D4E}" srcOrd="1" destOrd="0" presId="urn:microsoft.com/office/officeart/2005/8/layout/orgChart1"/>
    <dgm:cxn modelId="{B2D90813-3CDB-482A-B583-4AD022D708C9}" type="presParOf" srcId="{AD2E9C58-97D4-463A-80EF-07ED2F6C12E8}" destId="{BA956040-704B-4A5C-88D8-5B487C0B690E}" srcOrd="2" destOrd="0" presId="urn:microsoft.com/office/officeart/2005/8/layout/orgChart1"/>
    <dgm:cxn modelId="{2E79CDF0-EEC7-479D-9CC1-B9B9CC5D7E2D}" type="presParOf" srcId="{76371C25-AFD4-4F33-B421-EB0F14B8F43A}" destId="{8D6D9E8D-D9DD-4303-8C74-4E298457F1EE}" srcOrd="2" destOrd="0" presId="urn:microsoft.com/office/officeart/2005/8/layout/orgChart1"/>
    <dgm:cxn modelId="{1BA33DA8-520A-4569-B9E2-1FDCC2948F5C}" type="presParOf" srcId="{76D3F05A-4157-40B3-A88D-439316AD0519}" destId="{BD96652F-2665-47BF-BB3E-E2EC355D9CE1}" srcOrd="6" destOrd="0" presId="urn:microsoft.com/office/officeart/2005/8/layout/orgChart1"/>
    <dgm:cxn modelId="{ECD2B261-D6C9-42AA-8DC6-DA902BCD0F00}" type="presParOf" srcId="{76D3F05A-4157-40B3-A88D-439316AD0519}" destId="{F47D0865-5A91-4C41-B14F-701835B28590}" srcOrd="7" destOrd="0" presId="urn:microsoft.com/office/officeart/2005/8/layout/orgChart1"/>
    <dgm:cxn modelId="{D4CB7684-F16E-4BB0-8C03-05D824552130}" type="presParOf" srcId="{F47D0865-5A91-4C41-B14F-701835B28590}" destId="{10210A00-EB79-4479-8D8D-B0B4F4B812BE}" srcOrd="0" destOrd="0" presId="urn:microsoft.com/office/officeart/2005/8/layout/orgChart1"/>
    <dgm:cxn modelId="{19A7E950-3651-4BC5-AE96-F1D9E598200E}" type="presParOf" srcId="{10210A00-EB79-4479-8D8D-B0B4F4B812BE}" destId="{3BEB44FF-3B5E-42FC-BDCC-734D7F6A2274}" srcOrd="0" destOrd="0" presId="urn:microsoft.com/office/officeart/2005/8/layout/orgChart1"/>
    <dgm:cxn modelId="{D75F109D-7F8C-4851-B9C8-50E48B5133B7}" type="presParOf" srcId="{10210A00-EB79-4479-8D8D-B0B4F4B812BE}" destId="{E150E4B6-B9A5-4BAC-BBFC-61EB6361091E}" srcOrd="1" destOrd="0" presId="urn:microsoft.com/office/officeart/2005/8/layout/orgChart1"/>
    <dgm:cxn modelId="{54E70E7B-5FB2-4CF3-8D4B-F642DB5C5F34}" type="presParOf" srcId="{F47D0865-5A91-4C41-B14F-701835B28590}" destId="{BB2C8C54-396C-447D-8847-B155D85552CB}" srcOrd="1" destOrd="0" presId="urn:microsoft.com/office/officeart/2005/8/layout/orgChart1"/>
    <dgm:cxn modelId="{86061707-4D58-4BC0-A9A8-B48D8B666CB4}" type="presParOf" srcId="{BB2C8C54-396C-447D-8847-B155D85552CB}" destId="{954BCF12-6800-4814-8A69-7CFD3742000F}" srcOrd="0" destOrd="0" presId="urn:microsoft.com/office/officeart/2005/8/layout/orgChart1"/>
    <dgm:cxn modelId="{CE668C08-877E-4356-B5C5-B1942DCE9299}" type="presParOf" srcId="{BB2C8C54-396C-447D-8847-B155D85552CB}" destId="{682E6DEC-DE8C-4B29-8BC8-BB9AE3B3E67F}" srcOrd="1" destOrd="0" presId="urn:microsoft.com/office/officeart/2005/8/layout/orgChart1"/>
    <dgm:cxn modelId="{0A4F1658-6710-4ED8-BAB0-529043B30DFD}" type="presParOf" srcId="{682E6DEC-DE8C-4B29-8BC8-BB9AE3B3E67F}" destId="{D0877C2A-5912-4FC0-98CD-43D7AC7AAA10}" srcOrd="0" destOrd="0" presId="urn:microsoft.com/office/officeart/2005/8/layout/orgChart1"/>
    <dgm:cxn modelId="{76D76BF1-4951-4C90-8900-7D6C39D0F38B}" type="presParOf" srcId="{D0877C2A-5912-4FC0-98CD-43D7AC7AAA10}" destId="{21A9EEEE-6037-41D6-83BA-1F6E8E044818}" srcOrd="0" destOrd="0" presId="urn:microsoft.com/office/officeart/2005/8/layout/orgChart1"/>
    <dgm:cxn modelId="{2200EF6A-3098-4D4D-8D61-2DB46B9D9B7C}" type="presParOf" srcId="{D0877C2A-5912-4FC0-98CD-43D7AC7AAA10}" destId="{90CA8815-4A17-4F5D-9A83-D4F254D262CA}" srcOrd="1" destOrd="0" presId="urn:microsoft.com/office/officeart/2005/8/layout/orgChart1"/>
    <dgm:cxn modelId="{FFE3B9AC-5BBF-4146-84CB-80C6398B7B7A}" type="presParOf" srcId="{682E6DEC-DE8C-4B29-8BC8-BB9AE3B3E67F}" destId="{E07532FF-90B9-4870-938E-8C9CE1E6B686}" srcOrd="1" destOrd="0" presId="urn:microsoft.com/office/officeart/2005/8/layout/orgChart1"/>
    <dgm:cxn modelId="{BBD0C90A-A3D9-4B63-86EB-69E8EC0528A8}" type="presParOf" srcId="{682E6DEC-DE8C-4B29-8BC8-BB9AE3B3E67F}" destId="{584E5ED1-0E14-4D02-8BB1-15CBE4872664}" srcOrd="2" destOrd="0" presId="urn:microsoft.com/office/officeart/2005/8/layout/orgChart1"/>
    <dgm:cxn modelId="{B405274B-E1F9-4D91-B86E-0C778EADFE33}" type="presParOf" srcId="{F47D0865-5A91-4C41-B14F-701835B28590}" destId="{17E47251-7D03-402D-BE63-824639AB0472}" srcOrd="2" destOrd="0" presId="urn:microsoft.com/office/officeart/2005/8/layout/orgChart1"/>
    <dgm:cxn modelId="{82960F49-ABAE-4099-88F3-BC8FB1328289}" type="presParOf" srcId="{CBC44882-21AA-4C17-849C-D9C786CEEDB2}" destId="{EA281039-C4FE-49BC-B3AA-ED7A04EBF11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C2F210-29C0-4CD7-A8BE-C95FE9EEDE4F}">
      <dsp:nvSpPr>
        <dsp:cNvPr id="0" name=""/>
        <dsp:cNvSpPr/>
      </dsp:nvSpPr>
      <dsp:spPr>
        <a:xfrm>
          <a:off x="0" y="0"/>
          <a:ext cx="7034530" cy="114519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Font typeface="Wingdings" panose="05000000000000000000" pitchFamily="2" charset="2"/>
            <a:buNone/>
          </a:pPr>
          <a:r>
            <a:rPr lang="en-US" sz="2000" kern="1200" dirty="0"/>
            <a:t>Customer calls the contact center</a:t>
          </a:r>
        </a:p>
      </dsp:txBody>
      <dsp:txXfrm>
        <a:off x="33541" y="33541"/>
        <a:ext cx="5702012" cy="1078108"/>
      </dsp:txXfrm>
    </dsp:sp>
    <dsp:sp modelId="{CF66AFCD-A8F6-4D65-A13B-409BBFC56A7C}">
      <dsp:nvSpPr>
        <dsp:cNvPr id="0" name=""/>
        <dsp:cNvSpPr/>
      </dsp:nvSpPr>
      <dsp:spPr>
        <a:xfrm>
          <a:off x="556853" y="1385289"/>
          <a:ext cx="7034530" cy="114519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Font typeface="Wingdings" panose="05000000000000000000" pitchFamily="2" charset="2"/>
            <a:buNone/>
          </a:pPr>
          <a:r>
            <a:rPr lang="en-US" sz="2000" kern="1200" dirty="0"/>
            <a:t>The customer enrolls in the Customer Referral Program on August 31 (June Quarter)</a:t>
          </a:r>
        </a:p>
      </dsp:txBody>
      <dsp:txXfrm>
        <a:off x="590394" y="1418830"/>
        <a:ext cx="5633932" cy="1078108"/>
      </dsp:txXfrm>
    </dsp:sp>
    <dsp:sp modelId="{98E90CD5-7C24-4DC8-BF46-B7CFA599DF77}">
      <dsp:nvSpPr>
        <dsp:cNvPr id="0" name=""/>
        <dsp:cNvSpPr/>
      </dsp:nvSpPr>
      <dsp:spPr>
        <a:xfrm>
          <a:off x="1169490" y="2706814"/>
          <a:ext cx="7034530" cy="114519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Font typeface="Wingdings" panose="05000000000000000000" pitchFamily="2" charset="2"/>
            <a:buNone/>
          </a:pPr>
          <a:r>
            <a:rPr lang="en-US" sz="2000" kern="1200" dirty="0"/>
            <a:t>The customer file is sent to the Supplier’s FTP site on August 31 (June Quarter)</a:t>
          </a:r>
        </a:p>
      </dsp:txBody>
      <dsp:txXfrm>
        <a:off x="1203031" y="2740355"/>
        <a:ext cx="5642725" cy="1078108"/>
      </dsp:txXfrm>
    </dsp:sp>
    <dsp:sp modelId="{6FDECE80-2AF7-4DB4-83AF-3632D7C5B4E4}">
      <dsp:nvSpPr>
        <dsp:cNvPr id="0" name=""/>
        <dsp:cNvSpPr/>
      </dsp:nvSpPr>
      <dsp:spPr>
        <a:xfrm>
          <a:off x="1758632" y="4060222"/>
          <a:ext cx="7034530" cy="114519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Wingdings" panose="05000000000000000000" pitchFamily="2" charset="2"/>
            <a:buNone/>
          </a:pPr>
          <a:r>
            <a:rPr lang="en-US" sz="1800" kern="1200" dirty="0"/>
            <a:t>Supplier sends the CRP enrollment on September 1 as a June Quarter rate based on the FTP file date and not for the September Quarter rate</a:t>
          </a:r>
        </a:p>
      </dsp:txBody>
      <dsp:txXfrm>
        <a:off x="1792173" y="4093763"/>
        <a:ext cx="5633932" cy="1078108"/>
      </dsp:txXfrm>
    </dsp:sp>
    <dsp:sp modelId="{2E5204A8-8215-45FD-A9B0-8F39AB407234}">
      <dsp:nvSpPr>
        <dsp:cNvPr id="0" name=""/>
        <dsp:cNvSpPr/>
      </dsp:nvSpPr>
      <dsp:spPr>
        <a:xfrm>
          <a:off x="6290156" y="877112"/>
          <a:ext cx="744374" cy="74437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6457640" y="877112"/>
        <a:ext cx="409406" cy="560141"/>
      </dsp:txXfrm>
    </dsp:sp>
    <dsp:sp modelId="{4B724E3F-B353-4BBB-8C10-0AC83CDE4BE8}">
      <dsp:nvSpPr>
        <dsp:cNvPr id="0" name=""/>
        <dsp:cNvSpPr/>
      </dsp:nvSpPr>
      <dsp:spPr>
        <a:xfrm>
          <a:off x="6879298" y="2230519"/>
          <a:ext cx="744374" cy="74437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7046782" y="2230519"/>
        <a:ext cx="409406" cy="560141"/>
      </dsp:txXfrm>
    </dsp:sp>
    <dsp:sp modelId="{05E4FBC0-47FF-4390-8FF9-1B37E802EA46}">
      <dsp:nvSpPr>
        <dsp:cNvPr id="0" name=""/>
        <dsp:cNvSpPr/>
      </dsp:nvSpPr>
      <dsp:spPr>
        <a:xfrm>
          <a:off x="7459647" y="3583926"/>
          <a:ext cx="744374" cy="74437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7627131" y="3583926"/>
        <a:ext cx="409406" cy="5601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BCF12-6800-4814-8A69-7CFD3742000F}">
      <dsp:nvSpPr>
        <dsp:cNvPr id="0" name=""/>
        <dsp:cNvSpPr/>
      </dsp:nvSpPr>
      <dsp:spPr>
        <a:xfrm>
          <a:off x="6384410" y="2044177"/>
          <a:ext cx="250802" cy="769126"/>
        </a:xfrm>
        <a:custGeom>
          <a:avLst/>
          <a:gdLst/>
          <a:ahLst/>
          <a:cxnLst/>
          <a:rect l="0" t="0" r="0" b="0"/>
          <a:pathLst>
            <a:path>
              <a:moveTo>
                <a:pt x="0" y="0"/>
              </a:moveTo>
              <a:lnTo>
                <a:pt x="0" y="769126"/>
              </a:lnTo>
              <a:lnTo>
                <a:pt x="250802" y="769126"/>
              </a:lnTo>
            </a:path>
          </a:pathLst>
        </a:cu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D96652F-2665-47BF-BB3E-E2EC355D9CE1}">
      <dsp:nvSpPr>
        <dsp:cNvPr id="0" name=""/>
        <dsp:cNvSpPr/>
      </dsp:nvSpPr>
      <dsp:spPr>
        <a:xfrm>
          <a:off x="4018510" y="857047"/>
          <a:ext cx="3034705" cy="351122"/>
        </a:xfrm>
        <a:custGeom>
          <a:avLst/>
          <a:gdLst/>
          <a:ahLst/>
          <a:cxnLst/>
          <a:rect l="0" t="0" r="0" b="0"/>
          <a:pathLst>
            <a:path>
              <a:moveTo>
                <a:pt x="0" y="0"/>
              </a:moveTo>
              <a:lnTo>
                <a:pt x="0" y="175561"/>
              </a:lnTo>
              <a:lnTo>
                <a:pt x="3034705" y="175561"/>
              </a:lnTo>
              <a:lnTo>
                <a:pt x="3034705" y="351122"/>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A7BCCD4-E970-4163-91E4-D62BA1F7944A}">
      <dsp:nvSpPr>
        <dsp:cNvPr id="0" name=""/>
        <dsp:cNvSpPr/>
      </dsp:nvSpPr>
      <dsp:spPr>
        <a:xfrm>
          <a:off x="4361273" y="2044177"/>
          <a:ext cx="250802" cy="769126"/>
        </a:xfrm>
        <a:custGeom>
          <a:avLst/>
          <a:gdLst/>
          <a:ahLst/>
          <a:cxnLst/>
          <a:rect l="0" t="0" r="0" b="0"/>
          <a:pathLst>
            <a:path>
              <a:moveTo>
                <a:pt x="0" y="0"/>
              </a:moveTo>
              <a:lnTo>
                <a:pt x="0" y="769126"/>
              </a:lnTo>
              <a:lnTo>
                <a:pt x="250802" y="769126"/>
              </a:lnTo>
            </a:path>
          </a:pathLst>
        </a:cu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B37DF95-E484-4655-938F-CAE68494BDFD}">
      <dsp:nvSpPr>
        <dsp:cNvPr id="0" name=""/>
        <dsp:cNvSpPr/>
      </dsp:nvSpPr>
      <dsp:spPr>
        <a:xfrm>
          <a:off x="4018510" y="857047"/>
          <a:ext cx="1011568" cy="351122"/>
        </a:xfrm>
        <a:custGeom>
          <a:avLst/>
          <a:gdLst/>
          <a:ahLst/>
          <a:cxnLst/>
          <a:rect l="0" t="0" r="0" b="0"/>
          <a:pathLst>
            <a:path>
              <a:moveTo>
                <a:pt x="0" y="0"/>
              </a:moveTo>
              <a:lnTo>
                <a:pt x="0" y="175561"/>
              </a:lnTo>
              <a:lnTo>
                <a:pt x="1011568" y="175561"/>
              </a:lnTo>
              <a:lnTo>
                <a:pt x="1011568" y="351122"/>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ADD2EC2-3F85-4835-9072-4B11ECA3733C}">
      <dsp:nvSpPr>
        <dsp:cNvPr id="0" name=""/>
        <dsp:cNvSpPr/>
      </dsp:nvSpPr>
      <dsp:spPr>
        <a:xfrm>
          <a:off x="2338136" y="2044177"/>
          <a:ext cx="250802" cy="769126"/>
        </a:xfrm>
        <a:custGeom>
          <a:avLst/>
          <a:gdLst/>
          <a:ahLst/>
          <a:cxnLst/>
          <a:rect l="0" t="0" r="0" b="0"/>
          <a:pathLst>
            <a:path>
              <a:moveTo>
                <a:pt x="0" y="0"/>
              </a:moveTo>
              <a:lnTo>
                <a:pt x="0" y="769126"/>
              </a:lnTo>
              <a:lnTo>
                <a:pt x="250802" y="769126"/>
              </a:lnTo>
            </a:path>
          </a:pathLst>
        </a:cu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6C9D3D6-9DCC-442E-B9AB-B5EA30D6E5EB}">
      <dsp:nvSpPr>
        <dsp:cNvPr id="0" name=""/>
        <dsp:cNvSpPr/>
      </dsp:nvSpPr>
      <dsp:spPr>
        <a:xfrm>
          <a:off x="3006942" y="857047"/>
          <a:ext cx="1011568" cy="351122"/>
        </a:xfrm>
        <a:custGeom>
          <a:avLst/>
          <a:gdLst/>
          <a:ahLst/>
          <a:cxnLst/>
          <a:rect l="0" t="0" r="0" b="0"/>
          <a:pathLst>
            <a:path>
              <a:moveTo>
                <a:pt x="1011568" y="0"/>
              </a:moveTo>
              <a:lnTo>
                <a:pt x="1011568" y="175561"/>
              </a:lnTo>
              <a:lnTo>
                <a:pt x="0" y="175561"/>
              </a:lnTo>
              <a:lnTo>
                <a:pt x="0" y="351122"/>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7369CB2-4E67-4995-BD0C-79A9C58BF014}">
      <dsp:nvSpPr>
        <dsp:cNvPr id="0" name=""/>
        <dsp:cNvSpPr/>
      </dsp:nvSpPr>
      <dsp:spPr>
        <a:xfrm>
          <a:off x="314999" y="2044177"/>
          <a:ext cx="250802" cy="769126"/>
        </a:xfrm>
        <a:custGeom>
          <a:avLst/>
          <a:gdLst/>
          <a:ahLst/>
          <a:cxnLst/>
          <a:rect l="0" t="0" r="0" b="0"/>
          <a:pathLst>
            <a:path>
              <a:moveTo>
                <a:pt x="0" y="0"/>
              </a:moveTo>
              <a:lnTo>
                <a:pt x="0" y="769126"/>
              </a:lnTo>
              <a:lnTo>
                <a:pt x="250802" y="769126"/>
              </a:lnTo>
            </a:path>
          </a:pathLst>
        </a:cu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B5EC859-7248-4FBE-AAC0-34E59A4B5E3A}">
      <dsp:nvSpPr>
        <dsp:cNvPr id="0" name=""/>
        <dsp:cNvSpPr/>
      </dsp:nvSpPr>
      <dsp:spPr>
        <a:xfrm>
          <a:off x="983804" y="857047"/>
          <a:ext cx="3034705" cy="351122"/>
        </a:xfrm>
        <a:custGeom>
          <a:avLst/>
          <a:gdLst/>
          <a:ahLst/>
          <a:cxnLst/>
          <a:rect l="0" t="0" r="0" b="0"/>
          <a:pathLst>
            <a:path>
              <a:moveTo>
                <a:pt x="3034705" y="0"/>
              </a:moveTo>
              <a:lnTo>
                <a:pt x="3034705" y="175561"/>
              </a:lnTo>
              <a:lnTo>
                <a:pt x="0" y="175561"/>
              </a:lnTo>
              <a:lnTo>
                <a:pt x="0" y="351122"/>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EC8FE8C-3EAF-4DCB-B78C-936D0F26F435}">
      <dsp:nvSpPr>
        <dsp:cNvPr id="0" name=""/>
        <dsp:cNvSpPr/>
      </dsp:nvSpPr>
      <dsp:spPr>
        <a:xfrm>
          <a:off x="3182503" y="858"/>
          <a:ext cx="1672014" cy="856188"/>
        </a:xfrm>
        <a:prstGeom prst="rect">
          <a:avLst/>
        </a:prstGeom>
        <a:solidFill>
          <a:srgbClr val="0070C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CRP Quarters</a:t>
          </a:r>
        </a:p>
      </dsp:txBody>
      <dsp:txXfrm>
        <a:off x="3182503" y="858"/>
        <a:ext cx="1672014" cy="856188"/>
      </dsp:txXfrm>
    </dsp:sp>
    <dsp:sp modelId="{EB12E4D8-E7F1-4C62-B520-31141AFC5A55}">
      <dsp:nvSpPr>
        <dsp:cNvPr id="0" name=""/>
        <dsp:cNvSpPr/>
      </dsp:nvSpPr>
      <dsp:spPr>
        <a:xfrm>
          <a:off x="147797" y="1208170"/>
          <a:ext cx="1672014" cy="83600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March </a:t>
          </a:r>
        </a:p>
        <a:p>
          <a:pPr marL="0" lvl="0" indent="0" algn="ctr" defTabSz="711200">
            <a:lnSpc>
              <a:spcPct val="90000"/>
            </a:lnSpc>
            <a:spcBef>
              <a:spcPct val="0"/>
            </a:spcBef>
            <a:spcAft>
              <a:spcPct val="35000"/>
            </a:spcAft>
            <a:buNone/>
          </a:pPr>
          <a:r>
            <a:rPr lang="en-US" sz="1600" kern="1200" dirty="0"/>
            <a:t>Quarter</a:t>
          </a:r>
        </a:p>
        <a:p>
          <a:pPr marL="0" lvl="0" indent="0" algn="ctr" defTabSz="711200">
            <a:lnSpc>
              <a:spcPct val="90000"/>
            </a:lnSpc>
            <a:spcBef>
              <a:spcPct val="0"/>
            </a:spcBef>
            <a:spcAft>
              <a:spcPct val="35000"/>
            </a:spcAft>
            <a:buNone/>
          </a:pPr>
          <a:r>
            <a:rPr lang="en-US" sz="1600" kern="1200" dirty="0"/>
            <a:t>(1)</a:t>
          </a:r>
        </a:p>
      </dsp:txBody>
      <dsp:txXfrm>
        <a:off x="147797" y="1208170"/>
        <a:ext cx="1672014" cy="836007"/>
      </dsp:txXfrm>
    </dsp:sp>
    <dsp:sp modelId="{230D7DAA-94E0-462D-B5DB-F05944C037A5}">
      <dsp:nvSpPr>
        <dsp:cNvPr id="0" name=""/>
        <dsp:cNvSpPr/>
      </dsp:nvSpPr>
      <dsp:spPr>
        <a:xfrm>
          <a:off x="565801" y="2395300"/>
          <a:ext cx="1672014" cy="836007"/>
        </a:xfrm>
        <a:prstGeom prst="rect">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March 1 - May 31 </a:t>
          </a:r>
        </a:p>
      </dsp:txBody>
      <dsp:txXfrm>
        <a:off x="565801" y="2395300"/>
        <a:ext cx="1672014" cy="836007"/>
      </dsp:txXfrm>
    </dsp:sp>
    <dsp:sp modelId="{5AFBDEEA-44F9-4D0A-B695-80C0193C9A5A}">
      <dsp:nvSpPr>
        <dsp:cNvPr id="0" name=""/>
        <dsp:cNvSpPr/>
      </dsp:nvSpPr>
      <dsp:spPr>
        <a:xfrm>
          <a:off x="2170935" y="1208170"/>
          <a:ext cx="1672014" cy="83600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June</a:t>
          </a:r>
        </a:p>
        <a:p>
          <a:pPr marL="0" lvl="0" indent="0" algn="ctr" defTabSz="711200">
            <a:lnSpc>
              <a:spcPct val="90000"/>
            </a:lnSpc>
            <a:spcBef>
              <a:spcPct val="0"/>
            </a:spcBef>
            <a:spcAft>
              <a:spcPct val="35000"/>
            </a:spcAft>
            <a:buNone/>
          </a:pPr>
          <a:r>
            <a:rPr lang="en-US" sz="1600" kern="1200" dirty="0"/>
            <a:t> Quarter</a:t>
          </a:r>
        </a:p>
        <a:p>
          <a:pPr marL="0" lvl="0" indent="0" algn="ctr" defTabSz="711200">
            <a:lnSpc>
              <a:spcPct val="90000"/>
            </a:lnSpc>
            <a:spcBef>
              <a:spcPct val="0"/>
            </a:spcBef>
            <a:spcAft>
              <a:spcPct val="35000"/>
            </a:spcAft>
            <a:buNone/>
          </a:pPr>
          <a:r>
            <a:rPr lang="en-US" sz="1600" kern="1200" dirty="0"/>
            <a:t>(2)</a:t>
          </a:r>
        </a:p>
      </dsp:txBody>
      <dsp:txXfrm>
        <a:off x="2170935" y="1208170"/>
        <a:ext cx="1672014" cy="836007"/>
      </dsp:txXfrm>
    </dsp:sp>
    <dsp:sp modelId="{61D2FC3C-DC7C-4748-A0DD-133BBB7C198D}">
      <dsp:nvSpPr>
        <dsp:cNvPr id="0" name=""/>
        <dsp:cNvSpPr/>
      </dsp:nvSpPr>
      <dsp:spPr>
        <a:xfrm>
          <a:off x="2588938" y="2395300"/>
          <a:ext cx="1672014" cy="836007"/>
        </a:xfrm>
        <a:prstGeom prst="rect">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June 1 - August 31</a:t>
          </a:r>
        </a:p>
      </dsp:txBody>
      <dsp:txXfrm>
        <a:off x="2588938" y="2395300"/>
        <a:ext cx="1672014" cy="836007"/>
      </dsp:txXfrm>
    </dsp:sp>
    <dsp:sp modelId="{714D4D66-57CB-44E1-9470-6ECBE1235C2D}">
      <dsp:nvSpPr>
        <dsp:cNvPr id="0" name=""/>
        <dsp:cNvSpPr/>
      </dsp:nvSpPr>
      <dsp:spPr>
        <a:xfrm>
          <a:off x="4194072" y="1208170"/>
          <a:ext cx="1672014" cy="83600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September</a:t>
          </a:r>
        </a:p>
        <a:p>
          <a:pPr marL="0" lvl="0" indent="0" algn="ctr" defTabSz="711200">
            <a:lnSpc>
              <a:spcPct val="90000"/>
            </a:lnSpc>
            <a:spcBef>
              <a:spcPct val="0"/>
            </a:spcBef>
            <a:spcAft>
              <a:spcPct val="35000"/>
            </a:spcAft>
            <a:buNone/>
          </a:pPr>
          <a:r>
            <a:rPr lang="en-US" sz="1600" kern="1200" dirty="0"/>
            <a:t> Quarter</a:t>
          </a:r>
        </a:p>
        <a:p>
          <a:pPr marL="0" lvl="0" indent="0" algn="ctr" defTabSz="711200">
            <a:lnSpc>
              <a:spcPct val="90000"/>
            </a:lnSpc>
            <a:spcBef>
              <a:spcPct val="0"/>
            </a:spcBef>
            <a:spcAft>
              <a:spcPct val="35000"/>
            </a:spcAft>
            <a:buNone/>
          </a:pPr>
          <a:r>
            <a:rPr lang="en-US" sz="1600" kern="1200" dirty="0"/>
            <a:t>(3)</a:t>
          </a:r>
        </a:p>
      </dsp:txBody>
      <dsp:txXfrm>
        <a:off x="4194072" y="1208170"/>
        <a:ext cx="1672014" cy="836007"/>
      </dsp:txXfrm>
    </dsp:sp>
    <dsp:sp modelId="{599EC8A7-784D-4CF4-956B-8E5FE28C952D}">
      <dsp:nvSpPr>
        <dsp:cNvPr id="0" name=""/>
        <dsp:cNvSpPr/>
      </dsp:nvSpPr>
      <dsp:spPr>
        <a:xfrm>
          <a:off x="4612075" y="2395300"/>
          <a:ext cx="1672014" cy="836007"/>
        </a:xfrm>
        <a:prstGeom prst="rect">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September 1 -November 30</a:t>
          </a:r>
        </a:p>
      </dsp:txBody>
      <dsp:txXfrm>
        <a:off x="4612075" y="2395300"/>
        <a:ext cx="1672014" cy="836007"/>
      </dsp:txXfrm>
    </dsp:sp>
    <dsp:sp modelId="{3BEB44FF-3B5E-42FC-BDCC-734D7F6A2274}">
      <dsp:nvSpPr>
        <dsp:cNvPr id="0" name=""/>
        <dsp:cNvSpPr/>
      </dsp:nvSpPr>
      <dsp:spPr>
        <a:xfrm>
          <a:off x="6217209" y="1208170"/>
          <a:ext cx="1672014" cy="83600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December </a:t>
          </a:r>
        </a:p>
        <a:p>
          <a:pPr marL="0" lvl="0" indent="0" algn="ctr" defTabSz="711200">
            <a:lnSpc>
              <a:spcPct val="90000"/>
            </a:lnSpc>
            <a:spcBef>
              <a:spcPct val="0"/>
            </a:spcBef>
            <a:spcAft>
              <a:spcPct val="35000"/>
            </a:spcAft>
            <a:buNone/>
          </a:pPr>
          <a:r>
            <a:rPr lang="en-US" sz="1600" kern="1200" dirty="0"/>
            <a:t>Quarter</a:t>
          </a:r>
        </a:p>
        <a:p>
          <a:pPr marL="0" lvl="0" indent="0" algn="ctr" defTabSz="711200">
            <a:lnSpc>
              <a:spcPct val="90000"/>
            </a:lnSpc>
            <a:spcBef>
              <a:spcPct val="0"/>
            </a:spcBef>
            <a:spcAft>
              <a:spcPct val="35000"/>
            </a:spcAft>
            <a:buNone/>
          </a:pPr>
          <a:r>
            <a:rPr lang="en-US" sz="1600" kern="1200" dirty="0"/>
            <a:t>(4)</a:t>
          </a:r>
        </a:p>
      </dsp:txBody>
      <dsp:txXfrm>
        <a:off x="6217209" y="1208170"/>
        <a:ext cx="1672014" cy="836007"/>
      </dsp:txXfrm>
    </dsp:sp>
    <dsp:sp modelId="{21A9EEEE-6037-41D6-83BA-1F6E8E044818}">
      <dsp:nvSpPr>
        <dsp:cNvPr id="0" name=""/>
        <dsp:cNvSpPr/>
      </dsp:nvSpPr>
      <dsp:spPr>
        <a:xfrm>
          <a:off x="6635212" y="2395300"/>
          <a:ext cx="1672014" cy="836007"/>
        </a:xfrm>
        <a:prstGeom prst="rect">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December 1 - February 28</a:t>
          </a:r>
        </a:p>
      </dsp:txBody>
      <dsp:txXfrm>
        <a:off x="6635212" y="2395300"/>
        <a:ext cx="1672014" cy="83600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6" name="Rectangle 10"/>
          <p:cNvSpPr>
            <a:spLocks noGrp="1" noChangeArrowheads="1"/>
          </p:cNvSpPr>
          <p:nvPr>
            <p:ph type="hdr" sz="quarter"/>
          </p:nvPr>
        </p:nvSpPr>
        <p:spPr bwMode="auto">
          <a:xfrm>
            <a:off x="233363" y="219075"/>
            <a:ext cx="6313487"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931863" eaLnBrk="1" hangingPunct="1">
              <a:defRPr sz="1100" b="1"/>
            </a:lvl1pPr>
          </a:lstStyle>
          <a:p>
            <a:pPr>
              <a:defRPr/>
            </a:pPr>
            <a:r>
              <a:rPr lang="en-US" dirty="0"/>
              <a:t>Meeting Name</a:t>
            </a:r>
          </a:p>
        </p:txBody>
      </p:sp>
      <p:sp>
        <p:nvSpPr>
          <p:cNvPr id="9227" name="Rectangle 11"/>
          <p:cNvSpPr>
            <a:spLocks noGrp="1" noChangeArrowheads="1"/>
          </p:cNvSpPr>
          <p:nvPr>
            <p:ph type="dt" sz="quarter" idx="1"/>
          </p:nvPr>
        </p:nvSpPr>
        <p:spPr bwMode="auto">
          <a:xfrm>
            <a:off x="233363" y="419100"/>
            <a:ext cx="631348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931863" eaLnBrk="1" hangingPunct="1">
              <a:defRPr sz="1100"/>
            </a:lvl1pPr>
          </a:lstStyle>
          <a:p>
            <a:pPr>
              <a:defRPr/>
            </a:pPr>
            <a:r>
              <a:rPr lang="en-US" dirty="0"/>
              <a:t>Location • Date</a:t>
            </a:r>
          </a:p>
        </p:txBody>
      </p:sp>
      <p:sp>
        <p:nvSpPr>
          <p:cNvPr id="9221" name="Rectangle 5"/>
          <p:cNvSpPr>
            <a:spLocks noGrp="1" noChangeArrowheads="1"/>
          </p:cNvSpPr>
          <p:nvPr>
            <p:ph type="sldNum" sz="quarter" idx="3"/>
          </p:nvPr>
        </p:nvSpPr>
        <p:spPr bwMode="auto">
          <a:xfrm>
            <a:off x="5832475" y="8809038"/>
            <a:ext cx="1176338" cy="436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3172" tIns="46586" rIns="93172" bIns="46586" numCol="1" anchor="t" anchorCtr="0" compatLnSpc="1">
            <a:prstTxWarp prst="textNoShape">
              <a:avLst/>
            </a:prstTxWarp>
          </a:bodyPr>
          <a:lstStyle>
            <a:lvl1pPr algn="r" defTabSz="931863" eaLnBrk="1" hangingPunct="1">
              <a:defRPr sz="1100"/>
            </a:lvl1pPr>
          </a:lstStyle>
          <a:p>
            <a:pPr>
              <a:defRPr/>
            </a:pPr>
            <a:fld id="{0471954D-50D0-4F64-90DD-9BC4E2E17DF9}" type="slidenum">
              <a:rPr lang="en-US"/>
              <a:pPr>
                <a:defRPr/>
              </a:pPr>
              <a:t>‹#›</a:t>
            </a:fld>
            <a:endParaRPr lang="en-US" dirty="0"/>
          </a:p>
        </p:txBody>
      </p:sp>
      <p:sp>
        <p:nvSpPr>
          <p:cNvPr id="4101" name="Line 7"/>
          <p:cNvSpPr>
            <a:spLocks noChangeShapeType="1"/>
          </p:cNvSpPr>
          <p:nvPr/>
        </p:nvSpPr>
        <p:spPr bwMode="auto">
          <a:xfrm>
            <a:off x="0" y="8801100"/>
            <a:ext cx="7010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dirty="0"/>
          </a:p>
        </p:txBody>
      </p:sp>
      <p:sp>
        <p:nvSpPr>
          <p:cNvPr id="9228" name="Rectangle 12"/>
          <p:cNvSpPr>
            <a:spLocks noGrp="1" noChangeArrowheads="1"/>
          </p:cNvSpPr>
          <p:nvPr>
            <p:ph type="ftr" sz="quarter" idx="2"/>
          </p:nvPr>
        </p:nvSpPr>
        <p:spPr bwMode="auto">
          <a:xfrm>
            <a:off x="228600" y="8809038"/>
            <a:ext cx="6442075"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825" rIns="0" bIns="0" numCol="1" anchor="t" anchorCtr="0" compatLnSpc="1">
            <a:prstTxWarp prst="textNoShape">
              <a:avLst/>
            </a:prstTxWarp>
          </a:bodyPr>
          <a:lstStyle>
            <a:lvl1pPr defTabSz="915988" eaLnBrk="0" hangingPunct="0">
              <a:defRPr sz="1100"/>
            </a:lvl1pPr>
          </a:lstStyle>
          <a:p>
            <a:pPr>
              <a:defRPr/>
            </a:pPr>
            <a:r>
              <a:rPr lang="en-US" dirty="0"/>
              <a:t>Presentation Title – [Presenter]</a:t>
            </a:r>
          </a:p>
        </p:txBody>
      </p:sp>
    </p:spTree>
    <p:extLst>
      <p:ext uri="{BB962C8B-B14F-4D97-AF65-F5344CB8AC3E}">
        <p14:creationId xmlns:p14="http://schemas.microsoft.com/office/powerpoint/2010/main" val="29494447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idx="1"/>
          </p:nvPr>
        </p:nvSpPr>
        <p:spPr bwMode="auto">
          <a:xfrm>
            <a:off x="233363" y="9029700"/>
            <a:ext cx="5972175" cy="16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defTabSz="931863" eaLnBrk="1" hangingPunct="1">
              <a:defRPr sz="1100"/>
            </a:lvl1pPr>
          </a:lstStyle>
          <a:p>
            <a:pPr>
              <a:defRPr/>
            </a:pPr>
            <a:r>
              <a:rPr lang="en-US" dirty="0"/>
              <a:t>Location • Date</a:t>
            </a:r>
          </a:p>
        </p:txBody>
      </p:sp>
      <p:sp>
        <p:nvSpPr>
          <p:cNvPr id="3074" name="Rectangle 2"/>
          <p:cNvSpPr>
            <a:spLocks noGrp="1" noChangeArrowheads="1"/>
          </p:cNvSpPr>
          <p:nvPr>
            <p:ph type="hdr" sz="quarter"/>
          </p:nvPr>
        </p:nvSpPr>
        <p:spPr bwMode="auto">
          <a:xfrm>
            <a:off x="233363" y="8856663"/>
            <a:ext cx="5972175" cy="17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931863" eaLnBrk="1" hangingPunct="1">
              <a:defRPr sz="1100" b="1"/>
            </a:lvl1pPr>
          </a:lstStyle>
          <a:p>
            <a:pPr>
              <a:defRPr/>
            </a:pPr>
            <a:r>
              <a:rPr lang="en-US" dirty="0"/>
              <a:t>Meeting Name</a:t>
            </a:r>
          </a:p>
        </p:txBody>
      </p:sp>
      <p:sp>
        <p:nvSpPr>
          <p:cNvPr id="3076" name="Line 8"/>
          <p:cNvSpPr>
            <a:spLocks noChangeShapeType="1"/>
          </p:cNvSpPr>
          <p:nvPr/>
        </p:nvSpPr>
        <p:spPr bwMode="auto">
          <a:xfrm>
            <a:off x="0" y="8801100"/>
            <a:ext cx="7010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dirty="0"/>
          </a:p>
        </p:txBody>
      </p:sp>
      <p:sp>
        <p:nvSpPr>
          <p:cNvPr id="3077"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9" name="Rectangle 7"/>
          <p:cNvSpPr>
            <a:spLocks noGrp="1" noChangeArrowheads="1"/>
          </p:cNvSpPr>
          <p:nvPr>
            <p:ph type="sldNum" sz="quarter" idx="5"/>
          </p:nvPr>
        </p:nvSpPr>
        <p:spPr bwMode="auto">
          <a:xfrm>
            <a:off x="6205538" y="8858250"/>
            <a:ext cx="700087"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2" tIns="46586" rIns="93172" bIns="46586" numCol="1" anchor="t" anchorCtr="0" compatLnSpc="1">
            <a:prstTxWarp prst="textNoShape">
              <a:avLst/>
            </a:prstTxWarp>
          </a:bodyPr>
          <a:lstStyle>
            <a:lvl1pPr algn="r" defTabSz="931863" eaLnBrk="1" hangingPunct="1">
              <a:defRPr sz="1100"/>
            </a:lvl1pPr>
          </a:lstStyle>
          <a:p>
            <a:pPr>
              <a:defRPr/>
            </a:pPr>
            <a:fld id="{23FCF6C4-858D-4756-8D9A-C484079ACCBE}" type="slidenum">
              <a:rPr lang="en-US"/>
              <a:pPr>
                <a:defRPr/>
              </a:pPr>
              <a:t>‹#›</a:t>
            </a:fld>
            <a:endParaRPr lang="en-US" dirty="0"/>
          </a:p>
        </p:txBody>
      </p:sp>
    </p:spTree>
    <p:extLst>
      <p:ext uri="{BB962C8B-B14F-4D97-AF65-F5344CB8AC3E}">
        <p14:creationId xmlns:p14="http://schemas.microsoft.com/office/powerpoint/2010/main" val="85944559"/>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Location • Date</a:t>
            </a:r>
            <a:endParaRPr lang="en-US" dirty="0"/>
          </a:p>
        </p:txBody>
      </p:sp>
      <p:sp>
        <p:nvSpPr>
          <p:cNvPr id="5" name="Header Placeholder 4"/>
          <p:cNvSpPr>
            <a:spLocks noGrp="1"/>
          </p:cNvSpPr>
          <p:nvPr>
            <p:ph type="hdr" sz="quarter"/>
          </p:nvPr>
        </p:nvSpPr>
        <p:spPr/>
        <p:txBody>
          <a:bodyPr/>
          <a:lstStyle/>
          <a:p>
            <a:pPr>
              <a:defRPr/>
            </a:pPr>
            <a:r>
              <a:rPr lang="en-US"/>
              <a:t>Meeting Name</a:t>
            </a:r>
            <a:endParaRPr lang="en-US" dirty="0"/>
          </a:p>
        </p:txBody>
      </p:sp>
      <p:sp>
        <p:nvSpPr>
          <p:cNvPr id="6" name="Slide Number Placeholder 5"/>
          <p:cNvSpPr>
            <a:spLocks noGrp="1"/>
          </p:cNvSpPr>
          <p:nvPr>
            <p:ph type="sldNum" sz="quarter" idx="5"/>
          </p:nvPr>
        </p:nvSpPr>
        <p:spPr/>
        <p:txBody>
          <a:bodyPr/>
          <a:lstStyle/>
          <a:p>
            <a:pPr>
              <a:defRPr/>
            </a:pPr>
            <a:fld id="{23FCF6C4-858D-4756-8D9A-C484079ACCBE}" type="slidenum">
              <a:rPr lang="en-US" smtClean="0"/>
              <a:pPr>
                <a:defRPr/>
              </a:pPr>
              <a:t>1</a:t>
            </a:fld>
            <a:endParaRPr lang="en-US" dirty="0"/>
          </a:p>
        </p:txBody>
      </p:sp>
    </p:spTree>
    <p:extLst>
      <p:ext uri="{BB962C8B-B14F-4D97-AF65-F5344CB8AC3E}">
        <p14:creationId xmlns:p14="http://schemas.microsoft.com/office/powerpoint/2010/main" val="1843763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Location • Date</a:t>
            </a:r>
          </a:p>
        </p:txBody>
      </p:sp>
      <p:sp>
        <p:nvSpPr>
          <p:cNvPr id="20483" name="Rectangle 2"/>
          <p:cNvSpPr>
            <a:spLocks noGrp="1" noChangeArrowheads="1"/>
          </p:cNvSpPr>
          <p:nvPr>
            <p:ph type="hdr" sz="quarter"/>
          </p:nvPr>
        </p:nvSpPr>
        <p:spPr>
          <a:noFill/>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Meeting Name</a:t>
            </a:r>
          </a:p>
        </p:txBody>
      </p:sp>
      <p:sp>
        <p:nvSpPr>
          <p:cNvPr id="20484" name="Rectangle 7"/>
          <p:cNvSpPr>
            <a:spLocks noGrp="1" noChangeArrowheads="1"/>
          </p:cNvSpPr>
          <p:nvPr>
            <p:ph type="sldNum" sz="quarter" idx="5"/>
          </p:nvPr>
        </p:nvSpPr>
        <p:spPr>
          <a:noFill/>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ECACE722-F3EB-4A18-8EDC-8B33968FDF4A}" type="slidenum">
              <a:rPr lang="en-US" altLang="en-US" smtClean="0"/>
              <a:pPr/>
              <a:t>2</a:t>
            </a:fld>
            <a:endParaRPr lang="en-US" altLang="en-US" dirty="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597697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Location • Date</a:t>
            </a:r>
          </a:p>
        </p:txBody>
      </p:sp>
      <p:sp>
        <p:nvSpPr>
          <p:cNvPr id="20483" name="Rectangle 2"/>
          <p:cNvSpPr>
            <a:spLocks noGrp="1" noChangeArrowheads="1"/>
          </p:cNvSpPr>
          <p:nvPr>
            <p:ph type="hdr" sz="quarter"/>
          </p:nvPr>
        </p:nvSpPr>
        <p:spPr>
          <a:noFill/>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Meeting Name</a:t>
            </a:r>
          </a:p>
        </p:txBody>
      </p:sp>
      <p:sp>
        <p:nvSpPr>
          <p:cNvPr id="20484" name="Rectangle 7"/>
          <p:cNvSpPr>
            <a:spLocks noGrp="1" noChangeArrowheads="1"/>
          </p:cNvSpPr>
          <p:nvPr>
            <p:ph type="sldNum" sz="quarter" idx="5"/>
          </p:nvPr>
        </p:nvSpPr>
        <p:spPr>
          <a:noFill/>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ECACE722-F3EB-4A18-8EDC-8B33968FDF4A}" type="slidenum">
              <a:rPr lang="en-US" altLang="en-US" smtClean="0"/>
              <a:pPr/>
              <a:t>3</a:t>
            </a:fld>
            <a:endParaRPr lang="en-US" altLang="en-US" dirty="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3458106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dirty="0"/>
              <a:t>Location • Date</a:t>
            </a:r>
          </a:p>
        </p:txBody>
      </p:sp>
      <p:sp>
        <p:nvSpPr>
          <p:cNvPr id="5" name="Header Placeholder 4"/>
          <p:cNvSpPr>
            <a:spLocks noGrp="1"/>
          </p:cNvSpPr>
          <p:nvPr>
            <p:ph type="hdr" sz="quarter" idx="11"/>
          </p:nvPr>
        </p:nvSpPr>
        <p:spPr/>
        <p:txBody>
          <a:bodyPr/>
          <a:lstStyle/>
          <a:p>
            <a:pPr>
              <a:defRPr/>
            </a:pPr>
            <a:r>
              <a:rPr lang="en-US" dirty="0"/>
              <a:t>Meeting Name</a:t>
            </a:r>
          </a:p>
        </p:txBody>
      </p:sp>
      <p:sp>
        <p:nvSpPr>
          <p:cNvPr id="6" name="Slide Number Placeholder 5"/>
          <p:cNvSpPr>
            <a:spLocks noGrp="1"/>
          </p:cNvSpPr>
          <p:nvPr>
            <p:ph type="sldNum" sz="quarter" idx="12"/>
          </p:nvPr>
        </p:nvSpPr>
        <p:spPr/>
        <p:txBody>
          <a:bodyPr/>
          <a:lstStyle/>
          <a:p>
            <a:pPr>
              <a:defRPr/>
            </a:pPr>
            <a:fld id="{23FCF6C4-858D-4756-8D9A-C484079ACCBE}" type="slidenum">
              <a:rPr lang="en-US" smtClean="0"/>
              <a:pPr>
                <a:defRPr/>
              </a:pPr>
              <a:t>4</a:t>
            </a:fld>
            <a:endParaRPr lang="en-US" dirty="0"/>
          </a:p>
        </p:txBody>
      </p:sp>
    </p:spTree>
    <p:extLst>
      <p:ext uri="{BB962C8B-B14F-4D97-AF65-F5344CB8AC3E}">
        <p14:creationId xmlns:p14="http://schemas.microsoft.com/office/powerpoint/2010/main" val="2100986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Location • Date</a:t>
            </a:r>
            <a:endParaRPr lang="en-US" dirty="0"/>
          </a:p>
        </p:txBody>
      </p:sp>
      <p:sp>
        <p:nvSpPr>
          <p:cNvPr id="5" name="Header Placeholder 4"/>
          <p:cNvSpPr>
            <a:spLocks noGrp="1"/>
          </p:cNvSpPr>
          <p:nvPr>
            <p:ph type="hdr" sz="quarter"/>
          </p:nvPr>
        </p:nvSpPr>
        <p:spPr/>
        <p:txBody>
          <a:bodyPr/>
          <a:lstStyle/>
          <a:p>
            <a:pPr>
              <a:defRPr/>
            </a:pPr>
            <a:r>
              <a:rPr lang="en-US"/>
              <a:t>Meeting Name</a:t>
            </a:r>
            <a:endParaRPr lang="en-US" dirty="0"/>
          </a:p>
        </p:txBody>
      </p:sp>
      <p:sp>
        <p:nvSpPr>
          <p:cNvPr id="6" name="Slide Number Placeholder 5"/>
          <p:cNvSpPr>
            <a:spLocks noGrp="1"/>
          </p:cNvSpPr>
          <p:nvPr>
            <p:ph type="sldNum" sz="quarter" idx="5"/>
          </p:nvPr>
        </p:nvSpPr>
        <p:spPr/>
        <p:txBody>
          <a:bodyPr/>
          <a:lstStyle/>
          <a:p>
            <a:pPr>
              <a:defRPr/>
            </a:pPr>
            <a:fld id="{23FCF6C4-858D-4756-8D9A-C484079ACCBE}" type="slidenum">
              <a:rPr lang="en-US" smtClean="0"/>
              <a:pPr>
                <a:defRPr/>
              </a:pPr>
              <a:t>15</a:t>
            </a:fld>
            <a:endParaRPr lang="en-US" dirty="0"/>
          </a:p>
        </p:txBody>
      </p:sp>
    </p:spTree>
    <p:extLst>
      <p:ext uri="{BB962C8B-B14F-4D97-AF65-F5344CB8AC3E}">
        <p14:creationId xmlns:p14="http://schemas.microsoft.com/office/powerpoint/2010/main" val="2878802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Location • Date</a:t>
            </a:r>
            <a:endParaRPr lang="en-US" dirty="0"/>
          </a:p>
        </p:txBody>
      </p:sp>
      <p:sp>
        <p:nvSpPr>
          <p:cNvPr id="5" name="Header Placeholder 4"/>
          <p:cNvSpPr>
            <a:spLocks noGrp="1"/>
          </p:cNvSpPr>
          <p:nvPr>
            <p:ph type="hdr" sz="quarter"/>
          </p:nvPr>
        </p:nvSpPr>
        <p:spPr/>
        <p:txBody>
          <a:bodyPr/>
          <a:lstStyle/>
          <a:p>
            <a:pPr>
              <a:defRPr/>
            </a:pPr>
            <a:r>
              <a:rPr lang="en-US"/>
              <a:t>Meeting Name</a:t>
            </a:r>
            <a:endParaRPr lang="en-US" dirty="0"/>
          </a:p>
        </p:txBody>
      </p:sp>
      <p:sp>
        <p:nvSpPr>
          <p:cNvPr id="6" name="Slide Number Placeholder 5"/>
          <p:cNvSpPr>
            <a:spLocks noGrp="1"/>
          </p:cNvSpPr>
          <p:nvPr>
            <p:ph type="sldNum" sz="quarter" idx="5"/>
          </p:nvPr>
        </p:nvSpPr>
        <p:spPr/>
        <p:txBody>
          <a:bodyPr/>
          <a:lstStyle/>
          <a:p>
            <a:pPr>
              <a:defRPr/>
            </a:pPr>
            <a:fld id="{23FCF6C4-858D-4756-8D9A-C484079ACCBE}" type="slidenum">
              <a:rPr lang="en-US" smtClean="0"/>
              <a:pPr>
                <a:defRPr/>
              </a:pPr>
              <a:t>16</a:t>
            </a:fld>
            <a:endParaRPr lang="en-US" dirty="0"/>
          </a:p>
        </p:txBody>
      </p:sp>
    </p:spTree>
    <p:extLst>
      <p:ext uri="{BB962C8B-B14F-4D97-AF65-F5344CB8AC3E}">
        <p14:creationId xmlns:p14="http://schemas.microsoft.com/office/powerpoint/2010/main" val="3858940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Location • Date</a:t>
            </a:r>
            <a:endParaRPr lang="en-US" dirty="0"/>
          </a:p>
        </p:txBody>
      </p:sp>
      <p:sp>
        <p:nvSpPr>
          <p:cNvPr id="5" name="Header Placeholder 4"/>
          <p:cNvSpPr>
            <a:spLocks noGrp="1"/>
          </p:cNvSpPr>
          <p:nvPr>
            <p:ph type="hdr" sz="quarter"/>
          </p:nvPr>
        </p:nvSpPr>
        <p:spPr/>
        <p:txBody>
          <a:bodyPr/>
          <a:lstStyle/>
          <a:p>
            <a:pPr>
              <a:defRPr/>
            </a:pPr>
            <a:r>
              <a:rPr lang="en-US"/>
              <a:t>Meeting Name</a:t>
            </a:r>
            <a:endParaRPr lang="en-US" dirty="0"/>
          </a:p>
        </p:txBody>
      </p:sp>
      <p:sp>
        <p:nvSpPr>
          <p:cNvPr id="6" name="Slide Number Placeholder 5"/>
          <p:cNvSpPr>
            <a:spLocks noGrp="1"/>
          </p:cNvSpPr>
          <p:nvPr>
            <p:ph type="sldNum" sz="quarter" idx="5"/>
          </p:nvPr>
        </p:nvSpPr>
        <p:spPr/>
        <p:txBody>
          <a:bodyPr/>
          <a:lstStyle/>
          <a:p>
            <a:pPr>
              <a:defRPr/>
            </a:pPr>
            <a:fld id="{23FCF6C4-858D-4756-8D9A-C484079ACCBE}" type="slidenum">
              <a:rPr lang="en-US" smtClean="0"/>
              <a:pPr>
                <a:defRPr/>
              </a:pPr>
              <a:t>17</a:t>
            </a:fld>
            <a:endParaRPr lang="en-US" dirty="0"/>
          </a:p>
        </p:txBody>
      </p:sp>
    </p:spTree>
    <p:extLst>
      <p:ext uri="{BB962C8B-B14F-4D97-AF65-F5344CB8AC3E}">
        <p14:creationId xmlns:p14="http://schemas.microsoft.com/office/powerpoint/2010/main" val="1295730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Location • Date</a:t>
            </a:r>
            <a:endParaRPr lang="en-US" dirty="0"/>
          </a:p>
        </p:txBody>
      </p:sp>
      <p:sp>
        <p:nvSpPr>
          <p:cNvPr id="5" name="Header Placeholder 4"/>
          <p:cNvSpPr>
            <a:spLocks noGrp="1"/>
          </p:cNvSpPr>
          <p:nvPr>
            <p:ph type="hdr" sz="quarter"/>
          </p:nvPr>
        </p:nvSpPr>
        <p:spPr/>
        <p:txBody>
          <a:bodyPr/>
          <a:lstStyle/>
          <a:p>
            <a:pPr>
              <a:defRPr/>
            </a:pPr>
            <a:r>
              <a:rPr lang="en-US"/>
              <a:t>Meeting Name</a:t>
            </a:r>
            <a:endParaRPr lang="en-US" dirty="0"/>
          </a:p>
        </p:txBody>
      </p:sp>
      <p:sp>
        <p:nvSpPr>
          <p:cNvPr id="6" name="Slide Number Placeholder 5"/>
          <p:cNvSpPr>
            <a:spLocks noGrp="1"/>
          </p:cNvSpPr>
          <p:nvPr>
            <p:ph type="sldNum" sz="quarter" idx="5"/>
          </p:nvPr>
        </p:nvSpPr>
        <p:spPr/>
        <p:txBody>
          <a:bodyPr/>
          <a:lstStyle/>
          <a:p>
            <a:pPr>
              <a:defRPr/>
            </a:pPr>
            <a:fld id="{23FCF6C4-858D-4756-8D9A-C484079ACCBE}" type="slidenum">
              <a:rPr lang="en-US" smtClean="0"/>
              <a:pPr>
                <a:defRPr/>
              </a:pPr>
              <a:t>20</a:t>
            </a:fld>
            <a:endParaRPr lang="en-US" dirty="0"/>
          </a:p>
        </p:txBody>
      </p:sp>
    </p:spTree>
    <p:extLst>
      <p:ext uri="{BB962C8B-B14F-4D97-AF65-F5344CB8AC3E}">
        <p14:creationId xmlns:p14="http://schemas.microsoft.com/office/powerpoint/2010/main" val="37425873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 name="Rectangle 490"/>
          <p:cNvSpPr>
            <a:spLocks noChangeArrowheads="1"/>
          </p:cNvSpPr>
          <p:nvPr userDrawn="1"/>
        </p:nvSpPr>
        <p:spPr bwMode="auto">
          <a:xfrm>
            <a:off x="6859588" y="1408113"/>
            <a:ext cx="2022475" cy="4318000"/>
          </a:xfrm>
          <a:prstGeom prst="rect">
            <a:avLst/>
          </a:prstGeom>
          <a:gradFill rotWithShape="1">
            <a:gsLst>
              <a:gs pos="0">
                <a:srgbClr val="41AD49"/>
              </a:gs>
              <a:gs pos="100000">
                <a:srgbClr val="8DC63F"/>
              </a:gs>
            </a:gsLst>
            <a:lin ang="5400000" scaled="1"/>
          </a:gradFill>
          <a:ln>
            <a:noFill/>
          </a:ln>
          <a:effectLst/>
          <a:extLst>
            <a:ext uri="{91240B29-F687-4F45-9708-019B960494DF}">
              <a14:hiddenLine xmlns:a14="http://schemas.microsoft.com/office/drawing/2010/main" w="9525"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eaLnBrk="1" hangingPunct="1"/>
            <a:endParaRPr lang="en-US" dirty="0"/>
          </a:p>
        </p:txBody>
      </p:sp>
      <p:sp>
        <p:nvSpPr>
          <p:cNvPr id="5" name="Freeform 491"/>
          <p:cNvSpPr>
            <a:spLocks noEditPoints="1"/>
          </p:cNvSpPr>
          <p:nvPr userDrawn="1"/>
        </p:nvSpPr>
        <p:spPr bwMode="gray">
          <a:xfrm flipH="1">
            <a:off x="2905125" y="1408113"/>
            <a:ext cx="5975350" cy="4318000"/>
          </a:xfrm>
          <a:custGeom>
            <a:avLst/>
            <a:gdLst>
              <a:gd name="T0" fmla="*/ 2147483646 w 3950"/>
              <a:gd name="T1" fmla="*/ 2147483646 h 2853"/>
              <a:gd name="T2" fmla="*/ 2147483646 w 3950"/>
              <a:gd name="T3" fmla="*/ 2147483646 h 2853"/>
              <a:gd name="T4" fmla="*/ 2147483646 w 3950"/>
              <a:gd name="T5" fmla="*/ 2147483646 h 2853"/>
              <a:gd name="T6" fmla="*/ 2147483646 w 3950"/>
              <a:gd name="T7" fmla="*/ 2147483646 h 2853"/>
              <a:gd name="T8" fmla="*/ 2147483646 w 3950"/>
              <a:gd name="T9" fmla="*/ 2147483646 h 2853"/>
              <a:gd name="T10" fmla="*/ 0 w 3950"/>
              <a:gd name="T11" fmla="*/ 2147483646 h 2853"/>
              <a:gd name="T12" fmla="*/ 0 w 3950"/>
              <a:gd name="T13" fmla="*/ 2147483646 h 2853"/>
              <a:gd name="T14" fmla="*/ 0 w 3950"/>
              <a:gd name="T15" fmla="*/ 2147483646 h 2853"/>
              <a:gd name="T16" fmla="*/ 0 w 3950"/>
              <a:gd name="T17" fmla="*/ 2147483646 h 2853"/>
              <a:gd name="T18" fmla="*/ 2147483646 w 3950"/>
              <a:gd name="T19" fmla="*/ 2147483646 h 2853"/>
              <a:gd name="T20" fmla="*/ 0 w 3950"/>
              <a:gd name="T21" fmla="*/ 2147483646 h 2853"/>
              <a:gd name="T22" fmla="*/ 2147483646 w 3950"/>
              <a:gd name="T23" fmla="*/ 2147483646 h 2853"/>
              <a:gd name="T24" fmla="*/ 2147483646 w 3950"/>
              <a:gd name="T25" fmla="*/ 2147483646 h 2853"/>
              <a:gd name="T26" fmla="*/ 2147483646 w 3950"/>
              <a:gd name="T27" fmla="*/ 2147483646 h 2853"/>
              <a:gd name="T28" fmla="*/ 2147483646 w 3950"/>
              <a:gd name="T29" fmla="*/ 2147483646 h 2853"/>
              <a:gd name="T30" fmla="*/ 2147483646 w 3950"/>
              <a:gd name="T31" fmla="*/ 2147483646 h 2853"/>
              <a:gd name="T32" fmla="*/ 2147483646 w 3950"/>
              <a:gd name="T33" fmla="*/ 2147483646 h 2853"/>
              <a:gd name="T34" fmla="*/ 2147483646 w 3950"/>
              <a:gd name="T35" fmla="*/ 2147483646 h 2853"/>
              <a:gd name="T36" fmla="*/ 2147483646 w 3950"/>
              <a:gd name="T37" fmla="*/ 2147483646 h 2853"/>
              <a:gd name="T38" fmla="*/ 2147483646 w 3950"/>
              <a:gd name="T39" fmla="*/ 2147483646 h 2853"/>
              <a:gd name="T40" fmla="*/ 2147483646 w 3950"/>
              <a:gd name="T41" fmla="*/ 2147483646 h 2853"/>
              <a:gd name="T42" fmla="*/ 2147483646 w 3950"/>
              <a:gd name="T43" fmla="*/ 2147483646 h 2853"/>
              <a:gd name="T44" fmla="*/ 2147483646 w 3950"/>
              <a:gd name="T45" fmla="*/ 2147483646 h 2853"/>
              <a:gd name="T46" fmla="*/ 2147483646 w 3950"/>
              <a:gd name="T47" fmla="*/ 2147483646 h 2853"/>
              <a:gd name="T48" fmla="*/ 2147483646 w 3950"/>
              <a:gd name="T49" fmla="*/ 2147483646 h 2853"/>
              <a:gd name="T50" fmla="*/ 2147483646 w 3950"/>
              <a:gd name="T51" fmla="*/ 2147483646 h 2853"/>
              <a:gd name="T52" fmla="*/ 2147483646 w 3950"/>
              <a:gd name="T53" fmla="*/ 2147483646 h 2853"/>
              <a:gd name="T54" fmla="*/ 2147483646 w 3950"/>
              <a:gd name="T55" fmla="*/ 2147483646 h 2853"/>
              <a:gd name="T56" fmla="*/ 2147483646 w 3950"/>
              <a:gd name="T57" fmla="*/ 2147483646 h 2853"/>
              <a:gd name="T58" fmla="*/ 2147483646 w 3950"/>
              <a:gd name="T59" fmla="*/ 2147483646 h 2853"/>
              <a:gd name="T60" fmla="*/ 2147483646 w 3950"/>
              <a:gd name="T61" fmla="*/ 2147483646 h 2853"/>
              <a:gd name="T62" fmla="*/ 2147483646 w 3950"/>
              <a:gd name="T63" fmla="*/ 2147483646 h 2853"/>
              <a:gd name="T64" fmla="*/ 2147483646 w 3950"/>
              <a:gd name="T65" fmla="*/ 2147483646 h 2853"/>
              <a:gd name="T66" fmla="*/ 2147483646 w 3950"/>
              <a:gd name="T67" fmla="*/ 2147483646 h 2853"/>
              <a:gd name="T68" fmla="*/ 2147483646 w 3950"/>
              <a:gd name="T69" fmla="*/ 2147483646 h 2853"/>
              <a:gd name="T70" fmla="*/ 2147483646 w 3950"/>
              <a:gd name="T71" fmla="*/ 2147483646 h 2853"/>
              <a:gd name="T72" fmla="*/ 2147483646 w 3950"/>
              <a:gd name="T73" fmla="*/ 2147483646 h 2853"/>
              <a:gd name="T74" fmla="*/ 2147483646 w 3950"/>
              <a:gd name="T75" fmla="*/ 2147483646 h 2853"/>
              <a:gd name="T76" fmla="*/ 2147483646 w 3950"/>
              <a:gd name="T77" fmla="*/ 2147483646 h 2853"/>
              <a:gd name="T78" fmla="*/ 2147483646 w 3950"/>
              <a:gd name="T79" fmla="*/ 2147483646 h 2853"/>
              <a:gd name="T80" fmla="*/ 2147483646 w 3950"/>
              <a:gd name="T81" fmla="*/ 2147483646 h 2853"/>
              <a:gd name="T82" fmla="*/ 2147483646 w 3950"/>
              <a:gd name="T83" fmla="*/ 2147483646 h 2853"/>
              <a:gd name="T84" fmla="*/ 2147483646 w 3950"/>
              <a:gd name="T85" fmla="*/ 2147483646 h 2853"/>
              <a:gd name="T86" fmla="*/ 2147483646 w 3950"/>
              <a:gd name="T87" fmla="*/ 2147483646 h 2853"/>
              <a:gd name="T88" fmla="*/ 2147483646 w 3950"/>
              <a:gd name="T89" fmla="*/ 2147483646 h 2853"/>
              <a:gd name="T90" fmla="*/ 2147483646 w 3950"/>
              <a:gd name="T91" fmla="*/ 2147483646 h 2853"/>
              <a:gd name="T92" fmla="*/ 2147483646 w 3950"/>
              <a:gd name="T93" fmla="*/ 2147483646 h 2853"/>
              <a:gd name="T94" fmla="*/ 2147483646 w 3950"/>
              <a:gd name="T95" fmla="*/ 2147483646 h 2853"/>
              <a:gd name="T96" fmla="*/ 2147483646 w 3950"/>
              <a:gd name="T97" fmla="*/ 2147483646 h 2853"/>
              <a:gd name="T98" fmla="*/ 2147483646 w 3950"/>
              <a:gd name="T99" fmla="*/ 2147483646 h 2853"/>
              <a:gd name="T100" fmla="*/ 2147483646 w 3950"/>
              <a:gd name="T101" fmla="*/ 2147483646 h 2853"/>
              <a:gd name="T102" fmla="*/ 2147483646 w 3950"/>
              <a:gd name="T103" fmla="*/ 2147483646 h 2853"/>
              <a:gd name="T104" fmla="*/ 2147483646 w 3950"/>
              <a:gd name="T105" fmla="*/ 2147483646 h 2853"/>
              <a:gd name="T106" fmla="*/ 2147483646 w 3950"/>
              <a:gd name="T107" fmla="*/ 2147483646 h 2853"/>
              <a:gd name="T108" fmla="*/ 2147483646 w 3950"/>
              <a:gd name="T109" fmla="*/ 2147483646 h 2853"/>
              <a:gd name="T110" fmla="*/ 2147483646 w 3950"/>
              <a:gd name="T111" fmla="*/ 2147483646 h 2853"/>
              <a:gd name="T112" fmla="*/ 2147483646 w 3950"/>
              <a:gd name="T113" fmla="*/ 2147483646 h 2853"/>
              <a:gd name="T114" fmla="*/ 2147483646 w 3950"/>
              <a:gd name="T115" fmla="*/ 2147483646 h 2853"/>
              <a:gd name="T116" fmla="*/ 2147483646 w 3950"/>
              <a:gd name="T117" fmla="*/ 2147483646 h 2853"/>
              <a:gd name="T118" fmla="*/ 2147483646 w 3950"/>
              <a:gd name="T119" fmla="*/ 2147483646 h 2853"/>
              <a:gd name="T120" fmla="*/ 2147483646 w 3950"/>
              <a:gd name="T121" fmla="*/ 2147483646 h 28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950" h="2853">
                <a:moveTo>
                  <a:pt x="181" y="87"/>
                </a:moveTo>
                <a:cubicBezTo>
                  <a:pt x="204" y="90"/>
                  <a:pt x="224" y="102"/>
                  <a:pt x="246" y="108"/>
                </a:cubicBezTo>
                <a:cubicBezTo>
                  <a:pt x="272" y="116"/>
                  <a:pt x="297" y="127"/>
                  <a:pt x="324" y="133"/>
                </a:cubicBezTo>
                <a:cubicBezTo>
                  <a:pt x="337" y="136"/>
                  <a:pt x="349" y="142"/>
                  <a:pt x="361" y="146"/>
                </a:cubicBezTo>
                <a:cubicBezTo>
                  <a:pt x="391" y="158"/>
                  <a:pt x="422" y="166"/>
                  <a:pt x="452" y="174"/>
                </a:cubicBezTo>
                <a:cubicBezTo>
                  <a:pt x="601" y="223"/>
                  <a:pt x="749" y="273"/>
                  <a:pt x="896" y="323"/>
                </a:cubicBezTo>
                <a:cubicBezTo>
                  <a:pt x="1030" y="366"/>
                  <a:pt x="1162" y="413"/>
                  <a:pt x="1296" y="457"/>
                </a:cubicBezTo>
                <a:cubicBezTo>
                  <a:pt x="1512" y="529"/>
                  <a:pt x="1729" y="599"/>
                  <a:pt x="1946" y="671"/>
                </a:cubicBezTo>
                <a:cubicBezTo>
                  <a:pt x="2179" y="747"/>
                  <a:pt x="2412" y="823"/>
                  <a:pt x="2645" y="897"/>
                </a:cubicBezTo>
                <a:cubicBezTo>
                  <a:pt x="2740" y="928"/>
                  <a:pt x="2834" y="956"/>
                  <a:pt x="2929" y="987"/>
                </a:cubicBezTo>
                <a:cubicBezTo>
                  <a:pt x="3151" y="1056"/>
                  <a:pt x="3373" y="1123"/>
                  <a:pt x="3596" y="1190"/>
                </a:cubicBezTo>
                <a:cubicBezTo>
                  <a:pt x="3674" y="1213"/>
                  <a:pt x="3753" y="1234"/>
                  <a:pt x="3830" y="1259"/>
                </a:cubicBezTo>
                <a:cubicBezTo>
                  <a:pt x="3871" y="1268"/>
                  <a:pt x="3910" y="1282"/>
                  <a:pt x="3950" y="1292"/>
                </a:cubicBezTo>
                <a:cubicBezTo>
                  <a:pt x="3950" y="1288"/>
                  <a:pt x="3950" y="1288"/>
                  <a:pt x="3950" y="1288"/>
                </a:cubicBezTo>
                <a:cubicBezTo>
                  <a:pt x="3932" y="1283"/>
                  <a:pt x="3914" y="1277"/>
                  <a:pt x="3895" y="1271"/>
                </a:cubicBezTo>
                <a:cubicBezTo>
                  <a:pt x="3816" y="1250"/>
                  <a:pt x="3737" y="1225"/>
                  <a:pt x="3657" y="1203"/>
                </a:cubicBezTo>
                <a:cubicBezTo>
                  <a:pt x="3070" y="1030"/>
                  <a:pt x="2487" y="842"/>
                  <a:pt x="1906" y="650"/>
                </a:cubicBezTo>
                <a:cubicBezTo>
                  <a:pt x="1706" y="584"/>
                  <a:pt x="1506" y="519"/>
                  <a:pt x="1308" y="452"/>
                </a:cubicBezTo>
                <a:cubicBezTo>
                  <a:pt x="1177" y="410"/>
                  <a:pt x="1047" y="365"/>
                  <a:pt x="916" y="322"/>
                </a:cubicBezTo>
                <a:cubicBezTo>
                  <a:pt x="763" y="269"/>
                  <a:pt x="608" y="219"/>
                  <a:pt x="455" y="166"/>
                </a:cubicBezTo>
                <a:cubicBezTo>
                  <a:pt x="431" y="156"/>
                  <a:pt x="406" y="149"/>
                  <a:pt x="381" y="140"/>
                </a:cubicBezTo>
                <a:cubicBezTo>
                  <a:pt x="348" y="127"/>
                  <a:pt x="315" y="114"/>
                  <a:pt x="281" y="105"/>
                </a:cubicBezTo>
                <a:cubicBezTo>
                  <a:pt x="260" y="99"/>
                  <a:pt x="241" y="90"/>
                  <a:pt x="220" y="85"/>
                </a:cubicBezTo>
                <a:cubicBezTo>
                  <a:pt x="170" y="73"/>
                  <a:pt x="125" y="49"/>
                  <a:pt x="76" y="35"/>
                </a:cubicBezTo>
                <a:cubicBezTo>
                  <a:pt x="76" y="32"/>
                  <a:pt x="76" y="26"/>
                  <a:pt x="76" y="22"/>
                </a:cubicBezTo>
                <a:cubicBezTo>
                  <a:pt x="51" y="14"/>
                  <a:pt x="25" y="8"/>
                  <a:pt x="0" y="0"/>
                </a:cubicBezTo>
                <a:cubicBezTo>
                  <a:pt x="0" y="303"/>
                  <a:pt x="0" y="303"/>
                  <a:pt x="0" y="303"/>
                </a:cubicBezTo>
                <a:cubicBezTo>
                  <a:pt x="3" y="296"/>
                  <a:pt x="7" y="289"/>
                  <a:pt x="11" y="283"/>
                </a:cubicBezTo>
                <a:cubicBezTo>
                  <a:pt x="26" y="315"/>
                  <a:pt x="44" y="345"/>
                  <a:pt x="56" y="377"/>
                </a:cubicBezTo>
                <a:cubicBezTo>
                  <a:pt x="37" y="374"/>
                  <a:pt x="19" y="368"/>
                  <a:pt x="0" y="362"/>
                </a:cubicBezTo>
                <a:cubicBezTo>
                  <a:pt x="0" y="371"/>
                  <a:pt x="0" y="371"/>
                  <a:pt x="0" y="371"/>
                </a:cubicBezTo>
                <a:cubicBezTo>
                  <a:pt x="8" y="373"/>
                  <a:pt x="17" y="376"/>
                  <a:pt x="25" y="378"/>
                </a:cubicBezTo>
                <a:cubicBezTo>
                  <a:pt x="39" y="382"/>
                  <a:pt x="53" y="385"/>
                  <a:pt x="66" y="392"/>
                </a:cubicBezTo>
                <a:cubicBezTo>
                  <a:pt x="76" y="416"/>
                  <a:pt x="88" y="440"/>
                  <a:pt x="100" y="464"/>
                </a:cubicBezTo>
                <a:cubicBezTo>
                  <a:pt x="116" y="501"/>
                  <a:pt x="136" y="536"/>
                  <a:pt x="152" y="574"/>
                </a:cubicBezTo>
                <a:cubicBezTo>
                  <a:pt x="142" y="573"/>
                  <a:pt x="133" y="570"/>
                  <a:pt x="124" y="568"/>
                </a:cubicBezTo>
                <a:cubicBezTo>
                  <a:pt x="83" y="555"/>
                  <a:pt x="41" y="545"/>
                  <a:pt x="0" y="532"/>
                </a:cubicBezTo>
                <a:cubicBezTo>
                  <a:pt x="0" y="541"/>
                  <a:pt x="0" y="541"/>
                  <a:pt x="0" y="541"/>
                </a:cubicBezTo>
                <a:cubicBezTo>
                  <a:pt x="51" y="556"/>
                  <a:pt x="103" y="569"/>
                  <a:pt x="154" y="584"/>
                </a:cubicBezTo>
                <a:cubicBezTo>
                  <a:pt x="164" y="590"/>
                  <a:pt x="166" y="603"/>
                  <a:pt x="163" y="614"/>
                </a:cubicBezTo>
                <a:cubicBezTo>
                  <a:pt x="156" y="637"/>
                  <a:pt x="153" y="663"/>
                  <a:pt x="138" y="684"/>
                </a:cubicBezTo>
                <a:cubicBezTo>
                  <a:pt x="92" y="673"/>
                  <a:pt x="46" y="660"/>
                  <a:pt x="0" y="647"/>
                </a:cubicBezTo>
                <a:cubicBezTo>
                  <a:pt x="0" y="660"/>
                  <a:pt x="0" y="660"/>
                  <a:pt x="0" y="660"/>
                </a:cubicBezTo>
                <a:cubicBezTo>
                  <a:pt x="46" y="672"/>
                  <a:pt x="91" y="685"/>
                  <a:pt x="137" y="697"/>
                </a:cubicBezTo>
                <a:cubicBezTo>
                  <a:pt x="136" y="700"/>
                  <a:pt x="134" y="706"/>
                  <a:pt x="133" y="708"/>
                </a:cubicBezTo>
                <a:cubicBezTo>
                  <a:pt x="131" y="713"/>
                  <a:pt x="129" y="717"/>
                  <a:pt x="127" y="722"/>
                </a:cubicBezTo>
                <a:cubicBezTo>
                  <a:pt x="111" y="720"/>
                  <a:pt x="96" y="715"/>
                  <a:pt x="80" y="711"/>
                </a:cubicBezTo>
                <a:cubicBezTo>
                  <a:pt x="54" y="703"/>
                  <a:pt x="27" y="696"/>
                  <a:pt x="0" y="688"/>
                </a:cubicBezTo>
                <a:cubicBezTo>
                  <a:pt x="0" y="696"/>
                  <a:pt x="0" y="696"/>
                  <a:pt x="0" y="696"/>
                </a:cubicBezTo>
                <a:cubicBezTo>
                  <a:pt x="31" y="704"/>
                  <a:pt x="61" y="713"/>
                  <a:pt x="92" y="721"/>
                </a:cubicBezTo>
                <a:cubicBezTo>
                  <a:pt x="101" y="724"/>
                  <a:pt x="112" y="724"/>
                  <a:pt x="121" y="730"/>
                </a:cubicBezTo>
                <a:cubicBezTo>
                  <a:pt x="121" y="736"/>
                  <a:pt x="121" y="736"/>
                  <a:pt x="121" y="736"/>
                </a:cubicBezTo>
                <a:cubicBezTo>
                  <a:pt x="105" y="771"/>
                  <a:pt x="90" y="807"/>
                  <a:pt x="73" y="842"/>
                </a:cubicBezTo>
                <a:cubicBezTo>
                  <a:pt x="56" y="830"/>
                  <a:pt x="34" y="833"/>
                  <a:pt x="16" y="823"/>
                </a:cubicBezTo>
                <a:cubicBezTo>
                  <a:pt x="11" y="819"/>
                  <a:pt x="5" y="815"/>
                  <a:pt x="0" y="811"/>
                </a:cubicBezTo>
                <a:cubicBezTo>
                  <a:pt x="0" y="877"/>
                  <a:pt x="0" y="877"/>
                  <a:pt x="0" y="877"/>
                </a:cubicBezTo>
                <a:cubicBezTo>
                  <a:pt x="15" y="889"/>
                  <a:pt x="29" y="900"/>
                  <a:pt x="43" y="912"/>
                </a:cubicBezTo>
                <a:cubicBezTo>
                  <a:pt x="33" y="937"/>
                  <a:pt x="23" y="962"/>
                  <a:pt x="11" y="985"/>
                </a:cubicBezTo>
                <a:cubicBezTo>
                  <a:pt x="8" y="985"/>
                  <a:pt x="4" y="984"/>
                  <a:pt x="0" y="984"/>
                </a:cubicBezTo>
                <a:cubicBezTo>
                  <a:pt x="0" y="996"/>
                  <a:pt x="0" y="996"/>
                  <a:pt x="0" y="996"/>
                </a:cubicBezTo>
                <a:cubicBezTo>
                  <a:pt x="2" y="997"/>
                  <a:pt x="4" y="997"/>
                  <a:pt x="6" y="998"/>
                </a:cubicBezTo>
                <a:cubicBezTo>
                  <a:pt x="4" y="1002"/>
                  <a:pt x="2" y="1007"/>
                  <a:pt x="0" y="1012"/>
                </a:cubicBezTo>
                <a:cubicBezTo>
                  <a:pt x="0" y="1164"/>
                  <a:pt x="0" y="1164"/>
                  <a:pt x="0" y="1164"/>
                </a:cubicBezTo>
                <a:cubicBezTo>
                  <a:pt x="0" y="1164"/>
                  <a:pt x="0" y="1164"/>
                  <a:pt x="0" y="1164"/>
                </a:cubicBezTo>
                <a:cubicBezTo>
                  <a:pt x="4" y="1158"/>
                  <a:pt x="11" y="1160"/>
                  <a:pt x="17" y="1161"/>
                </a:cubicBezTo>
                <a:cubicBezTo>
                  <a:pt x="30" y="1164"/>
                  <a:pt x="44" y="1165"/>
                  <a:pt x="58" y="1170"/>
                </a:cubicBezTo>
                <a:cubicBezTo>
                  <a:pt x="84" y="1210"/>
                  <a:pt x="112" y="1249"/>
                  <a:pt x="138" y="1289"/>
                </a:cubicBezTo>
                <a:cubicBezTo>
                  <a:pt x="127" y="1292"/>
                  <a:pt x="115" y="1294"/>
                  <a:pt x="103" y="1296"/>
                </a:cubicBezTo>
                <a:cubicBezTo>
                  <a:pt x="91" y="1296"/>
                  <a:pt x="79" y="1299"/>
                  <a:pt x="66" y="1302"/>
                </a:cubicBezTo>
                <a:cubicBezTo>
                  <a:pt x="45" y="1303"/>
                  <a:pt x="24" y="1307"/>
                  <a:pt x="3" y="1310"/>
                </a:cubicBezTo>
                <a:cubicBezTo>
                  <a:pt x="2" y="1310"/>
                  <a:pt x="1" y="1310"/>
                  <a:pt x="0" y="1310"/>
                </a:cubicBezTo>
                <a:cubicBezTo>
                  <a:pt x="0" y="1359"/>
                  <a:pt x="0" y="1359"/>
                  <a:pt x="0" y="1359"/>
                </a:cubicBezTo>
                <a:cubicBezTo>
                  <a:pt x="9" y="1358"/>
                  <a:pt x="19" y="1357"/>
                  <a:pt x="28" y="1356"/>
                </a:cubicBezTo>
                <a:cubicBezTo>
                  <a:pt x="76" y="1351"/>
                  <a:pt x="124" y="1343"/>
                  <a:pt x="172" y="1340"/>
                </a:cubicBezTo>
                <a:cubicBezTo>
                  <a:pt x="177" y="1345"/>
                  <a:pt x="183" y="1352"/>
                  <a:pt x="184" y="1360"/>
                </a:cubicBezTo>
                <a:cubicBezTo>
                  <a:pt x="127" y="1395"/>
                  <a:pt x="72" y="1433"/>
                  <a:pt x="15" y="1467"/>
                </a:cubicBezTo>
                <a:cubicBezTo>
                  <a:pt x="10" y="1460"/>
                  <a:pt x="5" y="1454"/>
                  <a:pt x="0" y="1447"/>
                </a:cubicBezTo>
                <a:cubicBezTo>
                  <a:pt x="0" y="1476"/>
                  <a:pt x="0" y="1476"/>
                  <a:pt x="0" y="1476"/>
                </a:cubicBezTo>
                <a:cubicBezTo>
                  <a:pt x="0" y="1476"/>
                  <a:pt x="0" y="1476"/>
                  <a:pt x="0" y="1476"/>
                </a:cubicBezTo>
                <a:cubicBezTo>
                  <a:pt x="0" y="1476"/>
                  <a:pt x="0" y="1476"/>
                  <a:pt x="0" y="1476"/>
                </a:cubicBezTo>
                <a:cubicBezTo>
                  <a:pt x="0" y="1596"/>
                  <a:pt x="0" y="1596"/>
                  <a:pt x="0" y="1596"/>
                </a:cubicBezTo>
                <a:cubicBezTo>
                  <a:pt x="20" y="1582"/>
                  <a:pt x="41" y="1569"/>
                  <a:pt x="61" y="1555"/>
                </a:cubicBezTo>
                <a:cubicBezTo>
                  <a:pt x="81" y="1584"/>
                  <a:pt x="102" y="1613"/>
                  <a:pt x="121" y="1642"/>
                </a:cubicBezTo>
                <a:cubicBezTo>
                  <a:pt x="134" y="1659"/>
                  <a:pt x="147" y="1676"/>
                  <a:pt x="160" y="1694"/>
                </a:cubicBezTo>
                <a:cubicBezTo>
                  <a:pt x="167" y="1704"/>
                  <a:pt x="175" y="1715"/>
                  <a:pt x="183" y="1725"/>
                </a:cubicBezTo>
                <a:cubicBezTo>
                  <a:pt x="166" y="1760"/>
                  <a:pt x="147" y="1793"/>
                  <a:pt x="130" y="1828"/>
                </a:cubicBezTo>
                <a:cubicBezTo>
                  <a:pt x="115" y="1854"/>
                  <a:pt x="103" y="1882"/>
                  <a:pt x="88" y="1908"/>
                </a:cubicBezTo>
                <a:cubicBezTo>
                  <a:pt x="67" y="1882"/>
                  <a:pt x="47" y="1855"/>
                  <a:pt x="27" y="1828"/>
                </a:cubicBezTo>
                <a:cubicBezTo>
                  <a:pt x="18" y="1817"/>
                  <a:pt x="9" y="1805"/>
                  <a:pt x="0" y="1793"/>
                </a:cubicBezTo>
                <a:cubicBezTo>
                  <a:pt x="0" y="1815"/>
                  <a:pt x="0" y="1815"/>
                  <a:pt x="0" y="1815"/>
                </a:cubicBezTo>
                <a:cubicBezTo>
                  <a:pt x="3" y="1819"/>
                  <a:pt x="5" y="1823"/>
                  <a:pt x="8" y="1826"/>
                </a:cubicBezTo>
                <a:cubicBezTo>
                  <a:pt x="33" y="1858"/>
                  <a:pt x="57" y="1890"/>
                  <a:pt x="81" y="1922"/>
                </a:cubicBezTo>
                <a:cubicBezTo>
                  <a:pt x="54" y="1974"/>
                  <a:pt x="27" y="2028"/>
                  <a:pt x="0" y="2081"/>
                </a:cubicBezTo>
                <a:cubicBezTo>
                  <a:pt x="0" y="2353"/>
                  <a:pt x="0" y="2353"/>
                  <a:pt x="0" y="2353"/>
                </a:cubicBezTo>
                <a:cubicBezTo>
                  <a:pt x="0" y="2352"/>
                  <a:pt x="1" y="2351"/>
                  <a:pt x="1" y="2350"/>
                </a:cubicBezTo>
                <a:cubicBezTo>
                  <a:pt x="36" y="2375"/>
                  <a:pt x="67" y="2403"/>
                  <a:pt x="101" y="2429"/>
                </a:cubicBezTo>
                <a:cubicBezTo>
                  <a:pt x="161" y="2474"/>
                  <a:pt x="219" y="2522"/>
                  <a:pt x="279" y="2568"/>
                </a:cubicBezTo>
                <a:cubicBezTo>
                  <a:pt x="284" y="2571"/>
                  <a:pt x="290" y="2576"/>
                  <a:pt x="288" y="2583"/>
                </a:cubicBezTo>
                <a:cubicBezTo>
                  <a:pt x="286" y="2598"/>
                  <a:pt x="283" y="2614"/>
                  <a:pt x="282" y="2630"/>
                </a:cubicBezTo>
                <a:cubicBezTo>
                  <a:pt x="280" y="2643"/>
                  <a:pt x="279" y="2656"/>
                  <a:pt x="277" y="2669"/>
                </a:cubicBezTo>
                <a:cubicBezTo>
                  <a:pt x="269" y="2730"/>
                  <a:pt x="262" y="2791"/>
                  <a:pt x="254" y="2853"/>
                </a:cubicBezTo>
                <a:cubicBezTo>
                  <a:pt x="337" y="2853"/>
                  <a:pt x="337" y="2853"/>
                  <a:pt x="337" y="2853"/>
                </a:cubicBezTo>
                <a:cubicBezTo>
                  <a:pt x="337" y="2849"/>
                  <a:pt x="338" y="2846"/>
                  <a:pt x="338" y="2842"/>
                </a:cubicBezTo>
                <a:cubicBezTo>
                  <a:pt x="346" y="2775"/>
                  <a:pt x="356" y="2707"/>
                  <a:pt x="363" y="2640"/>
                </a:cubicBezTo>
                <a:cubicBezTo>
                  <a:pt x="364" y="2639"/>
                  <a:pt x="366" y="2638"/>
                  <a:pt x="368" y="2637"/>
                </a:cubicBezTo>
                <a:cubicBezTo>
                  <a:pt x="377" y="2648"/>
                  <a:pt x="397" y="2653"/>
                  <a:pt x="395" y="2670"/>
                </a:cubicBezTo>
                <a:cubicBezTo>
                  <a:pt x="397" y="2671"/>
                  <a:pt x="401" y="2670"/>
                  <a:pt x="403" y="2671"/>
                </a:cubicBezTo>
                <a:cubicBezTo>
                  <a:pt x="405" y="2677"/>
                  <a:pt x="408" y="2683"/>
                  <a:pt x="404" y="2690"/>
                </a:cubicBezTo>
                <a:cubicBezTo>
                  <a:pt x="409" y="2705"/>
                  <a:pt x="414" y="2720"/>
                  <a:pt x="413" y="2735"/>
                </a:cubicBezTo>
                <a:cubicBezTo>
                  <a:pt x="418" y="2756"/>
                  <a:pt x="429" y="2838"/>
                  <a:pt x="431" y="2853"/>
                </a:cubicBezTo>
                <a:cubicBezTo>
                  <a:pt x="758" y="2853"/>
                  <a:pt x="758" y="2853"/>
                  <a:pt x="758" y="2853"/>
                </a:cubicBezTo>
                <a:cubicBezTo>
                  <a:pt x="748" y="2845"/>
                  <a:pt x="739" y="2837"/>
                  <a:pt x="729" y="2830"/>
                </a:cubicBezTo>
                <a:cubicBezTo>
                  <a:pt x="723" y="2821"/>
                  <a:pt x="723" y="2809"/>
                  <a:pt x="720" y="2798"/>
                </a:cubicBezTo>
                <a:cubicBezTo>
                  <a:pt x="718" y="2771"/>
                  <a:pt x="708" y="2746"/>
                  <a:pt x="704" y="2720"/>
                </a:cubicBezTo>
                <a:cubicBezTo>
                  <a:pt x="715" y="2730"/>
                  <a:pt x="723" y="2743"/>
                  <a:pt x="733" y="2754"/>
                </a:cubicBezTo>
                <a:cubicBezTo>
                  <a:pt x="759" y="2786"/>
                  <a:pt x="783" y="2818"/>
                  <a:pt x="810" y="2849"/>
                </a:cubicBezTo>
                <a:cubicBezTo>
                  <a:pt x="811" y="2850"/>
                  <a:pt x="812" y="2851"/>
                  <a:pt x="813" y="2853"/>
                </a:cubicBezTo>
                <a:cubicBezTo>
                  <a:pt x="825" y="2853"/>
                  <a:pt x="825" y="2853"/>
                  <a:pt x="825" y="2853"/>
                </a:cubicBezTo>
                <a:cubicBezTo>
                  <a:pt x="786" y="2805"/>
                  <a:pt x="747" y="2756"/>
                  <a:pt x="709" y="2708"/>
                </a:cubicBezTo>
                <a:cubicBezTo>
                  <a:pt x="703" y="2701"/>
                  <a:pt x="698" y="2693"/>
                  <a:pt x="694" y="2686"/>
                </a:cubicBezTo>
                <a:cubicBezTo>
                  <a:pt x="689" y="2649"/>
                  <a:pt x="676" y="2613"/>
                  <a:pt x="671" y="2576"/>
                </a:cubicBezTo>
                <a:cubicBezTo>
                  <a:pt x="662" y="2545"/>
                  <a:pt x="656" y="2514"/>
                  <a:pt x="648" y="2483"/>
                </a:cubicBezTo>
                <a:cubicBezTo>
                  <a:pt x="645" y="2456"/>
                  <a:pt x="637" y="2431"/>
                  <a:pt x="631" y="2406"/>
                </a:cubicBezTo>
                <a:cubicBezTo>
                  <a:pt x="625" y="2373"/>
                  <a:pt x="619" y="2341"/>
                  <a:pt x="609" y="2310"/>
                </a:cubicBezTo>
                <a:cubicBezTo>
                  <a:pt x="613" y="2314"/>
                  <a:pt x="618" y="2318"/>
                  <a:pt x="622" y="2323"/>
                </a:cubicBezTo>
                <a:cubicBezTo>
                  <a:pt x="754" y="2500"/>
                  <a:pt x="887" y="2677"/>
                  <a:pt x="1022" y="2853"/>
                </a:cubicBezTo>
                <a:cubicBezTo>
                  <a:pt x="1034" y="2853"/>
                  <a:pt x="1034" y="2853"/>
                  <a:pt x="1034" y="2853"/>
                </a:cubicBezTo>
                <a:cubicBezTo>
                  <a:pt x="892" y="2668"/>
                  <a:pt x="753" y="2482"/>
                  <a:pt x="615" y="2296"/>
                </a:cubicBezTo>
                <a:cubicBezTo>
                  <a:pt x="610" y="2289"/>
                  <a:pt x="604" y="2281"/>
                  <a:pt x="602" y="2271"/>
                </a:cubicBezTo>
                <a:cubicBezTo>
                  <a:pt x="591" y="2212"/>
                  <a:pt x="578" y="2153"/>
                  <a:pt x="567" y="2094"/>
                </a:cubicBezTo>
                <a:cubicBezTo>
                  <a:pt x="547" y="2011"/>
                  <a:pt x="534" y="1926"/>
                  <a:pt x="513" y="1843"/>
                </a:cubicBezTo>
                <a:cubicBezTo>
                  <a:pt x="541" y="1879"/>
                  <a:pt x="566" y="1918"/>
                  <a:pt x="592" y="1956"/>
                </a:cubicBezTo>
                <a:cubicBezTo>
                  <a:pt x="767" y="2208"/>
                  <a:pt x="942" y="2460"/>
                  <a:pt x="1121" y="2709"/>
                </a:cubicBezTo>
                <a:cubicBezTo>
                  <a:pt x="1155" y="2757"/>
                  <a:pt x="1189" y="2805"/>
                  <a:pt x="1224" y="2853"/>
                </a:cubicBezTo>
                <a:cubicBezTo>
                  <a:pt x="1235" y="2853"/>
                  <a:pt x="1235" y="2853"/>
                  <a:pt x="1235" y="2853"/>
                </a:cubicBezTo>
                <a:cubicBezTo>
                  <a:pt x="1166" y="2757"/>
                  <a:pt x="1098" y="2660"/>
                  <a:pt x="1030" y="2564"/>
                </a:cubicBezTo>
                <a:cubicBezTo>
                  <a:pt x="980" y="2494"/>
                  <a:pt x="931" y="2423"/>
                  <a:pt x="882" y="2353"/>
                </a:cubicBezTo>
                <a:cubicBezTo>
                  <a:pt x="833" y="2282"/>
                  <a:pt x="782" y="2212"/>
                  <a:pt x="734" y="2140"/>
                </a:cubicBezTo>
                <a:cubicBezTo>
                  <a:pt x="710" y="2106"/>
                  <a:pt x="686" y="2072"/>
                  <a:pt x="663" y="2037"/>
                </a:cubicBezTo>
                <a:cubicBezTo>
                  <a:pt x="614" y="1966"/>
                  <a:pt x="565" y="1895"/>
                  <a:pt x="517" y="1823"/>
                </a:cubicBezTo>
                <a:cubicBezTo>
                  <a:pt x="501" y="1803"/>
                  <a:pt x="501" y="1776"/>
                  <a:pt x="496" y="1753"/>
                </a:cubicBezTo>
                <a:cubicBezTo>
                  <a:pt x="492" y="1727"/>
                  <a:pt x="479" y="1703"/>
                  <a:pt x="484" y="1676"/>
                </a:cubicBezTo>
                <a:cubicBezTo>
                  <a:pt x="491" y="1620"/>
                  <a:pt x="499" y="1563"/>
                  <a:pt x="506" y="1506"/>
                </a:cubicBezTo>
                <a:cubicBezTo>
                  <a:pt x="509" y="1484"/>
                  <a:pt x="523" y="1467"/>
                  <a:pt x="533" y="1448"/>
                </a:cubicBezTo>
                <a:cubicBezTo>
                  <a:pt x="540" y="1437"/>
                  <a:pt x="543" y="1424"/>
                  <a:pt x="553" y="1414"/>
                </a:cubicBezTo>
                <a:cubicBezTo>
                  <a:pt x="675" y="1671"/>
                  <a:pt x="800" y="1927"/>
                  <a:pt x="925" y="2183"/>
                </a:cubicBezTo>
                <a:cubicBezTo>
                  <a:pt x="1006" y="2345"/>
                  <a:pt x="1084" y="2509"/>
                  <a:pt x="1166" y="2670"/>
                </a:cubicBezTo>
                <a:cubicBezTo>
                  <a:pt x="1197" y="2731"/>
                  <a:pt x="1226" y="2792"/>
                  <a:pt x="1257" y="2853"/>
                </a:cubicBezTo>
                <a:cubicBezTo>
                  <a:pt x="1355" y="2853"/>
                  <a:pt x="1355" y="2853"/>
                  <a:pt x="1355" y="2853"/>
                </a:cubicBezTo>
                <a:cubicBezTo>
                  <a:pt x="1263" y="2673"/>
                  <a:pt x="1169" y="2494"/>
                  <a:pt x="1079" y="2313"/>
                </a:cubicBezTo>
                <a:cubicBezTo>
                  <a:pt x="915" y="1991"/>
                  <a:pt x="753" y="1667"/>
                  <a:pt x="593" y="1342"/>
                </a:cubicBezTo>
                <a:cubicBezTo>
                  <a:pt x="585" y="1326"/>
                  <a:pt x="576" y="1310"/>
                  <a:pt x="571" y="1294"/>
                </a:cubicBezTo>
                <a:cubicBezTo>
                  <a:pt x="573" y="1291"/>
                  <a:pt x="575" y="1286"/>
                  <a:pt x="577" y="1284"/>
                </a:cubicBezTo>
                <a:cubicBezTo>
                  <a:pt x="572" y="1282"/>
                  <a:pt x="567" y="1281"/>
                  <a:pt x="562" y="1280"/>
                </a:cubicBezTo>
                <a:cubicBezTo>
                  <a:pt x="535" y="1223"/>
                  <a:pt x="505" y="1168"/>
                  <a:pt x="480" y="1110"/>
                </a:cubicBezTo>
                <a:cubicBezTo>
                  <a:pt x="560" y="1128"/>
                  <a:pt x="640" y="1147"/>
                  <a:pt x="721" y="1166"/>
                </a:cubicBezTo>
                <a:cubicBezTo>
                  <a:pt x="1007" y="1234"/>
                  <a:pt x="1294" y="1297"/>
                  <a:pt x="1581" y="1360"/>
                </a:cubicBezTo>
                <a:cubicBezTo>
                  <a:pt x="1726" y="1392"/>
                  <a:pt x="1871" y="1421"/>
                  <a:pt x="2016" y="1453"/>
                </a:cubicBezTo>
                <a:cubicBezTo>
                  <a:pt x="2138" y="1477"/>
                  <a:pt x="2259" y="1503"/>
                  <a:pt x="2380" y="1526"/>
                </a:cubicBezTo>
                <a:cubicBezTo>
                  <a:pt x="2534" y="1558"/>
                  <a:pt x="2687" y="1586"/>
                  <a:pt x="2841" y="1615"/>
                </a:cubicBezTo>
                <a:cubicBezTo>
                  <a:pt x="3129" y="1667"/>
                  <a:pt x="3417" y="1715"/>
                  <a:pt x="3706" y="1759"/>
                </a:cubicBezTo>
                <a:cubicBezTo>
                  <a:pt x="3787" y="1772"/>
                  <a:pt x="3869" y="1783"/>
                  <a:pt x="3950" y="1794"/>
                </a:cubicBezTo>
                <a:cubicBezTo>
                  <a:pt x="3950" y="1789"/>
                  <a:pt x="3950" y="1789"/>
                  <a:pt x="3950" y="1789"/>
                </a:cubicBezTo>
                <a:cubicBezTo>
                  <a:pt x="3803" y="1770"/>
                  <a:pt x="3656" y="1748"/>
                  <a:pt x="3509" y="1725"/>
                </a:cubicBezTo>
                <a:cubicBezTo>
                  <a:pt x="3420" y="1709"/>
                  <a:pt x="3331" y="1696"/>
                  <a:pt x="3242" y="1679"/>
                </a:cubicBezTo>
                <a:cubicBezTo>
                  <a:pt x="3074" y="1651"/>
                  <a:pt x="2907" y="1619"/>
                  <a:pt x="2739" y="1588"/>
                </a:cubicBezTo>
                <a:cubicBezTo>
                  <a:pt x="2495" y="1542"/>
                  <a:pt x="2252" y="1491"/>
                  <a:pt x="2008" y="1441"/>
                </a:cubicBezTo>
                <a:cubicBezTo>
                  <a:pt x="1932" y="1424"/>
                  <a:pt x="1856" y="1410"/>
                  <a:pt x="1780" y="1392"/>
                </a:cubicBezTo>
                <a:cubicBezTo>
                  <a:pt x="1615" y="1357"/>
                  <a:pt x="1450" y="1321"/>
                  <a:pt x="1285" y="1284"/>
                </a:cubicBezTo>
                <a:cubicBezTo>
                  <a:pt x="1153" y="1254"/>
                  <a:pt x="1021" y="1225"/>
                  <a:pt x="890" y="1194"/>
                </a:cubicBezTo>
                <a:cubicBezTo>
                  <a:pt x="750" y="1163"/>
                  <a:pt x="611" y="1131"/>
                  <a:pt x="472" y="1097"/>
                </a:cubicBezTo>
                <a:cubicBezTo>
                  <a:pt x="445" y="1042"/>
                  <a:pt x="416" y="987"/>
                  <a:pt x="391" y="931"/>
                </a:cubicBezTo>
                <a:cubicBezTo>
                  <a:pt x="401" y="932"/>
                  <a:pt x="410" y="934"/>
                  <a:pt x="420" y="937"/>
                </a:cubicBezTo>
                <a:cubicBezTo>
                  <a:pt x="690" y="1004"/>
                  <a:pt x="958" y="1074"/>
                  <a:pt x="1228" y="1136"/>
                </a:cubicBezTo>
                <a:cubicBezTo>
                  <a:pt x="1538" y="1211"/>
                  <a:pt x="1848" y="1284"/>
                  <a:pt x="2160" y="1353"/>
                </a:cubicBezTo>
                <a:cubicBezTo>
                  <a:pt x="2207" y="1367"/>
                  <a:pt x="2257" y="1370"/>
                  <a:pt x="2302" y="1388"/>
                </a:cubicBezTo>
                <a:cubicBezTo>
                  <a:pt x="2351" y="1393"/>
                  <a:pt x="2398" y="1407"/>
                  <a:pt x="2445" y="1417"/>
                </a:cubicBezTo>
                <a:cubicBezTo>
                  <a:pt x="2497" y="1426"/>
                  <a:pt x="2548" y="1440"/>
                  <a:pt x="2600" y="1450"/>
                </a:cubicBezTo>
                <a:cubicBezTo>
                  <a:pt x="2700" y="1470"/>
                  <a:pt x="2800" y="1494"/>
                  <a:pt x="2900" y="1512"/>
                </a:cubicBezTo>
                <a:cubicBezTo>
                  <a:pt x="2921" y="1517"/>
                  <a:pt x="2942" y="1523"/>
                  <a:pt x="2963" y="1526"/>
                </a:cubicBezTo>
                <a:cubicBezTo>
                  <a:pt x="2995" y="1531"/>
                  <a:pt x="3025" y="1538"/>
                  <a:pt x="3056" y="1545"/>
                </a:cubicBezTo>
                <a:cubicBezTo>
                  <a:pt x="3134" y="1558"/>
                  <a:pt x="3211" y="1577"/>
                  <a:pt x="3290" y="1590"/>
                </a:cubicBezTo>
                <a:cubicBezTo>
                  <a:pt x="3447" y="1621"/>
                  <a:pt x="3605" y="1647"/>
                  <a:pt x="3762" y="1676"/>
                </a:cubicBezTo>
                <a:cubicBezTo>
                  <a:pt x="3803" y="1681"/>
                  <a:pt x="3843" y="1690"/>
                  <a:pt x="3883" y="1695"/>
                </a:cubicBezTo>
                <a:cubicBezTo>
                  <a:pt x="3899" y="1698"/>
                  <a:pt x="3914" y="1701"/>
                  <a:pt x="3930" y="1703"/>
                </a:cubicBezTo>
                <a:cubicBezTo>
                  <a:pt x="3937" y="1704"/>
                  <a:pt x="3944" y="1705"/>
                  <a:pt x="3950" y="1706"/>
                </a:cubicBezTo>
                <a:cubicBezTo>
                  <a:pt x="3950" y="1702"/>
                  <a:pt x="3950" y="1702"/>
                  <a:pt x="3950" y="1702"/>
                </a:cubicBezTo>
                <a:cubicBezTo>
                  <a:pt x="3908" y="1696"/>
                  <a:pt x="3866" y="1689"/>
                  <a:pt x="3825" y="1682"/>
                </a:cubicBezTo>
                <a:cubicBezTo>
                  <a:pt x="3782" y="1673"/>
                  <a:pt x="3739" y="1670"/>
                  <a:pt x="3698" y="1660"/>
                </a:cubicBezTo>
                <a:cubicBezTo>
                  <a:pt x="3618" y="1647"/>
                  <a:pt x="3539" y="1633"/>
                  <a:pt x="3460" y="1618"/>
                </a:cubicBezTo>
                <a:cubicBezTo>
                  <a:pt x="3287" y="1586"/>
                  <a:pt x="3114" y="1552"/>
                  <a:pt x="2941" y="1516"/>
                </a:cubicBezTo>
                <a:cubicBezTo>
                  <a:pt x="2853" y="1496"/>
                  <a:pt x="2764" y="1481"/>
                  <a:pt x="2677" y="1461"/>
                </a:cubicBezTo>
                <a:cubicBezTo>
                  <a:pt x="2623" y="1448"/>
                  <a:pt x="2569" y="1440"/>
                  <a:pt x="2516" y="1426"/>
                </a:cubicBezTo>
                <a:cubicBezTo>
                  <a:pt x="2477" y="1417"/>
                  <a:pt x="2437" y="1411"/>
                  <a:pt x="2397" y="1400"/>
                </a:cubicBezTo>
                <a:cubicBezTo>
                  <a:pt x="2354" y="1389"/>
                  <a:pt x="2310" y="1383"/>
                  <a:pt x="2267" y="1371"/>
                </a:cubicBezTo>
                <a:cubicBezTo>
                  <a:pt x="2230" y="1361"/>
                  <a:pt x="2191" y="1356"/>
                  <a:pt x="2154" y="1345"/>
                </a:cubicBezTo>
                <a:cubicBezTo>
                  <a:pt x="2074" y="1327"/>
                  <a:pt x="1994" y="1309"/>
                  <a:pt x="1914" y="1291"/>
                </a:cubicBezTo>
                <a:cubicBezTo>
                  <a:pt x="1768" y="1258"/>
                  <a:pt x="1621" y="1222"/>
                  <a:pt x="1475" y="1188"/>
                </a:cubicBezTo>
                <a:cubicBezTo>
                  <a:pt x="1399" y="1169"/>
                  <a:pt x="1324" y="1153"/>
                  <a:pt x="1249" y="1133"/>
                </a:cubicBezTo>
                <a:cubicBezTo>
                  <a:pt x="1039" y="1083"/>
                  <a:pt x="830" y="1031"/>
                  <a:pt x="621" y="980"/>
                </a:cubicBezTo>
                <a:cubicBezTo>
                  <a:pt x="542" y="961"/>
                  <a:pt x="464" y="940"/>
                  <a:pt x="386" y="921"/>
                </a:cubicBezTo>
                <a:cubicBezTo>
                  <a:pt x="361" y="874"/>
                  <a:pt x="339" y="826"/>
                  <a:pt x="315" y="779"/>
                </a:cubicBezTo>
                <a:cubicBezTo>
                  <a:pt x="436" y="811"/>
                  <a:pt x="557" y="844"/>
                  <a:pt x="679" y="874"/>
                </a:cubicBezTo>
                <a:cubicBezTo>
                  <a:pt x="758" y="896"/>
                  <a:pt x="838" y="917"/>
                  <a:pt x="917" y="936"/>
                </a:cubicBezTo>
                <a:cubicBezTo>
                  <a:pt x="990" y="957"/>
                  <a:pt x="1063" y="976"/>
                  <a:pt x="1137" y="992"/>
                </a:cubicBezTo>
                <a:cubicBezTo>
                  <a:pt x="1416" y="1065"/>
                  <a:pt x="1696" y="1133"/>
                  <a:pt x="1976" y="1201"/>
                </a:cubicBezTo>
                <a:cubicBezTo>
                  <a:pt x="2036" y="1212"/>
                  <a:pt x="2094" y="1231"/>
                  <a:pt x="2154" y="1244"/>
                </a:cubicBezTo>
                <a:cubicBezTo>
                  <a:pt x="2225" y="1261"/>
                  <a:pt x="2296" y="1277"/>
                  <a:pt x="2368" y="1294"/>
                </a:cubicBezTo>
                <a:cubicBezTo>
                  <a:pt x="2418" y="1307"/>
                  <a:pt x="2469" y="1315"/>
                  <a:pt x="2520" y="1329"/>
                </a:cubicBezTo>
                <a:cubicBezTo>
                  <a:pt x="2586" y="1343"/>
                  <a:pt x="2652" y="1360"/>
                  <a:pt x="2718" y="1375"/>
                </a:cubicBezTo>
                <a:cubicBezTo>
                  <a:pt x="2766" y="1386"/>
                  <a:pt x="2815" y="1396"/>
                  <a:pt x="2863" y="1407"/>
                </a:cubicBezTo>
                <a:cubicBezTo>
                  <a:pt x="2942" y="1424"/>
                  <a:pt x="3020" y="1443"/>
                  <a:pt x="3099" y="1458"/>
                </a:cubicBezTo>
                <a:cubicBezTo>
                  <a:pt x="3136" y="1465"/>
                  <a:pt x="3173" y="1474"/>
                  <a:pt x="3209" y="1482"/>
                </a:cubicBezTo>
                <a:cubicBezTo>
                  <a:pt x="3240" y="1487"/>
                  <a:pt x="3270" y="1495"/>
                  <a:pt x="3301" y="1502"/>
                </a:cubicBezTo>
                <a:cubicBezTo>
                  <a:pt x="3403" y="1520"/>
                  <a:pt x="3504" y="1545"/>
                  <a:pt x="3607" y="1563"/>
                </a:cubicBezTo>
                <a:cubicBezTo>
                  <a:pt x="3645" y="1573"/>
                  <a:pt x="3684" y="1575"/>
                  <a:pt x="3723" y="1585"/>
                </a:cubicBezTo>
                <a:cubicBezTo>
                  <a:pt x="3766" y="1591"/>
                  <a:pt x="3808" y="1603"/>
                  <a:pt x="3851" y="1608"/>
                </a:cubicBezTo>
                <a:cubicBezTo>
                  <a:pt x="3884" y="1613"/>
                  <a:pt x="3917" y="1619"/>
                  <a:pt x="3950" y="1626"/>
                </a:cubicBezTo>
                <a:cubicBezTo>
                  <a:pt x="3950" y="1622"/>
                  <a:pt x="3950" y="1622"/>
                  <a:pt x="3950" y="1622"/>
                </a:cubicBezTo>
                <a:cubicBezTo>
                  <a:pt x="3703" y="1579"/>
                  <a:pt x="3457" y="1530"/>
                  <a:pt x="3212" y="1478"/>
                </a:cubicBezTo>
                <a:cubicBezTo>
                  <a:pt x="2845" y="1401"/>
                  <a:pt x="2481" y="1315"/>
                  <a:pt x="2116" y="1229"/>
                </a:cubicBezTo>
                <a:cubicBezTo>
                  <a:pt x="2070" y="1217"/>
                  <a:pt x="2023" y="1205"/>
                  <a:pt x="1976" y="1195"/>
                </a:cubicBezTo>
                <a:cubicBezTo>
                  <a:pt x="1692" y="1126"/>
                  <a:pt x="1409" y="1056"/>
                  <a:pt x="1126" y="982"/>
                </a:cubicBezTo>
                <a:cubicBezTo>
                  <a:pt x="1023" y="958"/>
                  <a:pt x="922" y="928"/>
                  <a:pt x="819" y="904"/>
                </a:cubicBezTo>
                <a:cubicBezTo>
                  <a:pt x="652" y="862"/>
                  <a:pt x="485" y="818"/>
                  <a:pt x="319" y="773"/>
                </a:cubicBezTo>
                <a:cubicBezTo>
                  <a:pt x="304" y="770"/>
                  <a:pt x="303" y="750"/>
                  <a:pt x="296" y="739"/>
                </a:cubicBezTo>
                <a:cubicBezTo>
                  <a:pt x="423" y="774"/>
                  <a:pt x="551" y="808"/>
                  <a:pt x="679" y="841"/>
                </a:cubicBezTo>
                <a:cubicBezTo>
                  <a:pt x="848" y="886"/>
                  <a:pt x="1017" y="932"/>
                  <a:pt x="1187" y="974"/>
                </a:cubicBezTo>
                <a:cubicBezTo>
                  <a:pt x="1262" y="992"/>
                  <a:pt x="1336" y="1013"/>
                  <a:pt x="1411" y="1032"/>
                </a:cubicBezTo>
                <a:cubicBezTo>
                  <a:pt x="1445" y="1041"/>
                  <a:pt x="1479" y="1048"/>
                  <a:pt x="1514" y="1057"/>
                </a:cubicBezTo>
                <a:cubicBezTo>
                  <a:pt x="1670" y="1099"/>
                  <a:pt x="1827" y="1137"/>
                  <a:pt x="1984" y="1176"/>
                </a:cubicBezTo>
                <a:cubicBezTo>
                  <a:pt x="2132" y="1211"/>
                  <a:pt x="2280" y="1249"/>
                  <a:pt x="2428" y="1284"/>
                </a:cubicBezTo>
                <a:cubicBezTo>
                  <a:pt x="2536" y="1309"/>
                  <a:pt x="2645" y="1335"/>
                  <a:pt x="2753" y="1360"/>
                </a:cubicBezTo>
                <a:cubicBezTo>
                  <a:pt x="2832" y="1377"/>
                  <a:pt x="2911" y="1398"/>
                  <a:pt x="2990" y="1414"/>
                </a:cubicBezTo>
                <a:cubicBezTo>
                  <a:pt x="3031" y="1423"/>
                  <a:pt x="3073" y="1433"/>
                  <a:pt x="3115" y="1442"/>
                </a:cubicBezTo>
                <a:cubicBezTo>
                  <a:pt x="3276" y="1478"/>
                  <a:pt x="3438" y="1512"/>
                  <a:pt x="3600" y="1545"/>
                </a:cubicBezTo>
                <a:cubicBezTo>
                  <a:pt x="3717" y="1568"/>
                  <a:pt x="3833" y="1591"/>
                  <a:pt x="3950" y="1613"/>
                </a:cubicBezTo>
                <a:cubicBezTo>
                  <a:pt x="3950" y="1607"/>
                  <a:pt x="3950" y="1607"/>
                  <a:pt x="3950" y="1607"/>
                </a:cubicBezTo>
                <a:cubicBezTo>
                  <a:pt x="3838" y="1586"/>
                  <a:pt x="3725" y="1564"/>
                  <a:pt x="3613" y="1541"/>
                </a:cubicBezTo>
                <a:cubicBezTo>
                  <a:pt x="3373" y="1492"/>
                  <a:pt x="3134" y="1440"/>
                  <a:pt x="2896" y="1384"/>
                </a:cubicBezTo>
                <a:cubicBezTo>
                  <a:pt x="2671" y="1333"/>
                  <a:pt x="2447" y="1280"/>
                  <a:pt x="2224" y="1225"/>
                </a:cubicBezTo>
                <a:cubicBezTo>
                  <a:pt x="2150" y="1208"/>
                  <a:pt x="2077" y="1187"/>
                  <a:pt x="2003" y="1171"/>
                </a:cubicBezTo>
                <a:cubicBezTo>
                  <a:pt x="1875" y="1139"/>
                  <a:pt x="1747" y="1107"/>
                  <a:pt x="1619" y="1074"/>
                </a:cubicBezTo>
                <a:cubicBezTo>
                  <a:pt x="1569" y="1063"/>
                  <a:pt x="1521" y="1047"/>
                  <a:pt x="1471" y="1036"/>
                </a:cubicBezTo>
                <a:cubicBezTo>
                  <a:pt x="1395" y="1018"/>
                  <a:pt x="1320" y="995"/>
                  <a:pt x="1244" y="977"/>
                </a:cubicBezTo>
                <a:cubicBezTo>
                  <a:pt x="1087" y="937"/>
                  <a:pt x="930" y="895"/>
                  <a:pt x="772" y="855"/>
                </a:cubicBezTo>
                <a:cubicBezTo>
                  <a:pt x="611" y="812"/>
                  <a:pt x="449" y="769"/>
                  <a:pt x="288" y="725"/>
                </a:cubicBezTo>
                <a:cubicBezTo>
                  <a:pt x="273" y="695"/>
                  <a:pt x="258" y="666"/>
                  <a:pt x="244" y="636"/>
                </a:cubicBezTo>
                <a:cubicBezTo>
                  <a:pt x="240" y="630"/>
                  <a:pt x="242" y="623"/>
                  <a:pt x="242" y="616"/>
                </a:cubicBezTo>
                <a:cubicBezTo>
                  <a:pt x="237" y="614"/>
                  <a:pt x="232" y="611"/>
                  <a:pt x="228" y="607"/>
                </a:cubicBezTo>
                <a:cubicBezTo>
                  <a:pt x="250" y="608"/>
                  <a:pt x="270" y="617"/>
                  <a:pt x="292" y="623"/>
                </a:cubicBezTo>
                <a:cubicBezTo>
                  <a:pt x="393" y="652"/>
                  <a:pt x="496" y="678"/>
                  <a:pt x="598" y="708"/>
                </a:cubicBezTo>
                <a:cubicBezTo>
                  <a:pt x="648" y="721"/>
                  <a:pt x="697" y="737"/>
                  <a:pt x="748" y="749"/>
                </a:cubicBezTo>
                <a:cubicBezTo>
                  <a:pt x="800" y="764"/>
                  <a:pt x="853" y="778"/>
                  <a:pt x="905" y="793"/>
                </a:cubicBezTo>
                <a:cubicBezTo>
                  <a:pt x="982" y="816"/>
                  <a:pt x="1059" y="835"/>
                  <a:pt x="1135" y="857"/>
                </a:cubicBezTo>
                <a:cubicBezTo>
                  <a:pt x="1404" y="929"/>
                  <a:pt x="1673" y="1002"/>
                  <a:pt x="1943" y="1072"/>
                </a:cubicBezTo>
                <a:cubicBezTo>
                  <a:pt x="2025" y="1095"/>
                  <a:pt x="2107" y="1116"/>
                  <a:pt x="2190" y="1137"/>
                </a:cubicBezTo>
                <a:cubicBezTo>
                  <a:pt x="2299" y="1167"/>
                  <a:pt x="2410" y="1192"/>
                  <a:pt x="2520" y="1221"/>
                </a:cubicBezTo>
                <a:cubicBezTo>
                  <a:pt x="2736" y="1275"/>
                  <a:pt x="2953" y="1327"/>
                  <a:pt x="3170" y="1379"/>
                </a:cubicBezTo>
                <a:cubicBezTo>
                  <a:pt x="3254" y="1398"/>
                  <a:pt x="3337" y="1419"/>
                  <a:pt x="3421" y="1435"/>
                </a:cubicBezTo>
                <a:cubicBezTo>
                  <a:pt x="3464" y="1446"/>
                  <a:pt x="3506" y="1456"/>
                  <a:pt x="3549" y="1464"/>
                </a:cubicBezTo>
                <a:cubicBezTo>
                  <a:pt x="3595" y="1475"/>
                  <a:pt x="3642" y="1485"/>
                  <a:pt x="3689" y="1495"/>
                </a:cubicBezTo>
                <a:cubicBezTo>
                  <a:pt x="3740" y="1504"/>
                  <a:pt x="3790" y="1518"/>
                  <a:pt x="3842" y="1527"/>
                </a:cubicBezTo>
                <a:cubicBezTo>
                  <a:pt x="3874" y="1535"/>
                  <a:pt x="3907" y="1538"/>
                  <a:pt x="3939" y="1546"/>
                </a:cubicBezTo>
                <a:cubicBezTo>
                  <a:pt x="3943" y="1547"/>
                  <a:pt x="3946" y="1548"/>
                  <a:pt x="3950" y="1549"/>
                </a:cubicBezTo>
                <a:cubicBezTo>
                  <a:pt x="3950" y="1545"/>
                  <a:pt x="3950" y="1545"/>
                  <a:pt x="3950" y="1545"/>
                </a:cubicBezTo>
                <a:cubicBezTo>
                  <a:pt x="3933" y="1541"/>
                  <a:pt x="3915" y="1538"/>
                  <a:pt x="3897" y="1534"/>
                </a:cubicBezTo>
                <a:cubicBezTo>
                  <a:pt x="3839" y="1525"/>
                  <a:pt x="3782" y="1510"/>
                  <a:pt x="3725" y="1499"/>
                </a:cubicBezTo>
                <a:cubicBezTo>
                  <a:pt x="3638" y="1480"/>
                  <a:pt x="3552" y="1460"/>
                  <a:pt x="3465" y="1443"/>
                </a:cubicBezTo>
                <a:cubicBezTo>
                  <a:pt x="3440" y="1437"/>
                  <a:pt x="3416" y="1428"/>
                  <a:pt x="3390" y="1425"/>
                </a:cubicBezTo>
                <a:cubicBezTo>
                  <a:pt x="3292" y="1404"/>
                  <a:pt x="3195" y="1380"/>
                  <a:pt x="3097" y="1358"/>
                </a:cubicBezTo>
                <a:cubicBezTo>
                  <a:pt x="3011" y="1336"/>
                  <a:pt x="2924" y="1315"/>
                  <a:pt x="2837" y="1295"/>
                </a:cubicBezTo>
                <a:cubicBezTo>
                  <a:pt x="2735" y="1269"/>
                  <a:pt x="2632" y="1243"/>
                  <a:pt x="2528" y="1218"/>
                </a:cubicBezTo>
                <a:cubicBezTo>
                  <a:pt x="2414" y="1187"/>
                  <a:pt x="2298" y="1161"/>
                  <a:pt x="2184" y="1130"/>
                </a:cubicBezTo>
                <a:cubicBezTo>
                  <a:pt x="2098" y="1108"/>
                  <a:pt x="2014" y="1085"/>
                  <a:pt x="1929" y="1063"/>
                </a:cubicBezTo>
                <a:cubicBezTo>
                  <a:pt x="1781" y="1024"/>
                  <a:pt x="1635" y="984"/>
                  <a:pt x="1487" y="945"/>
                </a:cubicBezTo>
                <a:cubicBezTo>
                  <a:pt x="1415" y="924"/>
                  <a:pt x="1342" y="907"/>
                  <a:pt x="1270" y="885"/>
                </a:cubicBezTo>
                <a:cubicBezTo>
                  <a:pt x="1185" y="863"/>
                  <a:pt x="1101" y="841"/>
                  <a:pt x="1017" y="815"/>
                </a:cubicBezTo>
                <a:cubicBezTo>
                  <a:pt x="961" y="802"/>
                  <a:pt x="906" y="785"/>
                  <a:pt x="851" y="769"/>
                </a:cubicBezTo>
                <a:cubicBezTo>
                  <a:pt x="734" y="738"/>
                  <a:pt x="617" y="708"/>
                  <a:pt x="501" y="673"/>
                </a:cubicBezTo>
                <a:cubicBezTo>
                  <a:pt x="409" y="649"/>
                  <a:pt x="317" y="622"/>
                  <a:pt x="225" y="596"/>
                </a:cubicBezTo>
                <a:cubicBezTo>
                  <a:pt x="193" y="536"/>
                  <a:pt x="164" y="473"/>
                  <a:pt x="132" y="412"/>
                </a:cubicBezTo>
                <a:cubicBezTo>
                  <a:pt x="170" y="421"/>
                  <a:pt x="207" y="435"/>
                  <a:pt x="244" y="445"/>
                </a:cubicBezTo>
                <a:cubicBezTo>
                  <a:pt x="300" y="463"/>
                  <a:pt x="356" y="476"/>
                  <a:pt x="411" y="495"/>
                </a:cubicBezTo>
                <a:cubicBezTo>
                  <a:pt x="436" y="503"/>
                  <a:pt x="461" y="508"/>
                  <a:pt x="486" y="517"/>
                </a:cubicBezTo>
                <a:cubicBezTo>
                  <a:pt x="530" y="532"/>
                  <a:pt x="575" y="545"/>
                  <a:pt x="620" y="557"/>
                </a:cubicBezTo>
                <a:cubicBezTo>
                  <a:pt x="797" y="608"/>
                  <a:pt x="973" y="663"/>
                  <a:pt x="1150" y="715"/>
                </a:cubicBezTo>
                <a:cubicBezTo>
                  <a:pt x="1236" y="739"/>
                  <a:pt x="1321" y="765"/>
                  <a:pt x="1407" y="790"/>
                </a:cubicBezTo>
                <a:cubicBezTo>
                  <a:pt x="1617" y="848"/>
                  <a:pt x="1825" y="911"/>
                  <a:pt x="2035" y="970"/>
                </a:cubicBezTo>
                <a:cubicBezTo>
                  <a:pt x="2451" y="1088"/>
                  <a:pt x="2868" y="1201"/>
                  <a:pt x="3288" y="1308"/>
                </a:cubicBezTo>
                <a:cubicBezTo>
                  <a:pt x="3326" y="1318"/>
                  <a:pt x="3364" y="1329"/>
                  <a:pt x="3403" y="1337"/>
                </a:cubicBezTo>
                <a:cubicBezTo>
                  <a:pt x="3532" y="1371"/>
                  <a:pt x="3662" y="1401"/>
                  <a:pt x="3792" y="1433"/>
                </a:cubicBezTo>
                <a:cubicBezTo>
                  <a:pt x="3845" y="1445"/>
                  <a:pt x="3897" y="1457"/>
                  <a:pt x="3950" y="1469"/>
                </a:cubicBezTo>
                <a:cubicBezTo>
                  <a:pt x="3950" y="1465"/>
                  <a:pt x="3950" y="1465"/>
                  <a:pt x="3950" y="1465"/>
                </a:cubicBezTo>
                <a:cubicBezTo>
                  <a:pt x="3922" y="1459"/>
                  <a:pt x="3894" y="1452"/>
                  <a:pt x="3866" y="1446"/>
                </a:cubicBezTo>
                <a:cubicBezTo>
                  <a:pt x="3799" y="1432"/>
                  <a:pt x="3732" y="1414"/>
                  <a:pt x="3665" y="1398"/>
                </a:cubicBezTo>
                <a:cubicBezTo>
                  <a:pt x="3499" y="1358"/>
                  <a:pt x="3333" y="1317"/>
                  <a:pt x="3168" y="1273"/>
                </a:cubicBezTo>
                <a:cubicBezTo>
                  <a:pt x="2927" y="1210"/>
                  <a:pt x="2686" y="1146"/>
                  <a:pt x="2445" y="1078"/>
                </a:cubicBezTo>
                <a:cubicBezTo>
                  <a:pt x="2183" y="1006"/>
                  <a:pt x="1921" y="931"/>
                  <a:pt x="1660" y="855"/>
                </a:cubicBezTo>
                <a:cubicBezTo>
                  <a:pt x="1538" y="817"/>
                  <a:pt x="1413" y="785"/>
                  <a:pt x="1291" y="747"/>
                </a:cubicBezTo>
                <a:cubicBezTo>
                  <a:pt x="1135" y="702"/>
                  <a:pt x="980" y="655"/>
                  <a:pt x="824" y="610"/>
                </a:cubicBezTo>
                <a:cubicBezTo>
                  <a:pt x="738" y="585"/>
                  <a:pt x="651" y="559"/>
                  <a:pt x="564" y="534"/>
                </a:cubicBezTo>
                <a:cubicBezTo>
                  <a:pt x="524" y="523"/>
                  <a:pt x="486" y="509"/>
                  <a:pt x="446" y="498"/>
                </a:cubicBezTo>
                <a:cubicBezTo>
                  <a:pt x="404" y="486"/>
                  <a:pt x="363" y="471"/>
                  <a:pt x="321" y="460"/>
                </a:cubicBezTo>
                <a:cubicBezTo>
                  <a:pt x="256" y="441"/>
                  <a:pt x="191" y="422"/>
                  <a:pt x="127" y="400"/>
                </a:cubicBezTo>
                <a:cubicBezTo>
                  <a:pt x="96" y="339"/>
                  <a:pt x="65" y="278"/>
                  <a:pt x="35" y="216"/>
                </a:cubicBezTo>
                <a:cubicBezTo>
                  <a:pt x="118" y="243"/>
                  <a:pt x="201" y="270"/>
                  <a:pt x="285" y="295"/>
                </a:cubicBezTo>
                <a:cubicBezTo>
                  <a:pt x="371" y="324"/>
                  <a:pt x="456" y="352"/>
                  <a:pt x="543" y="378"/>
                </a:cubicBezTo>
                <a:cubicBezTo>
                  <a:pt x="585" y="391"/>
                  <a:pt x="626" y="406"/>
                  <a:pt x="668" y="418"/>
                </a:cubicBezTo>
                <a:cubicBezTo>
                  <a:pt x="784" y="456"/>
                  <a:pt x="900" y="490"/>
                  <a:pt x="1016" y="530"/>
                </a:cubicBezTo>
                <a:cubicBezTo>
                  <a:pt x="1169" y="578"/>
                  <a:pt x="1322" y="626"/>
                  <a:pt x="1475" y="673"/>
                </a:cubicBezTo>
                <a:cubicBezTo>
                  <a:pt x="1620" y="719"/>
                  <a:pt x="1767" y="763"/>
                  <a:pt x="1913" y="808"/>
                </a:cubicBezTo>
                <a:cubicBezTo>
                  <a:pt x="2069" y="855"/>
                  <a:pt x="2223" y="904"/>
                  <a:pt x="2379" y="949"/>
                </a:cubicBezTo>
                <a:cubicBezTo>
                  <a:pt x="2659" y="1033"/>
                  <a:pt x="2938" y="1115"/>
                  <a:pt x="3219" y="1193"/>
                </a:cubicBezTo>
                <a:cubicBezTo>
                  <a:pt x="3248" y="1201"/>
                  <a:pt x="3277" y="1208"/>
                  <a:pt x="3305" y="1218"/>
                </a:cubicBezTo>
                <a:cubicBezTo>
                  <a:pt x="3464" y="1262"/>
                  <a:pt x="3624" y="1304"/>
                  <a:pt x="3783" y="1347"/>
                </a:cubicBezTo>
                <a:cubicBezTo>
                  <a:pt x="3817" y="1355"/>
                  <a:pt x="3849" y="1366"/>
                  <a:pt x="3883" y="1372"/>
                </a:cubicBezTo>
                <a:cubicBezTo>
                  <a:pt x="3905" y="1378"/>
                  <a:pt x="3928" y="1384"/>
                  <a:pt x="3950" y="1390"/>
                </a:cubicBezTo>
                <a:cubicBezTo>
                  <a:pt x="3950" y="1385"/>
                  <a:pt x="3950" y="1385"/>
                  <a:pt x="3950" y="1385"/>
                </a:cubicBezTo>
                <a:cubicBezTo>
                  <a:pt x="3760" y="1337"/>
                  <a:pt x="3570" y="1286"/>
                  <a:pt x="3381" y="1234"/>
                </a:cubicBezTo>
                <a:cubicBezTo>
                  <a:pt x="3327" y="1220"/>
                  <a:pt x="3275" y="1201"/>
                  <a:pt x="3220" y="1189"/>
                </a:cubicBezTo>
                <a:cubicBezTo>
                  <a:pt x="2544" y="998"/>
                  <a:pt x="1873" y="790"/>
                  <a:pt x="1202" y="579"/>
                </a:cubicBezTo>
                <a:cubicBezTo>
                  <a:pt x="1046" y="528"/>
                  <a:pt x="888" y="483"/>
                  <a:pt x="732" y="432"/>
                </a:cubicBezTo>
                <a:cubicBezTo>
                  <a:pt x="654" y="407"/>
                  <a:pt x="578" y="381"/>
                  <a:pt x="500" y="358"/>
                </a:cubicBezTo>
                <a:cubicBezTo>
                  <a:pt x="426" y="334"/>
                  <a:pt x="351" y="310"/>
                  <a:pt x="277" y="285"/>
                </a:cubicBezTo>
                <a:cubicBezTo>
                  <a:pt x="201" y="263"/>
                  <a:pt x="127" y="236"/>
                  <a:pt x="52" y="213"/>
                </a:cubicBezTo>
                <a:cubicBezTo>
                  <a:pt x="44" y="210"/>
                  <a:pt x="36" y="208"/>
                  <a:pt x="29" y="204"/>
                </a:cubicBezTo>
                <a:cubicBezTo>
                  <a:pt x="20" y="192"/>
                  <a:pt x="15" y="178"/>
                  <a:pt x="9" y="165"/>
                </a:cubicBezTo>
                <a:cubicBezTo>
                  <a:pt x="16" y="144"/>
                  <a:pt x="25" y="124"/>
                  <a:pt x="32" y="103"/>
                </a:cubicBezTo>
                <a:cubicBezTo>
                  <a:pt x="43" y="102"/>
                  <a:pt x="53" y="100"/>
                  <a:pt x="64" y="103"/>
                </a:cubicBezTo>
                <a:cubicBezTo>
                  <a:pt x="64" y="93"/>
                  <a:pt x="60" y="83"/>
                  <a:pt x="60" y="72"/>
                </a:cubicBezTo>
                <a:cubicBezTo>
                  <a:pt x="62" y="64"/>
                  <a:pt x="66" y="55"/>
                  <a:pt x="69" y="46"/>
                </a:cubicBezTo>
                <a:cubicBezTo>
                  <a:pt x="106" y="61"/>
                  <a:pt x="145" y="70"/>
                  <a:pt x="181" y="87"/>
                </a:cubicBezTo>
                <a:close/>
                <a:moveTo>
                  <a:pt x="94" y="953"/>
                </a:moveTo>
                <a:cubicBezTo>
                  <a:pt x="126" y="977"/>
                  <a:pt x="157" y="1002"/>
                  <a:pt x="188" y="1027"/>
                </a:cubicBezTo>
                <a:cubicBezTo>
                  <a:pt x="170" y="1027"/>
                  <a:pt x="153" y="1020"/>
                  <a:pt x="136" y="1016"/>
                </a:cubicBezTo>
                <a:cubicBezTo>
                  <a:pt x="116" y="1013"/>
                  <a:pt x="98" y="1007"/>
                  <a:pt x="78" y="1004"/>
                </a:cubicBezTo>
                <a:cubicBezTo>
                  <a:pt x="77" y="1002"/>
                  <a:pt x="75" y="999"/>
                  <a:pt x="73" y="997"/>
                </a:cubicBezTo>
                <a:cubicBezTo>
                  <a:pt x="81" y="983"/>
                  <a:pt x="87" y="967"/>
                  <a:pt x="94" y="953"/>
                </a:cubicBezTo>
                <a:close/>
                <a:moveTo>
                  <a:pt x="44" y="843"/>
                </a:moveTo>
                <a:cubicBezTo>
                  <a:pt x="48" y="845"/>
                  <a:pt x="51" y="847"/>
                  <a:pt x="55" y="849"/>
                </a:cubicBezTo>
                <a:cubicBezTo>
                  <a:pt x="59" y="849"/>
                  <a:pt x="64" y="849"/>
                  <a:pt x="69" y="848"/>
                </a:cubicBezTo>
                <a:cubicBezTo>
                  <a:pt x="69" y="852"/>
                  <a:pt x="70" y="858"/>
                  <a:pt x="65" y="861"/>
                </a:cubicBezTo>
                <a:cubicBezTo>
                  <a:pt x="56" y="858"/>
                  <a:pt x="50" y="850"/>
                  <a:pt x="44" y="843"/>
                </a:cubicBezTo>
                <a:close/>
                <a:moveTo>
                  <a:pt x="54" y="1044"/>
                </a:moveTo>
                <a:cubicBezTo>
                  <a:pt x="58" y="1033"/>
                  <a:pt x="63" y="1023"/>
                  <a:pt x="68" y="1012"/>
                </a:cubicBezTo>
                <a:cubicBezTo>
                  <a:pt x="112" y="1023"/>
                  <a:pt x="157" y="1033"/>
                  <a:pt x="201" y="1044"/>
                </a:cubicBezTo>
                <a:cubicBezTo>
                  <a:pt x="223" y="1048"/>
                  <a:pt x="236" y="1069"/>
                  <a:pt x="255" y="1080"/>
                </a:cubicBezTo>
                <a:cubicBezTo>
                  <a:pt x="243" y="1082"/>
                  <a:pt x="232" y="1077"/>
                  <a:pt x="220" y="1075"/>
                </a:cubicBezTo>
                <a:cubicBezTo>
                  <a:pt x="191" y="1071"/>
                  <a:pt x="164" y="1064"/>
                  <a:pt x="135" y="1060"/>
                </a:cubicBezTo>
                <a:cubicBezTo>
                  <a:pt x="125" y="1057"/>
                  <a:pt x="115" y="1055"/>
                  <a:pt x="105" y="1053"/>
                </a:cubicBezTo>
                <a:cubicBezTo>
                  <a:pt x="88" y="1050"/>
                  <a:pt x="71" y="1047"/>
                  <a:pt x="54" y="1044"/>
                </a:cubicBezTo>
                <a:close/>
                <a:moveTo>
                  <a:pt x="154" y="1286"/>
                </a:moveTo>
                <a:cubicBezTo>
                  <a:pt x="130" y="1248"/>
                  <a:pt x="102" y="1212"/>
                  <a:pt x="79" y="1173"/>
                </a:cubicBezTo>
                <a:cubicBezTo>
                  <a:pt x="147" y="1184"/>
                  <a:pt x="214" y="1198"/>
                  <a:pt x="282" y="1209"/>
                </a:cubicBezTo>
                <a:cubicBezTo>
                  <a:pt x="296" y="1213"/>
                  <a:pt x="312" y="1212"/>
                  <a:pt x="326" y="1218"/>
                </a:cubicBezTo>
                <a:cubicBezTo>
                  <a:pt x="318" y="1234"/>
                  <a:pt x="310" y="1250"/>
                  <a:pt x="302" y="1265"/>
                </a:cubicBezTo>
                <a:cubicBezTo>
                  <a:pt x="268" y="1274"/>
                  <a:pt x="233" y="1276"/>
                  <a:pt x="199" y="1281"/>
                </a:cubicBezTo>
                <a:cubicBezTo>
                  <a:pt x="184" y="1282"/>
                  <a:pt x="169" y="1289"/>
                  <a:pt x="154" y="1286"/>
                </a:cubicBezTo>
                <a:close/>
                <a:moveTo>
                  <a:pt x="209" y="1344"/>
                </a:moveTo>
                <a:cubicBezTo>
                  <a:pt x="206" y="1344"/>
                  <a:pt x="202" y="1344"/>
                  <a:pt x="200" y="1344"/>
                </a:cubicBezTo>
                <a:cubicBezTo>
                  <a:pt x="201" y="1351"/>
                  <a:pt x="201" y="1351"/>
                  <a:pt x="201" y="1351"/>
                </a:cubicBezTo>
                <a:cubicBezTo>
                  <a:pt x="199" y="1349"/>
                  <a:pt x="196" y="1348"/>
                  <a:pt x="193" y="1346"/>
                </a:cubicBezTo>
                <a:cubicBezTo>
                  <a:pt x="192" y="1342"/>
                  <a:pt x="192" y="1339"/>
                  <a:pt x="191" y="1336"/>
                </a:cubicBezTo>
                <a:cubicBezTo>
                  <a:pt x="200" y="1340"/>
                  <a:pt x="208" y="1335"/>
                  <a:pt x="216" y="1333"/>
                </a:cubicBezTo>
                <a:cubicBezTo>
                  <a:pt x="216" y="1337"/>
                  <a:pt x="213" y="1340"/>
                  <a:pt x="207" y="1340"/>
                </a:cubicBezTo>
                <a:lnTo>
                  <a:pt x="209" y="1344"/>
                </a:lnTo>
                <a:close/>
                <a:moveTo>
                  <a:pt x="156" y="1667"/>
                </a:moveTo>
                <a:cubicBezTo>
                  <a:pt x="129" y="1630"/>
                  <a:pt x="104" y="1592"/>
                  <a:pt x="77" y="1555"/>
                </a:cubicBezTo>
                <a:cubicBezTo>
                  <a:pt x="75" y="1552"/>
                  <a:pt x="71" y="1546"/>
                  <a:pt x="77" y="1545"/>
                </a:cubicBezTo>
                <a:cubicBezTo>
                  <a:pt x="102" y="1526"/>
                  <a:pt x="130" y="1510"/>
                  <a:pt x="155" y="1491"/>
                </a:cubicBezTo>
                <a:cubicBezTo>
                  <a:pt x="176" y="1479"/>
                  <a:pt x="194" y="1463"/>
                  <a:pt x="215" y="1453"/>
                </a:cubicBezTo>
                <a:cubicBezTo>
                  <a:pt x="218" y="1475"/>
                  <a:pt x="222" y="1497"/>
                  <a:pt x="225" y="1519"/>
                </a:cubicBezTo>
                <a:cubicBezTo>
                  <a:pt x="231" y="1551"/>
                  <a:pt x="237" y="1583"/>
                  <a:pt x="240" y="1615"/>
                </a:cubicBezTo>
                <a:cubicBezTo>
                  <a:pt x="235" y="1627"/>
                  <a:pt x="228" y="1637"/>
                  <a:pt x="223" y="1648"/>
                </a:cubicBezTo>
                <a:cubicBezTo>
                  <a:pt x="212" y="1669"/>
                  <a:pt x="202" y="1691"/>
                  <a:pt x="189" y="1711"/>
                </a:cubicBezTo>
                <a:cubicBezTo>
                  <a:pt x="178" y="1696"/>
                  <a:pt x="167" y="1682"/>
                  <a:pt x="156" y="1667"/>
                </a:cubicBezTo>
                <a:close/>
                <a:moveTo>
                  <a:pt x="302" y="2468"/>
                </a:moveTo>
                <a:cubicBezTo>
                  <a:pt x="300" y="2477"/>
                  <a:pt x="301" y="2485"/>
                  <a:pt x="296" y="2493"/>
                </a:cubicBezTo>
                <a:cubicBezTo>
                  <a:pt x="210" y="2425"/>
                  <a:pt x="123" y="2358"/>
                  <a:pt x="37" y="2290"/>
                </a:cubicBezTo>
                <a:cubicBezTo>
                  <a:pt x="36" y="2286"/>
                  <a:pt x="36" y="2286"/>
                  <a:pt x="36" y="2286"/>
                </a:cubicBezTo>
                <a:cubicBezTo>
                  <a:pt x="56" y="2247"/>
                  <a:pt x="78" y="2207"/>
                  <a:pt x="99" y="2168"/>
                </a:cubicBezTo>
                <a:cubicBezTo>
                  <a:pt x="123" y="2125"/>
                  <a:pt x="144" y="2080"/>
                  <a:pt x="170" y="2038"/>
                </a:cubicBezTo>
                <a:cubicBezTo>
                  <a:pt x="176" y="2045"/>
                  <a:pt x="181" y="2052"/>
                  <a:pt x="187" y="2060"/>
                </a:cubicBezTo>
                <a:cubicBezTo>
                  <a:pt x="194" y="2068"/>
                  <a:pt x="201" y="2078"/>
                  <a:pt x="208" y="2086"/>
                </a:cubicBezTo>
                <a:cubicBezTo>
                  <a:pt x="214" y="2094"/>
                  <a:pt x="219" y="2101"/>
                  <a:pt x="224" y="2108"/>
                </a:cubicBezTo>
                <a:cubicBezTo>
                  <a:pt x="260" y="2153"/>
                  <a:pt x="294" y="2199"/>
                  <a:pt x="330" y="2244"/>
                </a:cubicBezTo>
                <a:cubicBezTo>
                  <a:pt x="320" y="2319"/>
                  <a:pt x="311" y="2394"/>
                  <a:pt x="302" y="2468"/>
                </a:cubicBezTo>
                <a:close/>
                <a:moveTo>
                  <a:pt x="335" y="2204"/>
                </a:moveTo>
                <a:cubicBezTo>
                  <a:pt x="333" y="2205"/>
                  <a:pt x="329" y="2206"/>
                  <a:pt x="328" y="2206"/>
                </a:cubicBezTo>
                <a:cubicBezTo>
                  <a:pt x="328" y="2206"/>
                  <a:pt x="328" y="2206"/>
                  <a:pt x="328" y="2206"/>
                </a:cubicBezTo>
                <a:cubicBezTo>
                  <a:pt x="328" y="2209"/>
                  <a:pt x="329" y="2215"/>
                  <a:pt x="330" y="2218"/>
                </a:cubicBezTo>
                <a:cubicBezTo>
                  <a:pt x="329" y="2218"/>
                  <a:pt x="326" y="2219"/>
                  <a:pt x="325" y="2219"/>
                </a:cubicBezTo>
                <a:cubicBezTo>
                  <a:pt x="319" y="2211"/>
                  <a:pt x="314" y="2204"/>
                  <a:pt x="308" y="2196"/>
                </a:cubicBezTo>
                <a:cubicBezTo>
                  <a:pt x="277" y="2157"/>
                  <a:pt x="247" y="2116"/>
                  <a:pt x="216" y="2077"/>
                </a:cubicBezTo>
                <a:cubicBezTo>
                  <a:pt x="210" y="2069"/>
                  <a:pt x="204" y="2061"/>
                  <a:pt x="197" y="2053"/>
                </a:cubicBezTo>
                <a:cubicBezTo>
                  <a:pt x="190" y="2043"/>
                  <a:pt x="183" y="2034"/>
                  <a:pt x="176" y="2024"/>
                </a:cubicBezTo>
                <a:cubicBezTo>
                  <a:pt x="197" y="1988"/>
                  <a:pt x="215" y="1950"/>
                  <a:pt x="236" y="1915"/>
                </a:cubicBezTo>
                <a:cubicBezTo>
                  <a:pt x="249" y="1893"/>
                  <a:pt x="257" y="1869"/>
                  <a:pt x="274" y="1850"/>
                </a:cubicBezTo>
                <a:lnTo>
                  <a:pt x="335" y="2204"/>
                </a:lnTo>
                <a:close/>
                <a:moveTo>
                  <a:pt x="380" y="2555"/>
                </a:moveTo>
                <a:cubicBezTo>
                  <a:pt x="376" y="2556"/>
                  <a:pt x="376" y="2556"/>
                  <a:pt x="376" y="2556"/>
                </a:cubicBezTo>
                <a:cubicBezTo>
                  <a:pt x="376" y="2553"/>
                  <a:pt x="375" y="2549"/>
                  <a:pt x="374" y="2546"/>
                </a:cubicBezTo>
                <a:cubicBezTo>
                  <a:pt x="376" y="2546"/>
                  <a:pt x="380" y="2545"/>
                  <a:pt x="382" y="2545"/>
                </a:cubicBezTo>
                <a:cubicBezTo>
                  <a:pt x="383" y="2534"/>
                  <a:pt x="376" y="2523"/>
                  <a:pt x="381" y="2512"/>
                </a:cubicBezTo>
                <a:cubicBezTo>
                  <a:pt x="383" y="2520"/>
                  <a:pt x="385" y="2528"/>
                  <a:pt x="386" y="2536"/>
                </a:cubicBezTo>
                <a:cubicBezTo>
                  <a:pt x="386" y="2544"/>
                  <a:pt x="388" y="2552"/>
                  <a:pt x="389" y="2560"/>
                </a:cubicBezTo>
                <a:cubicBezTo>
                  <a:pt x="386" y="2559"/>
                  <a:pt x="383" y="2558"/>
                  <a:pt x="380" y="2555"/>
                </a:cubicBezTo>
                <a:close/>
                <a:moveTo>
                  <a:pt x="349" y="988"/>
                </a:moveTo>
                <a:cubicBezTo>
                  <a:pt x="364" y="1016"/>
                  <a:pt x="376" y="1046"/>
                  <a:pt x="390" y="1074"/>
                </a:cubicBezTo>
                <a:cubicBezTo>
                  <a:pt x="364" y="1071"/>
                  <a:pt x="337" y="1066"/>
                  <a:pt x="311" y="1058"/>
                </a:cubicBezTo>
                <a:cubicBezTo>
                  <a:pt x="268" y="1023"/>
                  <a:pt x="225" y="990"/>
                  <a:pt x="181" y="955"/>
                </a:cubicBezTo>
                <a:cubicBezTo>
                  <a:pt x="160" y="937"/>
                  <a:pt x="137" y="922"/>
                  <a:pt x="116" y="903"/>
                </a:cubicBezTo>
                <a:cubicBezTo>
                  <a:pt x="122" y="890"/>
                  <a:pt x="128" y="878"/>
                  <a:pt x="132" y="865"/>
                </a:cubicBezTo>
                <a:cubicBezTo>
                  <a:pt x="192" y="878"/>
                  <a:pt x="250" y="896"/>
                  <a:pt x="310" y="908"/>
                </a:cubicBezTo>
                <a:cubicBezTo>
                  <a:pt x="326" y="933"/>
                  <a:pt x="336" y="962"/>
                  <a:pt x="349" y="988"/>
                </a:cubicBezTo>
                <a:close/>
                <a:moveTo>
                  <a:pt x="200" y="715"/>
                </a:moveTo>
                <a:cubicBezTo>
                  <a:pt x="222" y="712"/>
                  <a:pt x="229" y="734"/>
                  <a:pt x="236" y="750"/>
                </a:cubicBezTo>
                <a:cubicBezTo>
                  <a:pt x="221" y="748"/>
                  <a:pt x="207" y="744"/>
                  <a:pt x="192" y="741"/>
                </a:cubicBezTo>
                <a:cubicBezTo>
                  <a:pt x="191" y="732"/>
                  <a:pt x="196" y="723"/>
                  <a:pt x="200" y="715"/>
                </a:cubicBezTo>
                <a:close/>
                <a:moveTo>
                  <a:pt x="215" y="753"/>
                </a:moveTo>
                <a:cubicBezTo>
                  <a:pt x="223" y="756"/>
                  <a:pt x="233" y="757"/>
                  <a:pt x="241" y="762"/>
                </a:cubicBezTo>
                <a:cubicBezTo>
                  <a:pt x="245" y="767"/>
                  <a:pt x="247" y="773"/>
                  <a:pt x="250" y="778"/>
                </a:cubicBezTo>
                <a:cubicBezTo>
                  <a:pt x="256" y="791"/>
                  <a:pt x="263" y="804"/>
                  <a:pt x="268" y="816"/>
                </a:cubicBezTo>
                <a:cubicBezTo>
                  <a:pt x="275" y="830"/>
                  <a:pt x="281" y="844"/>
                  <a:pt x="287" y="857"/>
                </a:cubicBezTo>
                <a:cubicBezTo>
                  <a:pt x="295" y="871"/>
                  <a:pt x="302" y="885"/>
                  <a:pt x="307" y="900"/>
                </a:cubicBezTo>
                <a:cubicBezTo>
                  <a:pt x="250" y="888"/>
                  <a:pt x="195" y="872"/>
                  <a:pt x="139" y="858"/>
                </a:cubicBezTo>
                <a:cubicBezTo>
                  <a:pt x="139" y="856"/>
                  <a:pt x="140" y="851"/>
                  <a:pt x="140" y="849"/>
                </a:cubicBezTo>
                <a:cubicBezTo>
                  <a:pt x="154" y="815"/>
                  <a:pt x="172" y="783"/>
                  <a:pt x="184" y="748"/>
                </a:cubicBezTo>
                <a:cubicBezTo>
                  <a:pt x="195" y="746"/>
                  <a:pt x="205" y="751"/>
                  <a:pt x="215" y="753"/>
                </a:cubicBezTo>
                <a:close/>
              </a:path>
            </a:pathLst>
          </a:custGeom>
          <a:solidFill>
            <a:srgbClr val="5C8D3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lvl="0"/>
            <a:endParaRPr lang="en-US" dirty="0"/>
          </a:p>
        </p:txBody>
      </p:sp>
      <p:pic>
        <p:nvPicPr>
          <p:cNvPr id="27" name="Picture 498" descr="blueprint-paper"/>
          <p:cNvPicPr>
            <a:picLocks noChangeAspect="1" noChangeArrowheads="1"/>
          </p:cNvPicPr>
          <p:nvPr userDrawn="1"/>
        </p:nvPicPr>
        <p:blipFill>
          <a:blip r:embed="rId2">
            <a:extLst>
              <a:ext uri="{28A0092B-C50C-407E-A947-70E740481C1C}">
                <a14:useLocalDpi xmlns:a14="http://schemas.microsoft.com/office/drawing/2010/main" val="0"/>
              </a:ext>
            </a:extLst>
          </a:blip>
          <a:srcRect l="16209" t="35023" r="15514" b="7762"/>
          <a:stretch>
            <a:fillRect/>
          </a:stretch>
        </p:blipFill>
        <p:spPr bwMode="auto">
          <a:xfrm>
            <a:off x="1" y="1408113"/>
            <a:ext cx="685800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493"/>
          <p:cNvSpPr>
            <a:spLocks noChangeArrowheads="1"/>
          </p:cNvSpPr>
          <p:nvPr userDrawn="1"/>
        </p:nvSpPr>
        <p:spPr bwMode="gray">
          <a:xfrm>
            <a:off x="0" y="5762625"/>
            <a:ext cx="6850063" cy="146050"/>
          </a:xfrm>
          <a:prstGeom prst="rect">
            <a:avLst/>
          </a:prstGeom>
          <a:solidFill>
            <a:srgbClr val="B2B2B2"/>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dirty="0"/>
          </a:p>
        </p:txBody>
      </p:sp>
      <p:sp>
        <p:nvSpPr>
          <p:cNvPr id="8" name="Rectangle 494"/>
          <p:cNvSpPr>
            <a:spLocks noChangeArrowheads="1"/>
          </p:cNvSpPr>
          <p:nvPr userDrawn="1"/>
        </p:nvSpPr>
        <p:spPr bwMode="gray">
          <a:xfrm>
            <a:off x="6867525" y="5762625"/>
            <a:ext cx="2014538" cy="146050"/>
          </a:xfrm>
          <a:prstGeom prst="rect">
            <a:avLst/>
          </a:prstGeom>
          <a:solidFill>
            <a:srgbClr val="777777"/>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dirty="0"/>
          </a:p>
        </p:txBody>
      </p:sp>
      <p:sp>
        <p:nvSpPr>
          <p:cNvPr id="23" name="Line 416"/>
          <p:cNvSpPr>
            <a:spLocks noChangeShapeType="1"/>
          </p:cNvSpPr>
          <p:nvPr userDrawn="1"/>
        </p:nvSpPr>
        <p:spPr bwMode="gray">
          <a:xfrm>
            <a:off x="992188" y="1411288"/>
            <a:ext cx="0" cy="2974975"/>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4" name="Line 417"/>
          <p:cNvSpPr>
            <a:spLocks noChangeShapeType="1"/>
          </p:cNvSpPr>
          <p:nvPr userDrawn="1"/>
        </p:nvSpPr>
        <p:spPr bwMode="gray">
          <a:xfrm>
            <a:off x="992188" y="3625850"/>
            <a:ext cx="5173662" cy="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5" name="Line 495"/>
          <p:cNvSpPr>
            <a:spLocks noChangeShapeType="1"/>
          </p:cNvSpPr>
          <p:nvPr userDrawn="1"/>
        </p:nvSpPr>
        <p:spPr bwMode="gray">
          <a:xfrm>
            <a:off x="6858000" y="1356852"/>
            <a:ext cx="0" cy="4380373"/>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194" name="Rectangle 2"/>
          <p:cNvSpPr>
            <a:spLocks noGrp="1" noChangeArrowheads="1"/>
          </p:cNvSpPr>
          <p:nvPr>
            <p:ph type="ctrTitle"/>
          </p:nvPr>
        </p:nvSpPr>
        <p:spPr>
          <a:xfrm>
            <a:off x="928688" y="2428875"/>
            <a:ext cx="5213350" cy="984250"/>
          </a:xfrm>
        </p:spPr>
        <p:txBody>
          <a:bodyPr lIns="0" rIns="0" anchor="b"/>
          <a:lstStyle>
            <a:lvl1pPr algn="r">
              <a:defRPr>
                <a:solidFill>
                  <a:schemeClr val="bg1"/>
                </a:solidFill>
              </a:defRPr>
            </a:lvl1pPr>
          </a:lstStyle>
          <a:p>
            <a:pPr lvl="0"/>
            <a:r>
              <a:rPr lang="en-US" noProof="0"/>
              <a:t>Click to edit Master title style</a:t>
            </a:r>
          </a:p>
        </p:txBody>
      </p:sp>
      <p:sp>
        <p:nvSpPr>
          <p:cNvPr id="8195" name="Rectangle 3"/>
          <p:cNvSpPr>
            <a:spLocks noGrp="1" noChangeArrowheads="1"/>
          </p:cNvSpPr>
          <p:nvPr>
            <p:ph type="subTitle" idx="1"/>
          </p:nvPr>
        </p:nvSpPr>
        <p:spPr>
          <a:xfrm>
            <a:off x="1231900" y="3765550"/>
            <a:ext cx="4910138" cy="365125"/>
          </a:xfrm>
          <a:extLst>
            <a:ext uri="{91240B29-F687-4F45-9708-019B960494DF}">
              <a14:hiddenLine xmlns:a14="http://schemas.microsoft.com/office/drawing/2010/main" w="9525" algn="ctr">
                <a:solidFill>
                  <a:schemeClr val="tx1"/>
                </a:solidFill>
                <a:miter lim="800000"/>
                <a:headEnd/>
                <a:tailEnd/>
              </a14:hiddenLine>
            </a:ext>
          </a:extLst>
        </p:spPr>
        <p:txBody>
          <a:bodyPr lIns="0" tIns="0" rIns="0" bIns="0">
            <a:spAutoFit/>
          </a:bodyPr>
          <a:lstStyle>
            <a:lvl1pPr marL="0" indent="0" algn="r">
              <a:spcBef>
                <a:spcPct val="0"/>
              </a:spcBef>
              <a:buClrTx/>
              <a:buFontTx/>
              <a:buNone/>
              <a:defRPr sz="2400">
                <a:solidFill>
                  <a:schemeClr val="bg1"/>
                </a:solidFill>
              </a:defRPr>
            </a:lvl1pPr>
          </a:lstStyle>
          <a:p>
            <a:pPr lvl="0"/>
            <a:r>
              <a:rPr lang="en-US" noProof="0"/>
              <a:t>Click to edit Master subtitle style</a:t>
            </a:r>
          </a:p>
        </p:txBody>
      </p:sp>
      <p:sp>
        <p:nvSpPr>
          <p:cNvPr id="26" name="Rectangle 4"/>
          <p:cNvSpPr>
            <a:spLocks noGrp="1" noChangeArrowheads="1"/>
          </p:cNvSpPr>
          <p:nvPr>
            <p:ph type="dt" sz="half" idx="10"/>
          </p:nvPr>
        </p:nvSpPr>
        <p:spPr>
          <a:xfrm>
            <a:off x="4435475" y="5272088"/>
            <a:ext cx="1706563" cy="198437"/>
          </a:xfrm>
        </p:spPr>
        <p:txBody>
          <a:bodyPr anchor="t"/>
          <a:lstStyle>
            <a:lvl1pPr algn="r" eaLnBrk="1" hangingPunct="1">
              <a:defRPr sz="1300" smtClean="0"/>
            </a:lvl1pPr>
          </a:lstStyle>
          <a:p>
            <a:pPr>
              <a:defRPr/>
            </a:pPr>
            <a:r>
              <a:rPr lang="en-US"/>
              <a:t>January 16, 2019</a:t>
            </a:r>
            <a:endParaRPr lang="en-US" dirty="0"/>
          </a:p>
        </p:txBody>
      </p:sp>
      <p:grpSp>
        <p:nvGrpSpPr>
          <p:cNvPr id="28" name="Group 27"/>
          <p:cNvGrpSpPr/>
          <p:nvPr userDrawn="1"/>
        </p:nvGrpSpPr>
        <p:grpSpPr>
          <a:xfrm>
            <a:off x="6931025" y="2798763"/>
            <a:ext cx="1908175" cy="1290637"/>
            <a:chOff x="6931025" y="2798763"/>
            <a:chExt cx="1908175" cy="1290637"/>
          </a:xfrm>
        </p:grpSpPr>
        <p:sp>
          <p:nvSpPr>
            <p:cNvPr id="29" name="Freeform 5"/>
            <p:cNvSpPr>
              <a:spLocks/>
            </p:cNvSpPr>
            <p:nvPr userDrawn="1"/>
          </p:nvSpPr>
          <p:spPr bwMode="auto">
            <a:xfrm>
              <a:off x="6938963" y="2803525"/>
              <a:ext cx="187325" cy="160338"/>
            </a:xfrm>
            <a:custGeom>
              <a:avLst/>
              <a:gdLst>
                <a:gd name="T0" fmla="*/ 21 w 118"/>
                <a:gd name="T1" fmla="*/ 0 h 101"/>
                <a:gd name="T2" fmla="*/ 40 w 118"/>
                <a:gd name="T3" fmla="*/ 0 h 101"/>
                <a:gd name="T4" fmla="*/ 51 w 118"/>
                <a:gd name="T5" fmla="*/ 85 h 101"/>
                <a:gd name="T6" fmla="*/ 51 w 118"/>
                <a:gd name="T7" fmla="*/ 85 h 101"/>
                <a:gd name="T8" fmla="*/ 97 w 118"/>
                <a:gd name="T9" fmla="*/ 0 h 101"/>
                <a:gd name="T10" fmla="*/ 118 w 118"/>
                <a:gd name="T11" fmla="*/ 0 h 101"/>
                <a:gd name="T12" fmla="*/ 97 w 118"/>
                <a:gd name="T13" fmla="*/ 101 h 101"/>
                <a:gd name="T14" fmla="*/ 83 w 118"/>
                <a:gd name="T15" fmla="*/ 101 h 101"/>
                <a:gd name="T16" fmla="*/ 103 w 118"/>
                <a:gd name="T17" fmla="*/ 13 h 101"/>
                <a:gd name="T18" fmla="*/ 103 w 118"/>
                <a:gd name="T19" fmla="*/ 13 h 101"/>
                <a:gd name="T20" fmla="*/ 56 w 118"/>
                <a:gd name="T21" fmla="*/ 101 h 101"/>
                <a:gd name="T22" fmla="*/ 41 w 118"/>
                <a:gd name="T23" fmla="*/ 101 h 101"/>
                <a:gd name="T24" fmla="*/ 31 w 118"/>
                <a:gd name="T25" fmla="*/ 14 h 101"/>
                <a:gd name="T26" fmla="*/ 30 w 118"/>
                <a:gd name="T27" fmla="*/ 14 h 101"/>
                <a:gd name="T28" fmla="*/ 14 w 118"/>
                <a:gd name="T29" fmla="*/ 101 h 101"/>
                <a:gd name="T30" fmla="*/ 0 w 118"/>
                <a:gd name="T31" fmla="*/ 101 h 101"/>
                <a:gd name="T32" fmla="*/ 21 w 118"/>
                <a:gd name="T33"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8" h="101">
                  <a:moveTo>
                    <a:pt x="21" y="0"/>
                  </a:moveTo>
                  <a:lnTo>
                    <a:pt x="40" y="0"/>
                  </a:lnTo>
                  <a:lnTo>
                    <a:pt x="51" y="85"/>
                  </a:lnTo>
                  <a:lnTo>
                    <a:pt x="51" y="85"/>
                  </a:lnTo>
                  <a:lnTo>
                    <a:pt x="97" y="0"/>
                  </a:lnTo>
                  <a:lnTo>
                    <a:pt x="118" y="0"/>
                  </a:lnTo>
                  <a:lnTo>
                    <a:pt x="97" y="101"/>
                  </a:lnTo>
                  <a:lnTo>
                    <a:pt x="83" y="101"/>
                  </a:lnTo>
                  <a:lnTo>
                    <a:pt x="103" y="13"/>
                  </a:lnTo>
                  <a:lnTo>
                    <a:pt x="103" y="13"/>
                  </a:lnTo>
                  <a:lnTo>
                    <a:pt x="56" y="101"/>
                  </a:lnTo>
                  <a:lnTo>
                    <a:pt x="41" y="101"/>
                  </a:lnTo>
                  <a:lnTo>
                    <a:pt x="31" y="14"/>
                  </a:lnTo>
                  <a:lnTo>
                    <a:pt x="30" y="14"/>
                  </a:lnTo>
                  <a:lnTo>
                    <a:pt x="14" y="101"/>
                  </a:lnTo>
                  <a:lnTo>
                    <a:pt x="0" y="101"/>
                  </a:lnTo>
                  <a:lnTo>
                    <a:pt x="2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6"/>
            <p:cNvSpPr>
              <a:spLocks noEditPoints="1"/>
            </p:cNvSpPr>
            <p:nvPr userDrawn="1"/>
          </p:nvSpPr>
          <p:spPr bwMode="auto">
            <a:xfrm>
              <a:off x="7134225" y="2843213"/>
              <a:ext cx="104775" cy="123825"/>
            </a:xfrm>
            <a:custGeom>
              <a:avLst/>
              <a:gdLst>
                <a:gd name="T0" fmla="*/ 16 w 88"/>
                <a:gd name="T1" fmla="*/ 57 h 104"/>
                <a:gd name="T2" fmla="*/ 16 w 88"/>
                <a:gd name="T3" fmla="*/ 63 h 104"/>
                <a:gd name="T4" fmla="*/ 39 w 88"/>
                <a:gd name="T5" fmla="*/ 89 h 104"/>
                <a:gd name="T6" fmla="*/ 67 w 88"/>
                <a:gd name="T7" fmla="*/ 69 h 104"/>
                <a:gd name="T8" fmla="*/ 83 w 88"/>
                <a:gd name="T9" fmla="*/ 69 h 104"/>
                <a:gd name="T10" fmla="*/ 37 w 88"/>
                <a:gd name="T11" fmla="*/ 104 h 104"/>
                <a:gd name="T12" fmla="*/ 0 w 88"/>
                <a:gd name="T13" fmla="*/ 62 h 104"/>
                <a:gd name="T14" fmla="*/ 50 w 88"/>
                <a:gd name="T15" fmla="*/ 0 h 104"/>
                <a:gd name="T16" fmla="*/ 88 w 88"/>
                <a:gd name="T17" fmla="*/ 41 h 104"/>
                <a:gd name="T18" fmla="*/ 87 w 88"/>
                <a:gd name="T19" fmla="*/ 57 h 104"/>
                <a:gd name="T20" fmla="*/ 16 w 88"/>
                <a:gd name="T21" fmla="*/ 57 h 104"/>
                <a:gd name="T22" fmla="*/ 72 w 88"/>
                <a:gd name="T23" fmla="*/ 44 h 104"/>
                <a:gd name="T24" fmla="*/ 72 w 88"/>
                <a:gd name="T25" fmla="*/ 40 h 104"/>
                <a:gd name="T26" fmla="*/ 50 w 88"/>
                <a:gd name="T27" fmla="*/ 15 h 104"/>
                <a:gd name="T28" fmla="*/ 19 w 88"/>
                <a:gd name="T29" fmla="*/ 44 h 104"/>
                <a:gd name="T30" fmla="*/ 72 w 88"/>
                <a:gd name="T31" fmla="*/ 4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6" y="57"/>
                  </a:moveTo>
                  <a:cubicBezTo>
                    <a:pt x="16" y="59"/>
                    <a:pt x="16" y="61"/>
                    <a:pt x="16" y="63"/>
                  </a:cubicBezTo>
                  <a:cubicBezTo>
                    <a:pt x="16" y="79"/>
                    <a:pt x="23" y="89"/>
                    <a:pt x="39" y="89"/>
                  </a:cubicBezTo>
                  <a:cubicBezTo>
                    <a:pt x="53" y="89"/>
                    <a:pt x="61" y="81"/>
                    <a:pt x="67" y="69"/>
                  </a:cubicBezTo>
                  <a:cubicBezTo>
                    <a:pt x="83" y="69"/>
                    <a:pt x="83" y="69"/>
                    <a:pt x="83" y="69"/>
                  </a:cubicBezTo>
                  <a:cubicBezTo>
                    <a:pt x="75" y="91"/>
                    <a:pt x="61" y="104"/>
                    <a:pt x="37" y="104"/>
                  </a:cubicBezTo>
                  <a:cubicBezTo>
                    <a:pt x="14" y="104"/>
                    <a:pt x="0" y="87"/>
                    <a:pt x="0" y="62"/>
                  </a:cubicBezTo>
                  <a:cubicBezTo>
                    <a:pt x="0" y="30"/>
                    <a:pt x="19" y="0"/>
                    <a:pt x="50" y="0"/>
                  </a:cubicBezTo>
                  <a:cubicBezTo>
                    <a:pt x="84" y="0"/>
                    <a:pt x="88" y="29"/>
                    <a:pt x="88" y="41"/>
                  </a:cubicBezTo>
                  <a:cubicBezTo>
                    <a:pt x="88" y="49"/>
                    <a:pt x="87" y="53"/>
                    <a:pt x="87" y="57"/>
                  </a:cubicBezTo>
                  <a:lnTo>
                    <a:pt x="16" y="57"/>
                  </a:lnTo>
                  <a:close/>
                  <a:moveTo>
                    <a:pt x="72" y="44"/>
                  </a:moveTo>
                  <a:cubicBezTo>
                    <a:pt x="72" y="40"/>
                    <a:pt x="72" y="40"/>
                    <a:pt x="72" y="40"/>
                  </a:cubicBezTo>
                  <a:cubicBezTo>
                    <a:pt x="72" y="21"/>
                    <a:pt x="61" y="15"/>
                    <a:pt x="50" y="15"/>
                  </a:cubicBezTo>
                  <a:cubicBezTo>
                    <a:pt x="33" y="15"/>
                    <a:pt x="23" y="28"/>
                    <a:pt x="19" y="44"/>
                  </a:cubicBezTo>
                  <a:lnTo>
                    <a:pt x="72"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7"/>
            <p:cNvSpPr>
              <a:spLocks/>
            </p:cNvSpPr>
            <p:nvPr userDrawn="1"/>
          </p:nvSpPr>
          <p:spPr bwMode="auto">
            <a:xfrm>
              <a:off x="7258050" y="2816225"/>
              <a:ext cx="60325" cy="149225"/>
            </a:xfrm>
            <a:custGeom>
              <a:avLst/>
              <a:gdLst>
                <a:gd name="T0" fmla="*/ 14 w 50"/>
                <a:gd name="T1" fmla="*/ 39 h 124"/>
                <a:gd name="T2" fmla="*/ 0 w 50"/>
                <a:gd name="T3" fmla="*/ 39 h 124"/>
                <a:gd name="T4" fmla="*/ 3 w 50"/>
                <a:gd name="T5" fmla="*/ 26 h 124"/>
                <a:gd name="T6" fmla="*/ 17 w 50"/>
                <a:gd name="T7" fmla="*/ 26 h 124"/>
                <a:gd name="T8" fmla="*/ 23 w 50"/>
                <a:gd name="T9" fmla="*/ 0 h 124"/>
                <a:gd name="T10" fmla="*/ 38 w 50"/>
                <a:gd name="T11" fmla="*/ 0 h 124"/>
                <a:gd name="T12" fmla="*/ 33 w 50"/>
                <a:gd name="T13" fmla="*/ 26 h 124"/>
                <a:gd name="T14" fmla="*/ 50 w 50"/>
                <a:gd name="T15" fmla="*/ 26 h 124"/>
                <a:gd name="T16" fmla="*/ 48 w 50"/>
                <a:gd name="T17" fmla="*/ 39 h 124"/>
                <a:gd name="T18" fmla="*/ 30 w 50"/>
                <a:gd name="T19" fmla="*/ 39 h 124"/>
                <a:gd name="T20" fmla="*/ 18 w 50"/>
                <a:gd name="T21" fmla="*/ 95 h 124"/>
                <a:gd name="T22" fmla="*/ 17 w 50"/>
                <a:gd name="T23" fmla="*/ 105 h 124"/>
                <a:gd name="T24" fmla="*/ 24 w 50"/>
                <a:gd name="T25" fmla="*/ 110 h 124"/>
                <a:gd name="T26" fmla="*/ 34 w 50"/>
                <a:gd name="T27" fmla="*/ 109 h 124"/>
                <a:gd name="T28" fmla="*/ 31 w 50"/>
                <a:gd name="T29" fmla="*/ 123 h 124"/>
                <a:gd name="T30" fmla="*/ 20 w 50"/>
                <a:gd name="T31" fmla="*/ 124 h 124"/>
                <a:gd name="T32" fmla="*/ 0 w 50"/>
                <a:gd name="T33" fmla="*/ 108 h 124"/>
                <a:gd name="T34" fmla="*/ 1 w 50"/>
                <a:gd name="T35" fmla="*/ 102 h 124"/>
                <a:gd name="T36" fmla="*/ 14 w 50"/>
                <a:gd name="T37" fmla="*/ 39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0" h="124">
                  <a:moveTo>
                    <a:pt x="14" y="39"/>
                  </a:moveTo>
                  <a:cubicBezTo>
                    <a:pt x="0" y="39"/>
                    <a:pt x="0" y="39"/>
                    <a:pt x="0" y="39"/>
                  </a:cubicBezTo>
                  <a:cubicBezTo>
                    <a:pt x="3" y="26"/>
                    <a:pt x="3" y="26"/>
                    <a:pt x="3" y="26"/>
                  </a:cubicBezTo>
                  <a:cubicBezTo>
                    <a:pt x="17" y="26"/>
                    <a:pt x="17" y="26"/>
                    <a:pt x="17" y="26"/>
                  </a:cubicBezTo>
                  <a:cubicBezTo>
                    <a:pt x="23" y="0"/>
                    <a:pt x="23" y="0"/>
                    <a:pt x="23" y="0"/>
                  </a:cubicBezTo>
                  <a:cubicBezTo>
                    <a:pt x="38" y="0"/>
                    <a:pt x="38" y="0"/>
                    <a:pt x="38" y="0"/>
                  </a:cubicBezTo>
                  <a:cubicBezTo>
                    <a:pt x="33" y="26"/>
                    <a:pt x="33" y="26"/>
                    <a:pt x="33" y="26"/>
                  </a:cubicBezTo>
                  <a:cubicBezTo>
                    <a:pt x="50" y="26"/>
                    <a:pt x="50" y="26"/>
                    <a:pt x="50" y="26"/>
                  </a:cubicBezTo>
                  <a:cubicBezTo>
                    <a:pt x="48" y="39"/>
                    <a:pt x="48" y="39"/>
                    <a:pt x="48" y="39"/>
                  </a:cubicBezTo>
                  <a:cubicBezTo>
                    <a:pt x="30" y="39"/>
                    <a:pt x="30" y="39"/>
                    <a:pt x="30" y="39"/>
                  </a:cubicBezTo>
                  <a:cubicBezTo>
                    <a:pt x="18" y="95"/>
                    <a:pt x="18" y="95"/>
                    <a:pt x="18" y="95"/>
                  </a:cubicBezTo>
                  <a:cubicBezTo>
                    <a:pt x="17" y="100"/>
                    <a:pt x="17" y="103"/>
                    <a:pt x="17" y="105"/>
                  </a:cubicBezTo>
                  <a:cubicBezTo>
                    <a:pt x="17" y="109"/>
                    <a:pt x="19" y="110"/>
                    <a:pt x="24" y="110"/>
                  </a:cubicBezTo>
                  <a:cubicBezTo>
                    <a:pt x="27" y="110"/>
                    <a:pt x="31" y="110"/>
                    <a:pt x="34" y="109"/>
                  </a:cubicBezTo>
                  <a:cubicBezTo>
                    <a:pt x="31" y="123"/>
                    <a:pt x="31" y="123"/>
                    <a:pt x="31" y="123"/>
                  </a:cubicBezTo>
                  <a:cubicBezTo>
                    <a:pt x="28" y="123"/>
                    <a:pt x="25" y="124"/>
                    <a:pt x="20" y="124"/>
                  </a:cubicBezTo>
                  <a:cubicBezTo>
                    <a:pt x="8" y="124"/>
                    <a:pt x="0" y="119"/>
                    <a:pt x="0" y="108"/>
                  </a:cubicBezTo>
                  <a:cubicBezTo>
                    <a:pt x="0" y="106"/>
                    <a:pt x="0" y="104"/>
                    <a:pt x="1" y="102"/>
                  </a:cubicBezTo>
                  <a:lnTo>
                    <a:pt x="14"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8"/>
            <p:cNvSpPr>
              <a:spLocks/>
            </p:cNvSpPr>
            <p:nvPr userDrawn="1"/>
          </p:nvSpPr>
          <p:spPr bwMode="auto">
            <a:xfrm>
              <a:off x="7319963" y="2890838"/>
              <a:ext cx="58737" cy="20638"/>
            </a:xfrm>
            <a:custGeom>
              <a:avLst/>
              <a:gdLst>
                <a:gd name="T0" fmla="*/ 3 w 37"/>
                <a:gd name="T1" fmla="*/ 0 h 13"/>
                <a:gd name="T2" fmla="*/ 37 w 37"/>
                <a:gd name="T3" fmla="*/ 0 h 13"/>
                <a:gd name="T4" fmla="*/ 34 w 37"/>
                <a:gd name="T5" fmla="*/ 13 h 13"/>
                <a:gd name="T6" fmla="*/ 0 w 37"/>
                <a:gd name="T7" fmla="*/ 13 h 13"/>
                <a:gd name="T8" fmla="*/ 3 w 37"/>
                <a:gd name="T9" fmla="*/ 0 h 13"/>
              </a:gdLst>
              <a:ahLst/>
              <a:cxnLst>
                <a:cxn ang="0">
                  <a:pos x="T0" y="T1"/>
                </a:cxn>
                <a:cxn ang="0">
                  <a:pos x="T2" y="T3"/>
                </a:cxn>
                <a:cxn ang="0">
                  <a:pos x="T4" y="T5"/>
                </a:cxn>
                <a:cxn ang="0">
                  <a:pos x="T6" y="T7"/>
                </a:cxn>
                <a:cxn ang="0">
                  <a:pos x="T8" y="T9"/>
                </a:cxn>
              </a:cxnLst>
              <a:rect l="0" t="0" r="r" b="b"/>
              <a:pathLst>
                <a:path w="37" h="13">
                  <a:moveTo>
                    <a:pt x="3" y="0"/>
                  </a:moveTo>
                  <a:lnTo>
                    <a:pt x="37" y="0"/>
                  </a:lnTo>
                  <a:lnTo>
                    <a:pt x="34" y="13"/>
                  </a:lnTo>
                  <a:lnTo>
                    <a:pt x="0" y="13"/>
                  </a:lnTo>
                  <a:lnTo>
                    <a:pt x="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9"/>
            <p:cNvSpPr>
              <a:spLocks/>
            </p:cNvSpPr>
            <p:nvPr userDrawn="1"/>
          </p:nvSpPr>
          <p:spPr bwMode="auto">
            <a:xfrm>
              <a:off x="7392988" y="2803525"/>
              <a:ext cx="136525" cy="160338"/>
            </a:xfrm>
            <a:custGeom>
              <a:avLst/>
              <a:gdLst>
                <a:gd name="T0" fmla="*/ 22 w 86"/>
                <a:gd name="T1" fmla="*/ 0 h 101"/>
                <a:gd name="T2" fmla="*/ 86 w 86"/>
                <a:gd name="T3" fmla="*/ 0 h 101"/>
                <a:gd name="T4" fmla="*/ 84 w 86"/>
                <a:gd name="T5" fmla="*/ 12 h 101"/>
                <a:gd name="T6" fmla="*/ 33 w 86"/>
                <a:gd name="T7" fmla="*/ 12 h 101"/>
                <a:gd name="T8" fmla="*/ 26 w 86"/>
                <a:gd name="T9" fmla="*/ 43 h 101"/>
                <a:gd name="T10" fmla="*/ 76 w 86"/>
                <a:gd name="T11" fmla="*/ 43 h 101"/>
                <a:gd name="T12" fmla="*/ 74 w 86"/>
                <a:gd name="T13" fmla="*/ 55 h 101"/>
                <a:gd name="T14" fmla="*/ 24 w 86"/>
                <a:gd name="T15" fmla="*/ 55 h 101"/>
                <a:gd name="T16" fmla="*/ 17 w 86"/>
                <a:gd name="T17" fmla="*/ 89 h 101"/>
                <a:gd name="T18" fmla="*/ 71 w 86"/>
                <a:gd name="T19" fmla="*/ 89 h 101"/>
                <a:gd name="T20" fmla="*/ 68 w 86"/>
                <a:gd name="T21" fmla="*/ 101 h 101"/>
                <a:gd name="T22" fmla="*/ 0 w 86"/>
                <a:gd name="T23" fmla="*/ 101 h 101"/>
                <a:gd name="T24" fmla="*/ 22 w 86"/>
                <a:gd name="T25"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 h="101">
                  <a:moveTo>
                    <a:pt x="22" y="0"/>
                  </a:moveTo>
                  <a:lnTo>
                    <a:pt x="86" y="0"/>
                  </a:lnTo>
                  <a:lnTo>
                    <a:pt x="84" y="12"/>
                  </a:lnTo>
                  <a:lnTo>
                    <a:pt x="33" y="12"/>
                  </a:lnTo>
                  <a:lnTo>
                    <a:pt x="26" y="43"/>
                  </a:lnTo>
                  <a:lnTo>
                    <a:pt x="76" y="43"/>
                  </a:lnTo>
                  <a:lnTo>
                    <a:pt x="74" y="55"/>
                  </a:lnTo>
                  <a:lnTo>
                    <a:pt x="24" y="55"/>
                  </a:lnTo>
                  <a:lnTo>
                    <a:pt x="17" y="89"/>
                  </a:lnTo>
                  <a:lnTo>
                    <a:pt x="71" y="89"/>
                  </a:lnTo>
                  <a:lnTo>
                    <a:pt x="68" y="101"/>
                  </a:lnTo>
                  <a:lnTo>
                    <a:pt x="0" y="101"/>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10"/>
            <p:cNvSpPr>
              <a:spLocks noEditPoints="1"/>
            </p:cNvSpPr>
            <p:nvPr userDrawn="1"/>
          </p:nvSpPr>
          <p:spPr bwMode="auto">
            <a:xfrm>
              <a:off x="7531100" y="2803525"/>
              <a:ext cx="128587" cy="163513"/>
            </a:xfrm>
            <a:custGeom>
              <a:avLst/>
              <a:gdLst>
                <a:gd name="T0" fmla="*/ 91 w 107"/>
                <a:gd name="T1" fmla="*/ 0 h 137"/>
                <a:gd name="T2" fmla="*/ 107 w 107"/>
                <a:gd name="T3" fmla="*/ 0 h 137"/>
                <a:gd name="T4" fmla="*/ 79 w 107"/>
                <a:gd name="T5" fmla="*/ 134 h 137"/>
                <a:gd name="T6" fmla="*/ 64 w 107"/>
                <a:gd name="T7" fmla="*/ 134 h 137"/>
                <a:gd name="T8" fmla="*/ 67 w 107"/>
                <a:gd name="T9" fmla="*/ 120 h 137"/>
                <a:gd name="T10" fmla="*/ 36 w 107"/>
                <a:gd name="T11" fmla="*/ 137 h 137"/>
                <a:gd name="T12" fmla="*/ 9 w 107"/>
                <a:gd name="T13" fmla="*/ 126 h 137"/>
                <a:gd name="T14" fmla="*/ 0 w 107"/>
                <a:gd name="T15" fmla="*/ 97 h 137"/>
                <a:gd name="T16" fmla="*/ 51 w 107"/>
                <a:gd name="T17" fmla="*/ 34 h 137"/>
                <a:gd name="T18" fmla="*/ 78 w 107"/>
                <a:gd name="T19" fmla="*/ 49 h 137"/>
                <a:gd name="T20" fmla="*/ 80 w 107"/>
                <a:gd name="T21" fmla="*/ 53 h 137"/>
                <a:gd name="T22" fmla="*/ 91 w 107"/>
                <a:gd name="T23" fmla="*/ 0 h 137"/>
                <a:gd name="T24" fmla="*/ 74 w 107"/>
                <a:gd name="T25" fmla="*/ 75 h 137"/>
                <a:gd name="T26" fmla="*/ 52 w 107"/>
                <a:gd name="T27" fmla="*/ 48 h 137"/>
                <a:gd name="T28" fmla="*/ 17 w 107"/>
                <a:gd name="T29" fmla="*/ 97 h 137"/>
                <a:gd name="T30" fmla="*/ 40 w 107"/>
                <a:gd name="T31" fmla="*/ 124 h 137"/>
                <a:gd name="T32" fmla="*/ 74 w 107"/>
                <a:gd name="T33" fmla="*/ 7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7" h="137">
                  <a:moveTo>
                    <a:pt x="91" y="0"/>
                  </a:moveTo>
                  <a:cubicBezTo>
                    <a:pt x="107" y="0"/>
                    <a:pt x="107" y="0"/>
                    <a:pt x="107" y="0"/>
                  </a:cubicBezTo>
                  <a:cubicBezTo>
                    <a:pt x="79" y="134"/>
                    <a:pt x="79" y="134"/>
                    <a:pt x="79" y="134"/>
                  </a:cubicBezTo>
                  <a:cubicBezTo>
                    <a:pt x="64" y="134"/>
                    <a:pt x="64" y="134"/>
                    <a:pt x="64" y="134"/>
                  </a:cubicBezTo>
                  <a:cubicBezTo>
                    <a:pt x="67" y="120"/>
                    <a:pt x="67" y="120"/>
                    <a:pt x="67" y="120"/>
                  </a:cubicBezTo>
                  <a:cubicBezTo>
                    <a:pt x="67" y="121"/>
                    <a:pt x="57" y="137"/>
                    <a:pt x="36" y="137"/>
                  </a:cubicBezTo>
                  <a:cubicBezTo>
                    <a:pt x="29" y="137"/>
                    <a:pt x="17" y="135"/>
                    <a:pt x="9" y="126"/>
                  </a:cubicBezTo>
                  <a:cubicBezTo>
                    <a:pt x="0" y="116"/>
                    <a:pt x="0" y="104"/>
                    <a:pt x="0" y="97"/>
                  </a:cubicBezTo>
                  <a:cubicBezTo>
                    <a:pt x="0" y="64"/>
                    <a:pt x="21" y="34"/>
                    <a:pt x="51" y="34"/>
                  </a:cubicBezTo>
                  <a:cubicBezTo>
                    <a:pt x="66" y="34"/>
                    <a:pt x="75" y="43"/>
                    <a:pt x="78" y="49"/>
                  </a:cubicBezTo>
                  <a:cubicBezTo>
                    <a:pt x="78" y="50"/>
                    <a:pt x="79" y="52"/>
                    <a:pt x="80" y="53"/>
                  </a:cubicBezTo>
                  <a:lnTo>
                    <a:pt x="91" y="0"/>
                  </a:lnTo>
                  <a:close/>
                  <a:moveTo>
                    <a:pt x="74" y="75"/>
                  </a:moveTo>
                  <a:cubicBezTo>
                    <a:pt x="74" y="53"/>
                    <a:pt x="61" y="48"/>
                    <a:pt x="52" y="48"/>
                  </a:cubicBezTo>
                  <a:cubicBezTo>
                    <a:pt x="27" y="48"/>
                    <a:pt x="17" y="79"/>
                    <a:pt x="17" y="97"/>
                  </a:cubicBezTo>
                  <a:cubicBezTo>
                    <a:pt x="17" y="111"/>
                    <a:pt x="23" y="124"/>
                    <a:pt x="40" y="124"/>
                  </a:cubicBezTo>
                  <a:cubicBezTo>
                    <a:pt x="60" y="124"/>
                    <a:pt x="74" y="97"/>
                    <a:pt x="74" y="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11"/>
            <p:cNvSpPr>
              <a:spLocks noEditPoints="1"/>
            </p:cNvSpPr>
            <p:nvPr userDrawn="1"/>
          </p:nvSpPr>
          <p:spPr bwMode="auto">
            <a:xfrm>
              <a:off x="7662863" y="2798763"/>
              <a:ext cx="41275" cy="39688"/>
            </a:xfrm>
            <a:custGeom>
              <a:avLst/>
              <a:gdLst>
                <a:gd name="T0" fmla="*/ 0 w 34"/>
                <a:gd name="T1" fmla="*/ 16 h 33"/>
                <a:gd name="T2" fmla="*/ 17 w 34"/>
                <a:gd name="T3" fmla="*/ 0 h 33"/>
                <a:gd name="T4" fmla="*/ 34 w 34"/>
                <a:gd name="T5" fmla="*/ 16 h 33"/>
                <a:gd name="T6" fmla="*/ 17 w 34"/>
                <a:gd name="T7" fmla="*/ 33 h 33"/>
                <a:gd name="T8" fmla="*/ 0 w 34"/>
                <a:gd name="T9" fmla="*/ 16 h 33"/>
                <a:gd name="T10" fmla="*/ 17 w 34"/>
                <a:gd name="T11" fmla="*/ 30 h 33"/>
                <a:gd name="T12" fmla="*/ 31 w 34"/>
                <a:gd name="T13" fmla="*/ 16 h 33"/>
                <a:gd name="T14" fmla="*/ 17 w 34"/>
                <a:gd name="T15" fmla="*/ 2 h 33"/>
                <a:gd name="T16" fmla="*/ 3 w 34"/>
                <a:gd name="T17" fmla="*/ 16 h 33"/>
                <a:gd name="T18" fmla="*/ 17 w 34"/>
                <a:gd name="T19" fmla="*/ 30 h 33"/>
                <a:gd name="T20" fmla="*/ 13 w 34"/>
                <a:gd name="T21" fmla="*/ 26 h 33"/>
                <a:gd name="T22" fmla="*/ 11 w 34"/>
                <a:gd name="T23" fmla="*/ 26 h 33"/>
                <a:gd name="T24" fmla="*/ 11 w 34"/>
                <a:gd name="T25" fmla="*/ 7 h 33"/>
                <a:gd name="T26" fmla="*/ 18 w 34"/>
                <a:gd name="T27" fmla="*/ 7 h 33"/>
                <a:gd name="T28" fmla="*/ 25 w 34"/>
                <a:gd name="T29" fmla="*/ 12 h 33"/>
                <a:gd name="T30" fmla="*/ 20 w 34"/>
                <a:gd name="T31" fmla="*/ 18 h 33"/>
                <a:gd name="T32" fmla="*/ 25 w 34"/>
                <a:gd name="T33" fmla="*/ 26 h 33"/>
                <a:gd name="T34" fmla="*/ 22 w 34"/>
                <a:gd name="T35" fmla="*/ 26 h 33"/>
                <a:gd name="T36" fmla="*/ 17 w 34"/>
                <a:gd name="T37" fmla="*/ 18 h 33"/>
                <a:gd name="T38" fmla="*/ 13 w 34"/>
                <a:gd name="T39" fmla="*/ 18 h 33"/>
                <a:gd name="T40" fmla="*/ 13 w 34"/>
                <a:gd name="T41" fmla="*/ 26 h 33"/>
                <a:gd name="T42" fmla="*/ 17 w 34"/>
                <a:gd name="T43" fmla="*/ 15 h 33"/>
                <a:gd name="T44" fmla="*/ 22 w 34"/>
                <a:gd name="T45" fmla="*/ 12 h 33"/>
                <a:gd name="T46" fmla="*/ 17 w 34"/>
                <a:gd name="T47" fmla="*/ 9 h 33"/>
                <a:gd name="T48" fmla="*/ 13 w 34"/>
                <a:gd name="T49" fmla="*/ 9 h 33"/>
                <a:gd name="T50" fmla="*/ 13 w 34"/>
                <a:gd name="T51" fmla="*/ 15 h 33"/>
                <a:gd name="T52" fmla="*/ 17 w 34"/>
                <a:gd name="T53" fmla="*/ 1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 h="33">
                  <a:moveTo>
                    <a:pt x="0" y="16"/>
                  </a:moveTo>
                  <a:cubicBezTo>
                    <a:pt x="0" y="7"/>
                    <a:pt x="8" y="0"/>
                    <a:pt x="17" y="0"/>
                  </a:cubicBezTo>
                  <a:cubicBezTo>
                    <a:pt x="26" y="0"/>
                    <a:pt x="34" y="7"/>
                    <a:pt x="34" y="16"/>
                  </a:cubicBezTo>
                  <a:cubicBezTo>
                    <a:pt x="34" y="26"/>
                    <a:pt x="26" y="33"/>
                    <a:pt x="17" y="33"/>
                  </a:cubicBezTo>
                  <a:cubicBezTo>
                    <a:pt x="8" y="33"/>
                    <a:pt x="0" y="26"/>
                    <a:pt x="0" y="16"/>
                  </a:cubicBezTo>
                  <a:close/>
                  <a:moveTo>
                    <a:pt x="17" y="30"/>
                  </a:moveTo>
                  <a:cubicBezTo>
                    <a:pt x="25" y="30"/>
                    <a:pt x="31" y="24"/>
                    <a:pt x="31" y="16"/>
                  </a:cubicBezTo>
                  <a:cubicBezTo>
                    <a:pt x="31" y="8"/>
                    <a:pt x="25" y="2"/>
                    <a:pt x="17" y="2"/>
                  </a:cubicBezTo>
                  <a:cubicBezTo>
                    <a:pt x="9" y="2"/>
                    <a:pt x="3" y="8"/>
                    <a:pt x="3" y="16"/>
                  </a:cubicBezTo>
                  <a:cubicBezTo>
                    <a:pt x="3" y="24"/>
                    <a:pt x="9" y="30"/>
                    <a:pt x="17" y="30"/>
                  </a:cubicBezTo>
                  <a:close/>
                  <a:moveTo>
                    <a:pt x="13" y="26"/>
                  </a:moveTo>
                  <a:cubicBezTo>
                    <a:pt x="11" y="26"/>
                    <a:pt x="11" y="26"/>
                    <a:pt x="11" y="26"/>
                  </a:cubicBezTo>
                  <a:cubicBezTo>
                    <a:pt x="11" y="7"/>
                    <a:pt x="11" y="7"/>
                    <a:pt x="11" y="7"/>
                  </a:cubicBezTo>
                  <a:cubicBezTo>
                    <a:pt x="18" y="7"/>
                    <a:pt x="18" y="7"/>
                    <a:pt x="18" y="7"/>
                  </a:cubicBezTo>
                  <a:cubicBezTo>
                    <a:pt x="22" y="7"/>
                    <a:pt x="25" y="8"/>
                    <a:pt x="25" y="12"/>
                  </a:cubicBezTo>
                  <a:cubicBezTo>
                    <a:pt x="25" y="16"/>
                    <a:pt x="23" y="17"/>
                    <a:pt x="20" y="18"/>
                  </a:cubicBezTo>
                  <a:cubicBezTo>
                    <a:pt x="25" y="26"/>
                    <a:pt x="25" y="26"/>
                    <a:pt x="25" y="26"/>
                  </a:cubicBezTo>
                  <a:cubicBezTo>
                    <a:pt x="22" y="26"/>
                    <a:pt x="22" y="26"/>
                    <a:pt x="22" y="26"/>
                  </a:cubicBezTo>
                  <a:cubicBezTo>
                    <a:pt x="17" y="18"/>
                    <a:pt x="17" y="18"/>
                    <a:pt x="17" y="18"/>
                  </a:cubicBezTo>
                  <a:cubicBezTo>
                    <a:pt x="13" y="18"/>
                    <a:pt x="13" y="18"/>
                    <a:pt x="13" y="18"/>
                  </a:cubicBezTo>
                  <a:lnTo>
                    <a:pt x="13" y="26"/>
                  </a:lnTo>
                  <a:close/>
                  <a:moveTo>
                    <a:pt x="17" y="15"/>
                  </a:moveTo>
                  <a:cubicBezTo>
                    <a:pt x="19" y="15"/>
                    <a:pt x="22" y="15"/>
                    <a:pt x="22" y="12"/>
                  </a:cubicBezTo>
                  <a:cubicBezTo>
                    <a:pt x="22" y="10"/>
                    <a:pt x="19" y="9"/>
                    <a:pt x="17" y="9"/>
                  </a:cubicBezTo>
                  <a:cubicBezTo>
                    <a:pt x="13" y="9"/>
                    <a:pt x="13" y="9"/>
                    <a:pt x="13" y="9"/>
                  </a:cubicBezTo>
                  <a:cubicBezTo>
                    <a:pt x="13" y="15"/>
                    <a:pt x="13" y="15"/>
                    <a:pt x="13" y="15"/>
                  </a:cubicBezTo>
                  <a:lnTo>
                    <a:pt x="17"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12"/>
            <p:cNvSpPr>
              <a:spLocks noEditPoints="1"/>
            </p:cNvSpPr>
            <p:nvPr userDrawn="1"/>
          </p:nvSpPr>
          <p:spPr bwMode="auto">
            <a:xfrm>
              <a:off x="6938963" y="3070225"/>
              <a:ext cx="136525" cy="160338"/>
            </a:xfrm>
            <a:custGeom>
              <a:avLst/>
              <a:gdLst>
                <a:gd name="T0" fmla="*/ 18 w 114"/>
                <a:gd name="T1" fmla="*/ 134 h 134"/>
                <a:gd name="T2" fmla="*/ 0 w 114"/>
                <a:gd name="T3" fmla="*/ 134 h 134"/>
                <a:gd name="T4" fmla="*/ 28 w 114"/>
                <a:gd name="T5" fmla="*/ 0 h 134"/>
                <a:gd name="T6" fmla="*/ 74 w 114"/>
                <a:gd name="T7" fmla="*/ 0 h 134"/>
                <a:gd name="T8" fmla="*/ 114 w 114"/>
                <a:gd name="T9" fmla="*/ 34 h 134"/>
                <a:gd name="T10" fmla="*/ 72 w 114"/>
                <a:gd name="T11" fmla="*/ 78 h 134"/>
                <a:gd name="T12" fmla="*/ 29 w 114"/>
                <a:gd name="T13" fmla="*/ 78 h 134"/>
                <a:gd name="T14" fmla="*/ 18 w 114"/>
                <a:gd name="T15" fmla="*/ 134 h 134"/>
                <a:gd name="T16" fmla="*/ 33 w 114"/>
                <a:gd name="T17" fmla="*/ 63 h 134"/>
                <a:gd name="T18" fmla="*/ 69 w 114"/>
                <a:gd name="T19" fmla="*/ 63 h 134"/>
                <a:gd name="T20" fmla="*/ 96 w 114"/>
                <a:gd name="T21" fmla="*/ 37 h 134"/>
                <a:gd name="T22" fmla="*/ 73 w 114"/>
                <a:gd name="T23" fmla="*/ 16 h 134"/>
                <a:gd name="T24" fmla="*/ 43 w 114"/>
                <a:gd name="T25" fmla="*/ 16 h 134"/>
                <a:gd name="T26" fmla="*/ 33 w 114"/>
                <a:gd name="T27" fmla="*/ 6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 h="134">
                  <a:moveTo>
                    <a:pt x="18" y="134"/>
                  </a:moveTo>
                  <a:cubicBezTo>
                    <a:pt x="0" y="134"/>
                    <a:pt x="0" y="134"/>
                    <a:pt x="0" y="134"/>
                  </a:cubicBezTo>
                  <a:cubicBezTo>
                    <a:pt x="28" y="0"/>
                    <a:pt x="28" y="0"/>
                    <a:pt x="28" y="0"/>
                  </a:cubicBezTo>
                  <a:cubicBezTo>
                    <a:pt x="74" y="0"/>
                    <a:pt x="74" y="0"/>
                    <a:pt x="74" y="0"/>
                  </a:cubicBezTo>
                  <a:cubicBezTo>
                    <a:pt x="100" y="0"/>
                    <a:pt x="114" y="13"/>
                    <a:pt x="114" y="34"/>
                  </a:cubicBezTo>
                  <a:cubicBezTo>
                    <a:pt x="114" y="56"/>
                    <a:pt x="101" y="78"/>
                    <a:pt x="72" y="78"/>
                  </a:cubicBezTo>
                  <a:cubicBezTo>
                    <a:pt x="29" y="78"/>
                    <a:pt x="29" y="78"/>
                    <a:pt x="29" y="78"/>
                  </a:cubicBezTo>
                  <a:lnTo>
                    <a:pt x="18" y="134"/>
                  </a:lnTo>
                  <a:close/>
                  <a:moveTo>
                    <a:pt x="33" y="63"/>
                  </a:moveTo>
                  <a:cubicBezTo>
                    <a:pt x="69" y="63"/>
                    <a:pt x="69" y="63"/>
                    <a:pt x="69" y="63"/>
                  </a:cubicBezTo>
                  <a:cubicBezTo>
                    <a:pt x="91" y="63"/>
                    <a:pt x="96" y="45"/>
                    <a:pt x="96" y="37"/>
                  </a:cubicBezTo>
                  <a:cubicBezTo>
                    <a:pt x="96" y="23"/>
                    <a:pt x="90" y="16"/>
                    <a:pt x="73" y="16"/>
                  </a:cubicBezTo>
                  <a:cubicBezTo>
                    <a:pt x="43" y="16"/>
                    <a:pt x="43" y="16"/>
                    <a:pt x="43" y="16"/>
                  </a:cubicBezTo>
                  <a:lnTo>
                    <a:pt x="33"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13"/>
            <p:cNvSpPr>
              <a:spLocks noEditPoints="1"/>
            </p:cNvSpPr>
            <p:nvPr userDrawn="1"/>
          </p:nvSpPr>
          <p:spPr bwMode="auto">
            <a:xfrm>
              <a:off x="7085013" y="3109913"/>
              <a:ext cx="104775" cy="123825"/>
            </a:xfrm>
            <a:custGeom>
              <a:avLst/>
              <a:gdLst>
                <a:gd name="T0" fmla="*/ 16 w 88"/>
                <a:gd name="T1" fmla="*/ 57 h 104"/>
                <a:gd name="T2" fmla="*/ 15 w 88"/>
                <a:gd name="T3" fmla="*/ 63 h 104"/>
                <a:gd name="T4" fmla="*/ 38 w 88"/>
                <a:gd name="T5" fmla="*/ 89 h 104"/>
                <a:gd name="T6" fmla="*/ 66 w 88"/>
                <a:gd name="T7" fmla="*/ 69 h 104"/>
                <a:gd name="T8" fmla="*/ 83 w 88"/>
                <a:gd name="T9" fmla="*/ 69 h 104"/>
                <a:gd name="T10" fmla="*/ 37 w 88"/>
                <a:gd name="T11" fmla="*/ 104 h 104"/>
                <a:gd name="T12" fmla="*/ 0 w 88"/>
                <a:gd name="T13" fmla="*/ 62 h 104"/>
                <a:gd name="T14" fmla="*/ 50 w 88"/>
                <a:gd name="T15" fmla="*/ 0 h 104"/>
                <a:gd name="T16" fmla="*/ 88 w 88"/>
                <a:gd name="T17" fmla="*/ 41 h 104"/>
                <a:gd name="T18" fmla="*/ 87 w 88"/>
                <a:gd name="T19" fmla="*/ 57 h 104"/>
                <a:gd name="T20" fmla="*/ 16 w 88"/>
                <a:gd name="T21" fmla="*/ 57 h 104"/>
                <a:gd name="T22" fmla="*/ 72 w 88"/>
                <a:gd name="T23" fmla="*/ 44 h 104"/>
                <a:gd name="T24" fmla="*/ 72 w 88"/>
                <a:gd name="T25" fmla="*/ 40 h 104"/>
                <a:gd name="T26" fmla="*/ 50 w 88"/>
                <a:gd name="T27" fmla="*/ 15 h 104"/>
                <a:gd name="T28" fmla="*/ 19 w 88"/>
                <a:gd name="T29" fmla="*/ 44 h 104"/>
                <a:gd name="T30" fmla="*/ 72 w 88"/>
                <a:gd name="T31" fmla="*/ 4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6" y="57"/>
                  </a:moveTo>
                  <a:cubicBezTo>
                    <a:pt x="15" y="59"/>
                    <a:pt x="15" y="61"/>
                    <a:pt x="15" y="63"/>
                  </a:cubicBezTo>
                  <a:cubicBezTo>
                    <a:pt x="15" y="79"/>
                    <a:pt x="22" y="89"/>
                    <a:pt x="38" y="89"/>
                  </a:cubicBezTo>
                  <a:cubicBezTo>
                    <a:pt x="53" y="89"/>
                    <a:pt x="61" y="81"/>
                    <a:pt x="66" y="69"/>
                  </a:cubicBezTo>
                  <a:cubicBezTo>
                    <a:pt x="83" y="69"/>
                    <a:pt x="83" y="69"/>
                    <a:pt x="83" y="69"/>
                  </a:cubicBezTo>
                  <a:cubicBezTo>
                    <a:pt x="75" y="91"/>
                    <a:pt x="61" y="104"/>
                    <a:pt x="37" y="104"/>
                  </a:cubicBezTo>
                  <a:cubicBezTo>
                    <a:pt x="14" y="104"/>
                    <a:pt x="0" y="87"/>
                    <a:pt x="0" y="62"/>
                  </a:cubicBezTo>
                  <a:cubicBezTo>
                    <a:pt x="0" y="30"/>
                    <a:pt x="18" y="0"/>
                    <a:pt x="50" y="0"/>
                  </a:cubicBezTo>
                  <a:cubicBezTo>
                    <a:pt x="84" y="0"/>
                    <a:pt x="88" y="29"/>
                    <a:pt x="88" y="41"/>
                  </a:cubicBezTo>
                  <a:cubicBezTo>
                    <a:pt x="88" y="49"/>
                    <a:pt x="87" y="53"/>
                    <a:pt x="87" y="57"/>
                  </a:cubicBezTo>
                  <a:lnTo>
                    <a:pt x="16" y="57"/>
                  </a:lnTo>
                  <a:close/>
                  <a:moveTo>
                    <a:pt x="72" y="44"/>
                  </a:moveTo>
                  <a:cubicBezTo>
                    <a:pt x="72" y="40"/>
                    <a:pt x="72" y="40"/>
                    <a:pt x="72" y="40"/>
                  </a:cubicBezTo>
                  <a:cubicBezTo>
                    <a:pt x="72" y="21"/>
                    <a:pt x="61" y="15"/>
                    <a:pt x="50" y="15"/>
                  </a:cubicBezTo>
                  <a:cubicBezTo>
                    <a:pt x="33" y="15"/>
                    <a:pt x="22" y="28"/>
                    <a:pt x="19" y="44"/>
                  </a:cubicBezTo>
                  <a:lnTo>
                    <a:pt x="72"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14"/>
            <p:cNvSpPr>
              <a:spLocks/>
            </p:cNvSpPr>
            <p:nvPr userDrawn="1"/>
          </p:nvSpPr>
          <p:spPr bwMode="auto">
            <a:xfrm>
              <a:off x="7202488" y="3111500"/>
              <a:ext cx="111125" cy="119063"/>
            </a:xfrm>
            <a:custGeom>
              <a:avLst/>
              <a:gdLst>
                <a:gd name="T0" fmla="*/ 21 w 93"/>
                <a:gd name="T1" fmla="*/ 2 h 100"/>
                <a:gd name="T2" fmla="*/ 37 w 93"/>
                <a:gd name="T3" fmla="*/ 2 h 100"/>
                <a:gd name="T4" fmla="*/ 34 w 93"/>
                <a:gd name="T5" fmla="*/ 18 h 100"/>
                <a:gd name="T6" fmla="*/ 68 w 93"/>
                <a:gd name="T7" fmla="*/ 0 h 100"/>
                <a:gd name="T8" fmla="*/ 93 w 93"/>
                <a:gd name="T9" fmla="*/ 22 h 100"/>
                <a:gd name="T10" fmla="*/ 91 w 93"/>
                <a:gd name="T11" fmla="*/ 40 h 100"/>
                <a:gd name="T12" fmla="*/ 78 w 93"/>
                <a:gd name="T13" fmla="*/ 100 h 100"/>
                <a:gd name="T14" fmla="*/ 61 w 93"/>
                <a:gd name="T15" fmla="*/ 100 h 100"/>
                <a:gd name="T16" fmla="*/ 74 w 93"/>
                <a:gd name="T17" fmla="*/ 40 h 100"/>
                <a:gd name="T18" fmla="*/ 76 w 93"/>
                <a:gd name="T19" fmla="*/ 28 h 100"/>
                <a:gd name="T20" fmla="*/ 61 w 93"/>
                <a:gd name="T21" fmla="*/ 15 h 100"/>
                <a:gd name="T22" fmla="*/ 28 w 93"/>
                <a:gd name="T23" fmla="*/ 46 h 100"/>
                <a:gd name="T24" fmla="*/ 16 w 93"/>
                <a:gd name="T25" fmla="*/ 100 h 100"/>
                <a:gd name="T26" fmla="*/ 0 w 93"/>
                <a:gd name="T27" fmla="*/ 100 h 100"/>
                <a:gd name="T28" fmla="*/ 21 w 93"/>
                <a:gd name="T29" fmla="*/ 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100">
                  <a:moveTo>
                    <a:pt x="21" y="2"/>
                  </a:moveTo>
                  <a:cubicBezTo>
                    <a:pt x="37" y="2"/>
                    <a:pt x="37" y="2"/>
                    <a:pt x="37" y="2"/>
                  </a:cubicBezTo>
                  <a:cubicBezTo>
                    <a:pt x="34" y="18"/>
                    <a:pt x="34" y="18"/>
                    <a:pt x="34" y="18"/>
                  </a:cubicBezTo>
                  <a:cubicBezTo>
                    <a:pt x="44" y="7"/>
                    <a:pt x="54" y="0"/>
                    <a:pt x="68" y="0"/>
                  </a:cubicBezTo>
                  <a:cubicBezTo>
                    <a:pt x="79" y="0"/>
                    <a:pt x="93" y="6"/>
                    <a:pt x="93" y="22"/>
                  </a:cubicBezTo>
                  <a:cubicBezTo>
                    <a:pt x="93" y="26"/>
                    <a:pt x="92" y="33"/>
                    <a:pt x="91" y="40"/>
                  </a:cubicBezTo>
                  <a:cubicBezTo>
                    <a:pt x="78" y="100"/>
                    <a:pt x="78" y="100"/>
                    <a:pt x="78" y="100"/>
                  </a:cubicBezTo>
                  <a:cubicBezTo>
                    <a:pt x="61" y="100"/>
                    <a:pt x="61" y="100"/>
                    <a:pt x="61" y="100"/>
                  </a:cubicBezTo>
                  <a:cubicBezTo>
                    <a:pt x="74" y="40"/>
                    <a:pt x="74" y="40"/>
                    <a:pt x="74" y="40"/>
                  </a:cubicBezTo>
                  <a:cubicBezTo>
                    <a:pt x="76" y="34"/>
                    <a:pt x="76" y="30"/>
                    <a:pt x="76" y="28"/>
                  </a:cubicBezTo>
                  <a:cubicBezTo>
                    <a:pt x="76" y="20"/>
                    <a:pt x="72" y="15"/>
                    <a:pt x="61" y="15"/>
                  </a:cubicBezTo>
                  <a:cubicBezTo>
                    <a:pt x="46" y="15"/>
                    <a:pt x="32" y="30"/>
                    <a:pt x="28" y="46"/>
                  </a:cubicBezTo>
                  <a:cubicBezTo>
                    <a:pt x="16" y="100"/>
                    <a:pt x="16" y="100"/>
                    <a:pt x="16" y="100"/>
                  </a:cubicBezTo>
                  <a:cubicBezTo>
                    <a:pt x="0" y="100"/>
                    <a:pt x="0" y="100"/>
                    <a:pt x="0" y="100"/>
                  </a:cubicBezTo>
                  <a:lnTo>
                    <a:pt x="21"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15"/>
            <p:cNvSpPr>
              <a:spLocks noEditPoints="1"/>
            </p:cNvSpPr>
            <p:nvPr userDrawn="1"/>
          </p:nvSpPr>
          <p:spPr bwMode="auto">
            <a:xfrm>
              <a:off x="7331075" y="3109913"/>
              <a:ext cx="106362" cy="123825"/>
            </a:xfrm>
            <a:custGeom>
              <a:avLst/>
              <a:gdLst>
                <a:gd name="T0" fmla="*/ 17 w 88"/>
                <a:gd name="T1" fmla="*/ 57 h 104"/>
                <a:gd name="T2" fmla="*/ 16 w 88"/>
                <a:gd name="T3" fmla="*/ 63 h 104"/>
                <a:gd name="T4" fmla="*/ 39 w 88"/>
                <a:gd name="T5" fmla="*/ 89 h 104"/>
                <a:gd name="T6" fmla="*/ 67 w 88"/>
                <a:gd name="T7" fmla="*/ 69 h 104"/>
                <a:gd name="T8" fmla="*/ 83 w 88"/>
                <a:gd name="T9" fmla="*/ 69 h 104"/>
                <a:gd name="T10" fmla="*/ 38 w 88"/>
                <a:gd name="T11" fmla="*/ 104 h 104"/>
                <a:gd name="T12" fmla="*/ 0 w 88"/>
                <a:gd name="T13" fmla="*/ 62 h 104"/>
                <a:gd name="T14" fmla="*/ 51 w 88"/>
                <a:gd name="T15" fmla="*/ 0 h 104"/>
                <a:gd name="T16" fmla="*/ 88 w 88"/>
                <a:gd name="T17" fmla="*/ 41 h 104"/>
                <a:gd name="T18" fmla="*/ 87 w 88"/>
                <a:gd name="T19" fmla="*/ 57 h 104"/>
                <a:gd name="T20" fmla="*/ 17 w 88"/>
                <a:gd name="T21" fmla="*/ 57 h 104"/>
                <a:gd name="T22" fmla="*/ 73 w 88"/>
                <a:gd name="T23" fmla="*/ 44 h 104"/>
                <a:gd name="T24" fmla="*/ 73 w 88"/>
                <a:gd name="T25" fmla="*/ 40 h 104"/>
                <a:gd name="T26" fmla="*/ 50 w 88"/>
                <a:gd name="T27" fmla="*/ 15 h 104"/>
                <a:gd name="T28" fmla="*/ 19 w 88"/>
                <a:gd name="T29" fmla="*/ 44 h 104"/>
                <a:gd name="T30" fmla="*/ 73 w 88"/>
                <a:gd name="T31" fmla="*/ 4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7" y="57"/>
                  </a:moveTo>
                  <a:cubicBezTo>
                    <a:pt x="16" y="59"/>
                    <a:pt x="16" y="61"/>
                    <a:pt x="16" y="63"/>
                  </a:cubicBezTo>
                  <a:cubicBezTo>
                    <a:pt x="16" y="79"/>
                    <a:pt x="23" y="89"/>
                    <a:pt x="39" y="89"/>
                  </a:cubicBezTo>
                  <a:cubicBezTo>
                    <a:pt x="53" y="89"/>
                    <a:pt x="61" y="81"/>
                    <a:pt x="67" y="69"/>
                  </a:cubicBezTo>
                  <a:cubicBezTo>
                    <a:pt x="83" y="69"/>
                    <a:pt x="83" y="69"/>
                    <a:pt x="83" y="69"/>
                  </a:cubicBezTo>
                  <a:cubicBezTo>
                    <a:pt x="76" y="91"/>
                    <a:pt x="61" y="104"/>
                    <a:pt x="38" y="104"/>
                  </a:cubicBezTo>
                  <a:cubicBezTo>
                    <a:pt x="14" y="104"/>
                    <a:pt x="0" y="87"/>
                    <a:pt x="0" y="62"/>
                  </a:cubicBezTo>
                  <a:cubicBezTo>
                    <a:pt x="0" y="30"/>
                    <a:pt x="19" y="0"/>
                    <a:pt x="51" y="0"/>
                  </a:cubicBezTo>
                  <a:cubicBezTo>
                    <a:pt x="84" y="0"/>
                    <a:pt x="88" y="29"/>
                    <a:pt x="88" y="41"/>
                  </a:cubicBezTo>
                  <a:cubicBezTo>
                    <a:pt x="88" y="49"/>
                    <a:pt x="88" y="53"/>
                    <a:pt x="87" y="57"/>
                  </a:cubicBezTo>
                  <a:lnTo>
                    <a:pt x="17" y="57"/>
                  </a:lnTo>
                  <a:close/>
                  <a:moveTo>
                    <a:pt x="73" y="44"/>
                  </a:moveTo>
                  <a:cubicBezTo>
                    <a:pt x="73" y="40"/>
                    <a:pt x="73" y="40"/>
                    <a:pt x="73" y="40"/>
                  </a:cubicBezTo>
                  <a:cubicBezTo>
                    <a:pt x="73" y="21"/>
                    <a:pt x="62" y="15"/>
                    <a:pt x="50" y="15"/>
                  </a:cubicBezTo>
                  <a:cubicBezTo>
                    <a:pt x="33" y="15"/>
                    <a:pt x="23" y="28"/>
                    <a:pt x="19" y="44"/>
                  </a:cubicBezTo>
                  <a:lnTo>
                    <a:pt x="73"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Freeform 16"/>
            <p:cNvSpPr>
              <a:spLocks/>
            </p:cNvSpPr>
            <p:nvPr userDrawn="1"/>
          </p:nvSpPr>
          <p:spPr bwMode="auto">
            <a:xfrm>
              <a:off x="7450138" y="3070225"/>
              <a:ext cx="52387" cy="160338"/>
            </a:xfrm>
            <a:custGeom>
              <a:avLst/>
              <a:gdLst>
                <a:gd name="T0" fmla="*/ 20 w 33"/>
                <a:gd name="T1" fmla="*/ 0 h 101"/>
                <a:gd name="T2" fmla="*/ 33 w 33"/>
                <a:gd name="T3" fmla="*/ 0 h 101"/>
                <a:gd name="T4" fmla="*/ 12 w 33"/>
                <a:gd name="T5" fmla="*/ 101 h 101"/>
                <a:gd name="T6" fmla="*/ 0 w 33"/>
                <a:gd name="T7" fmla="*/ 101 h 101"/>
                <a:gd name="T8" fmla="*/ 20 w 33"/>
                <a:gd name="T9" fmla="*/ 0 h 101"/>
              </a:gdLst>
              <a:ahLst/>
              <a:cxnLst>
                <a:cxn ang="0">
                  <a:pos x="T0" y="T1"/>
                </a:cxn>
                <a:cxn ang="0">
                  <a:pos x="T2" y="T3"/>
                </a:cxn>
                <a:cxn ang="0">
                  <a:pos x="T4" y="T5"/>
                </a:cxn>
                <a:cxn ang="0">
                  <a:pos x="T6" y="T7"/>
                </a:cxn>
                <a:cxn ang="0">
                  <a:pos x="T8" y="T9"/>
                </a:cxn>
              </a:cxnLst>
              <a:rect l="0" t="0" r="r" b="b"/>
              <a:pathLst>
                <a:path w="33" h="101">
                  <a:moveTo>
                    <a:pt x="20" y="0"/>
                  </a:moveTo>
                  <a:lnTo>
                    <a:pt x="33" y="0"/>
                  </a:lnTo>
                  <a:lnTo>
                    <a:pt x="12" y="101"/>
                  </a:lnTo>
                  <a:lnTo>
                    <a:pt x="0" y="101"/>
                  </a:lnTo>
                  <a:lnTo>
                    <a:pt x="2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Freeform 17"/>
            <p:cNvSpPr>
              <a:spLocks noEditPoints="1"/>
            </p:cNvSpPr>
            <p:nvPr userDrawn="1"/>
          </p:nvSpPr>
          <p:spPr bwMode="auto">
            <a:xfrm>
              <a:off x="7505700" y="3109913"/>
              <a:ext cx="104775" cy="123825"/>
            </a:xfrm>
            <a:custGeom>
              <a:avLst/>
              <a:gdLst>
                <a:gd name="T0" fmla="*/ 16 w 88"/>
                <a:gd name="T1" fmla="*/ 57 h 104"/>
                <a:gd name="T2" fmla="*/ 16 w 88"/>
                <a:gd name="T3" fmla="*/ 63 h 104"/>
                <a:gd name="T4" fmla="*/ 39 w 88"/>
                <a:gd name="T5" fmla="*/ 89 h 104"/>
                <a:gd name="T6" fmla="*/ 67 w 88"/>
                <a:gd name="T7" fmla="*/ 69 h 104"/>
                <a:gd name="T8" fmla="*/ 83 w 88"/>
                <a:gd name="T9" fmla="*/ 69 h 104"/>
                <a:gd name="T10" fmla="*/ 37 w 88"/>
                <a:gd name="T11" fmla="*/ 104 h 104"/>
                <a:gd name="T12" fmla="*/ 0 w 88"/>
                <a:gd name="T13" fmla="*/ 62 h 104"/>
                <a:gd name="T14" fmla="*/ 50 w 88"/>
                <a:gd name="T15" fmla="*/ 0 h 104"/>
                <a:gd name="T16" fmla="*/ 88 w 88"/>
                <a:gd name="T17" fmla="*/ 41 h 104"/>
                <a:gd name="T18" fmla="*/ 87 w 88"/>
                <a:gd name="T19" fmla="*/ 57 h 104"/>
                <a:gd name="T20" fmla="*/ 16 w 88"/>
                <a:gd name="T21" fmla="*/ 57 h 104"/>
                <a:gd name="T22" fmla="*/ 72 w 88"/>
                <a:gd name="T23" fmla="*/ 44 h 104"/>
                <a:gd name="T24" fmla="*/ 72 w 88"/>
                <a:gd name="T25" fmla="*/ 40 h 104"/>
                <a:gd name="T26" fmla="*/ 50 w 88"/>
                <a:gd name="T27" fmla="*/ 15 h 104"/>
                <a:gd name="T28" fmla="*/ 19 w 88"/>
                <a:gd name="T29" fmla="*/ 44 h 104"/>
                <a:gd name="T30" fmla="*/ 72 w 88"/>
                <a:gd name="T31" fmla="*/ 4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6" y="57"/>
                  </a:moveTo>
                  <a:cubicBezTo>
                    <a:pt x="16" y="59"/>
                    <a:pt x="16" y="61"/>
                    <a:pt x="16" y="63"/>
                  </a:cubicBezTo>
                  <a:cubicBezTo>
                    <a:pt x="16" y="79"/>
                    <a:pt x="23" y="89"/>
                    <a:pt x="39" y="89"/>
                  </a:cubicBezTo>
                  <a:cubicBezTo>
                    <a:pt x="53" y="89"/>
                    <a:pt x="61" y="81"/>
                    <a:pt x="67" y="69"/>
                  </a:cubicBezTo>
                  <a:cubicBezTo>
                    <a:pt x="83" y="69"/>
                    <a:pt x="83" y="69"/>
                    <a:pt x="83" y="69"/>
                  </a:cubicBezTo>
                  <a:cubicBezTo>
                    <a:pt x="75" y="91"/>
                    <a:pt x="61" y="104"/>
                    <a:pt x="37" y="104"/>
                  </a:cubicBezTo>
                  <a:cubicBezTo>
                    <a:pt x="14" y="104"/>
                    <a:pt x="0" y="87"/>
                    <a:pt x="0" y="62"/>
                  </a:cubicBezTo>
                  <a:cubicBezTo>
                    <a:pt x="0" y="30"/>
                    <a:pt x="19" y="0"/>
                    <a:pt x="50" y="0"/>
                  </a:cubicBezTo>
                  <a:cubicBezTo>
                    <a:pt x="84" y="0"/>
                    <a:pt x="88" y="29"/>
                    <a:pt x="88" y="41"/>
                  </a:cubicBezTo>
                  <a:cubicBezTo>
                    <a:pt x="88" y="49"/>
                    <a:pt x="87" y="53"/>
                    <a:pt x="87" y="57"/>
                  </a:cubicBezTo>
                  <a:lnTo>
                    <a:pt x="16" y="57"/>
                  </a:lnTo>
                  <a:close/>
                  <a:moveTo>
                    <a:pt x="72" y="44"/>
                  </a:moveTo>
                  <a:cubicBezTo>
                    <a:pt x="72" y="40"/>
                    <a:pt x="72" y="40"/>
                    <a:pt x="72" y="40"/>
                  </a:cubicBezTo>
                  <a:cubicBezTo>
                    <a:pt x="72" y="21"/>
                    <a:pt x="61" y="15"/>
                    <a:pt x="50" y="15"/>
                  </a:cubicBezTo>
                  <a:cubicBezTo>
                    <a:pt x="33" y="15"/>
                    <a:pt x="23" y="28"/>
                    <a:pt x="19" y="44"/>
                  </a:cubicBezTo>
                  <a:lnTo>
                    <a:pt x="72"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Freeform 18"/>
            <p:cNvSpPr>
              <a:spLocks/>
            </p:cNvSpPr>
            <p:nvPr userDrawn="1"/>
          </p:nvSpPr>
          <p:spPr bwMode="auto">
            <a:xfrm>
              <a:off x="7626350" y="3109913"/>
              <a:ext cx="109537" cy="123825"/>
            </a:xfrm>
            <a:custGeom>
              <a:avLst/>
              <a:gdLst>
                <a:gd name="T0" fmla="*/ 85 w 91"/>
                <a:gd name="T1" fmla="*/ 65 h 104"/>
                <a:gd name="T2" fmla="*/ 38 w 91"/>
                <a:gd name="T3" fmla="*/ 104 h 104"/>
                <a:gd name="T4" fmla="*/ 0 w 91"/>
                <a:gd name="T5" fmla="*/ 63 h 104"/>
                <a:gd name="T6" fmla="*/ 54 w 91"/>
                <a:gd name="T7" fmla="*/ 0 h 104"/>
                <a:gd name="T8" fmla="*/ 91 w 91"/>
                <a:gd name="T9" fmla="*/ 36 h 104"/>
                <a:gd name="T10" fmla="*/ 74 w 91"/>
                <a:gd name="T11" fmla="*/ 36 h 104"/>
                <a:gd name="T12" fmla="*/ 52 w 91"/>
                <a:gd name="T13" fmla="*/ 15 h 104"/>
                <a:gd name="T14" fmla="*/ 17 w 91"/>
                <a:gd name="T15" fmla="*/ 64 h 104"/>
                <a:gd name="T16" fmla="*/ 39 w 91"/>
                <a:gd name="T17" fmla="*/ 89 h 104"/>
                <a:gd name="T18" fmla="*/ 68 w 91"/>
                <a:gd name="T19" fmla="*/ 65 h 104"/>
                <a:gd name="T20" fmla="*/ 85 w 91"/>
                <a:gd name="T21" fmla="*/ 65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104">
                  <a:moveTo>
                    <a:pt x="85" y="65"/>
                  </a:moveTo>
                  <a:cubicBezTo>
                    <a:pt x="80" y="86"/>
                    <a:pt x="63" y="104"/>
                    <a:pt x="38" y="104"/>
                  </a:cubicBezTo>
                  <a:cubicBezTo>
                    <a:pt x="19" y="104"/>
                    <a:pt x="0" y="93"/>
                    <a:pt x="0" y="63"/>
                  </a:cubicBezTo>
                  <a:cubicBezTo>
                    <a:pt x="0" y="31"/>
                    <a:pt x="19" y="0"/>
                    <a:pt x="54" y="0"/>
                  </a:cubicBezTo>
                  <a:cubicBezTo>
                    <a:pt x="75" y="0"/>
                    <a:pt x="90" y="12"/>
                    <a:pt x="91" y="36"/>
                  </a:cubicBezTo>
                  <a:cubicBezTo>
                    <a:pt x="74" y="36"/>
                    <a:pt x="74" y="36"/>
                    <a:pt x="74" y="36"/>
                  </a:cubicBezTo>
                  <a:cubicBezTo>
                    <a:pt x="74" y="24"/>
                    <a:pt x="66" y="15"/>
                    <a:pt x="52" y="15"/>
                  </a:cubicBezTo>
                  <a:cubicBezTo>
                    <a:pt x="28" y="15"/>
                    <a:pt x="17" y="44"/>
                    <a:pt x="17" y="64"/>
                  </a:cubicBezTo>
                  <a:cubicBezTo>
                    <a:pt x="17" y="77"/>
                    <a:pt x="24" y="89"/>
                    <a:pt x="39" y="89"/>
                  </a:cubicBezTo>
                  <a:cubicBezTo>
                    <a:pt x="55" y="89"/>
                    <a:pt x="65" y="77"/>
                    <a:pt x="68" y="65"/>
                  </a:cubicBezTo>
                  <a:lnTo>
                    <a:pt x="85"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19"/>
            <p:cNvSpPr>
              <a:spLocks noEditPoints="1"/>
            </p:cNvSpPr>
            <p:nvPr userDrawn="1"/>
          </p:nvSpPr>
          <p:spPr bwMode="auto">
            <a:xfrm>
              <a:off x="7750175" y="3065463"/>
              <a:ext cx="41275" cy="39688"/>
            </a:xfrm>
            <a:custGeom>
              <a:avLst/>
              <a:gdLst>
                <a:gd name="T0" fmla="*/ 0 w 34"/>
                <a:gd name="T1" fmla="*/ 16 h 33"/>
                <a:gd name="T2" fmla="*/ 17 w 34"/>
                <a:gd name="T3" fmla="*/ 0 h 33"/>
                <a:gd name="T4" fmla="*/ 34 w 34"/>
                <a:gd name="T5" fmla="*/ 16 h 33"/>
                <a:gd name="T6" fmla="*/ 17 w 34"/>
                <a:gd name="T7" fmla="*/ 33 h 33"/>
                <a:gd name="T8" fmla="*/ 0 w 34"/>
                <a:gd name="T9" fmla="*/ 16 h 33"/>
                <a:gd name="T10" fmla="*/ 17 w 34"/>
                <a:gd name="T11" fmla="*/ 30 h 33"/>
                <a:gd name="T12" fmla="*/ 30 w 34"/>
                <a:gd name="T13" fmla="*/ 16 h 33"/>
                <a:gd name="T14" fmla="*/ 17 w 34"/>
                <a:gd name="T15" fmla="*/ 2 h 33"/>
                <a:gd name="T16" fmla="*/ 3 w 34"/>
                <a:gd name="T17" fmla="*/ 16 h 33"/>
                <a:gd name="T18" fmla="*/ 17 w 34"/>
                <a:gd name="T19" fmla="*/ 30 h 33"/>
                <a:gd name="T20" fmla="*/ 13 w 34"/>
                <a:gd name="T21" fmla="*/ 26 h 33"/>
                <a:gd name="T22" fmla="*/ 10 w 34"/>
                <a:gd name="T23" fmla="*/ 26 h 33"/>
                <a:gd name="T24" fmla="*/ 10 w 34"/>
                <a:gd name="T25" fmla="*/ 7 h 33"/>
                <a:gd name="T26" fmla="*/ 18 w 34"/>
                <a:gd name="T27" fmla="*/ 7 h 33"/>
                <a:gd name="T28" fmla="*/ 24 w 34"/>
                <a:gd name="T29" fmla="*/ 12 h 33"/>
                <a:gd name="T30" fmla="*/ 19 w 34"/>
                <a:gd name="T31" fmla="*/ 18 h 33"/>
                <a:gd name="T32" fmla="*/ 25 w 34"/>
                <a:gd name="T33" fmla="*/ 26 h 33"/>
                <a:gd name="T34" fmla="*/ 22 w 34"/>
                <a:gd name="T35" fmla="*/ 26 h 33"/>
                <a:gd name="T36" fmla="*/ 16 w 34"/>
                <a:gd name="T37" fmla="*/ 18 h 33"/>
                <a:gd name="T38" fmla="*/ 13 w 34"/>
                <a:gd name="T39" fmla="*/ 18 h 33"/>
                <a:gd name="T40" fmla="*/ 13 w 34"/>
                <a:gd name="T41" fmla="*/ 26 h 33"/>
                <a:gd name="T42" fmla="*/ 17 w 34"/>
                <a:gd name="T43" fmla="*/ 15 h 33"/>
                <a:gd name="T44" fmla="*/ 21 w 34"/>
                <a:gd name="T45" fmla="*/ 12 h 33"/>
                <a:gd name="T46" fmla="*/ 17 w 34"/>
                <a:gd name="T47" fmla="*/ 9 h 33"/>
                <a:gd name="T48" fmla="*/ 13 w 34"/>
                <a:gd name="T49" fmla="*/ 9 h 33"/>
                <a:gd name="T50" fmla="*/ 13 w 34"/>
                <a:gd name="T51" fmla="*/ 15 h 33"/>
                <a:gd name="T52" fmla="*/ 17 w 34"/>
                <a:gd name="T53" fmla="*/ 1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 h="33">
                  <a:moveTo>
                    <a:pt x="0" y="16"/>
                  </a:moveTo>
                  <a:cubicBezTo>
                    <a:pt x="0" y="7"/>
                    <a:pt x="7" y="0"/>
                    <a:pt x="17" y="0"/>
                  </a:cubicBezTo>
                  <a:cubicBezTo>
                    <a:pt x="26" y="0"/>
                    <a:pt x="34" y="7"/>
                    <a:pt x="34" y="16"/>
                  </a:cubicBezTo>
                  <a:cubicBezTo>
                    <a:pt x="34" y="26"/>
                    <a:pt x="26" y="33"/>
                    <a:pt x="17" y="33"/>
                  </a:cubicBezTo>
                  <a:cubicBezTo>
                    <a:pt x="7" y="33"/>
                    <a:pt x="0" y="26"/>
                    <a:pt x="0" y="16"/>
                  </a:cubicBezTo>
                  <a:close/>
                  <a:moveTo>
                    <a:pt x="17" y="30"/>
                  </a:moveTo>
                  <a:cubicBezTo>
                    <a:pt x="24" y="30"/>
                    <a:pt x="30" y="24"/>
                    <a:pt x="30" y="16"/>
                  </a:cubicBezTo>
                  <a:cubicBezTo>
                    <a:pt x="30" y="8"/>
                    <a:pt x="24" y="2"/>
                    <a:pt x="17" y="2"/>
                  </a:cubicBezTo>
                  <a:cubicBezTo>
                    <a:pt x="9" y="2"/>
                    <a:pt x="3" y="8"/>
                    <a:pt x="3" y="16"/>
                  </a:cubicBezTo>
                  <a:cubicBezTo>
                    <a:pt x="3" y="24"/>
                    <a:pt x="9" y="30"/>
                    <a:pt x="17" y="30"/>
                  </a:cubicBezTo>
                  <a:close/>
                  <a:moveTo>
                    <a:pt x="13" y="26"/>
                  </a:moveTo>
                  <a:cubicBezTo>
                    <a:pt x="10" y="26"/>
                    <a:pt x="10" y="26"/>
                    <a:pt x="10" y="26"/>
                  </a:cubicBezTo>
                  <a:cubicBezTo>
                    <a:pt x="10" y="7"/>
                    <a:pt x="10" y="7"/>
                    <a:pt x="10" y="7"/>
                  </a:cubicBezTo>
                  <a:cubicBezTo>
                    <a:pt x="18" y="7"/>
                    <a:pt x="18" y="7"/>
                    <a:pt x="18" y="7"/>
                  </a:cubicBezTo>
                  <a:cubicBezTo>
                    <a:pt x="22" y="7"/>
                    <a:pt x="24" y="8"/>
                    <a:pt x="24" y="12"/>
                  </a:cubicBezTo>
                  <a:cubicBezTo>
                    <a:pt x="24" y="16"/>
                    <a:pt x="22" y="17"/>
                    <a:pt x="19" y="18"/>
                  </a:cubicBezTo>
                  <a:cubicBezTo>
                    <a:pt x="25" y="26"/>
                    <a:pt x="25" y="26"/>
                    <a:pt x="25" y="26"/>
                  </a:cubicBezTo>
                  <a:cubicBezTo>
                    <a:pt x="22" y="26"/>
                    <a:pt x="22" y="26"/>
                    <a:pt x="22" y="26"/>
                  </a:cubicBezTo>
                  <a:cubicBezTo>
                    <a:pt x="16" y="18"/>
                    <a:pt x="16" y="18"/>
                    <a:pt x="16" y="18"/>
                  </a:cubicBezTo>
                  <a:cubicBezTo>
                    <a:pt x="13" y="18"/>
                    <a:pt x="13" y="18"/>
                    <a:pt x="13" y="18"/>
                  </a:cubicBezTo>
                  <a:lnTo>
                    <a:pt x="13" y="26"/>
                  </a:lnTo>
                  <a:close/>
                  <a:moveTo>
                    <a:pt x="17" y="15"/>
                  </a:moveTo>
                  <a:cubicBezTo>
                    <a:pt x="19" y="15"/>
                    <a:pt x="21" y="15"/>
                    <a:pt x="21" y="12"/>
                  </a:cubicBezTo>
                  <a:cubicBezTo>
                    <a:pt x="21" y="10"/>
                    <a:pt x="19" y="9"/>
                    <a:pt x="17" y="9"/>
                  </a:cubicBezTo>
                  <a:cubicBezTo>
                    <a:pt x="13" y="9"/>
                    <a:pt x="13" y="9"/>
                    <a:pt x="13" y="9"/>
                  </a:cubicBezTo>
                  <a:cubicBezTo>
                    <a:pt x="13" y="15"/>
                    <a:pt x="13" y="15"/>
                    <a:pt x="13" y="15"/>
                  </a:cubicBezTo>
                  <a:lnTo>
                    <a:pt x="17"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Freeform 20"/>
            <p:cNvSpPr>
              <a:spLocks noEditPoints="1"/>
            </p:cNvSpPr>
            <p:nvPr userDrawn="1"/>
          </p:nvSpPr>
          <p:spPr bwMode="auto">
            <a:xfrm>
              <a:off x="6938963" y="3336925"/>
              <a:ext cx="136525" cy="160338"/>
            </a:xfrm>
            <a:custGeom>
              <a:avLst/>
              <a:gdLst>
                <a:gd name="T0" fmla="*/ 18 w 114"/>
                <a:gd name="T1" fmla="*/ 134 h 134"/>
                <a:gd name="T2" fmla="*/ 0 w 114"/>
                <a:gd name="T3" fmla="*/ 134 h 134"/>
                <a:gd name="T4" fmla="*/ 28 w 114"/>
                <a:gd name="T5" fmla="*/ 0 h 134"/>
                <a:gd name="T6" fmla="*/ 74 w 114"/>
                <a:gd name="T7" fmla="*/ 0 h 134"/>
                <a:gd name="T8" fmla="*/ 114 w 114"/>
                <a:gd name="T9" fmla="*/ 34 h 134"/>
                <a:gd name="T10" fmla="*/ 72 w 114"/>
                <a:gd name="T11" fmla="*/ 78 h 134"/>
                <a:gd name="T12" fmla="*/ 29 w 114"/>
                <a:gd name="T13" fmla="*/ 78 h 134"/>
                <a:gd name="T14" fmla="*/ 18 w 114"/>
                <a:gd name="T15" fmla="*/ 134 h 134"/>
                <a:gd name="T16" fmla="*/ 33 w 114"/>
                <a:gd name="T17" fmla="*/ 63 h 134"/>
                <a:gd name="T18" fmla="*/ 69 w 114"/>
                <a:gd name="T19" fmla="*/ 63 h 134"/>
                <a:gd name="T20" fmla="*/ 96 w 114"/>
                <a:gd name="T21" fmla="*/ 37 h 134"/>
                <a:gd name="T22" fmla="*/ 73 w 114"/>
                <a:gd name="T23" fmla="*/ 16 h 134"/>
                <a:gd name="T24" fmla="*/ 43 w 114"/>
                <a:gd name="T25" fmla="*/ 16 h 134"/>
                <a:gd name="T26" fmla="*/ 33 w 114"/>
                <a:gd name="T27" fmla="*/ 6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 h="134">
                  <a:moveTo>
                    <a:pt x="18" y="134"/>
                  </a:moveTo>
                  <a:cubicBezTo>
                    <a:pt x="0" y="134"/>
                    <a:pt x="0" y="134"/>
                    <a:pt x="0" y="134"/>
                  </a:cubicBezTo>
                  <a:cubicBezTo>
                    <a:pt x="28" y="0"/>
                    <a:pt x="28" y="0"/>
                    <a:pt x="28" y="0"/>
                  </a:cubicBezTo>
                  <a:cubicBezTo>
                    <a:pt x="74" y="0"/>
                    <a:pt x="74" y="0"/>
                    <a:pt x="74" y="0"/>
                  </a:cubicBezTo>
                  <a:cubicBezTo>
                    <a:pt x="100" y="0"/>
                    <a:pt x="114" y="13"/>
                    <a:pt x="114" y="34"/>
                  </a:cubicBezTo>
                  <a:cubicBezTo>
                    <a:pt x="114" y="56"/>
                    <a:pt x="101" y="78"/>
                    <a:pt x="72" y="78"/>
                  </a:cubicBezTo>
                  <a:cubicBezTo>
                    <a:pt x="29" y="78"/>
                    <a:pt x="29" y="78"/>
                    <a:pt x="29" y="78"/>
                  </a:cubicBezTo>
                  <a:lnTo>
                    <a:pt x="18" y="134"/>
                  </a:lnTo>
                  <a:close/>
                  <a:moveTo>
                    <a:pt x="33" y="63"/>
                  </a:moveTo>
                  <a:cubicBezTo>
                    <a:pt x="69" y="63"/>
                    <a:pt x="69" y="63"/>
                    <a:pt x="69" y="63"/>
                  </a:cubicBezTo>
                  <a:cubicBezTo>
                    <a:pt x="91" y="63"/>
                    <a:pt x="96" y="45"/>
                    <a:pt x="96" y="37"/>
                  </a:cubicBezTo>
                  <a:cubicBezTo>
                    <a:pt x="96" y="23"/>
                    <a:pt x="90" y="16"/>
                    <a:pt x="73" y="16"/>
                  </a:cubicBezTo>
                  <a:cubicBezTo>
                    <a:pt x="43" y="16"/>
                    <a:pt x="43" y="16"/>
                    <a:pt x="43" y="16"/>
                  </a:cubicBezTo>
                  <a:lnTo>
                    <a:pt x="33"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21"/>
            <p:cNvSpPr>
              <a:spLocks noEditPoints="1"/>
            </p:cNvSpPr>
            <p:nvPr userDrawn="1"/>
          </p:nvSpPr>
          <p:spPr bwMode="auto">
            <a:xfrm>
              <a:off x="7085013" y="3376613"/>
              <a:ext cx="104775" cy="125413"/>
            </a:xfrm>
            <a:custGeom>
              <a:avLst/>
              <a:gdLst>
                <a:gd name="T0" fmla="*/ 16 w 88"/>
                <a:gd name="T1" fmla="*/ 57 h 104"/>
                <a:gd name="T2" fmla="*/ 15 w 88"/>
                <a:gd name="T3" fmla="*/ 63 h 104"/>
                <a:gd name="T4" fmla="*/ 38 w 88"/>
                <a:gd name="T5" fmla="*/ 89 h 104"/>
                <a:gd name="T6" fmla="*/ 66 w 88"/>
                <a:gd name="T7" fmla="*/ 69 h 104"/>
                <a:gd name="T8" fmla="*/ 83 w 88"/>
                <a:gd name="T9" fmla="*/ 69 h 104"/>
                <a:gd name="T10" fmla="*/ 37 w 88"/>
                <a:gd name="T11" fmla="*/ 104 h 104"/>
                <a:gd name="T12" fmla="*/ 0 w 88"/>
                <a:gd name="T13" fmla="*/ 62 h 104"/>
                <a:gd name="T14" fmla="*/ 50 w 88"/>
                <a:gd name="T15" fmla="*/ 0 h 104"/>
                <a:gd name="T16" fmla="*/ 88 w 88"/>
                <a:gd name="T17" fmla="*/ 41 h 104"/>
                <a:gd name="T18" fmla="*/ 87 w 88"/>
                <a:gd name="T19" fmla="*/ 57 h 104"/>
                <a:gd name="T20" fmla="*/ 16 w 88"/>
                <a:gd name="T21" fmla="*/ 57 h 104"/>
                <a:gd name="T22" fmla="*/ 72 w 88"/>
                <a:gd name="T23" fmla="*/ 45 h 104"/>
                <a:gd name="T24" fmla="*/ 72 w 88"/>
                <a:gd name="T25" fmla="*/ 40 h 104"/>
                <a:gd name="T26" fmla="*/ 50 w 88"/>
                <a:gd name="T27" fmla="*/ 15 h 104"/>
                <a:gd name="T28" fmla="*/ 19 w 88"/>
                <a:gd name="T29" fmla="*/ 45 h 104"/>
                <a:gd name="T30" fmla="*/ 72 w 88"/>
                <a:gd name="T31" fmla="*/ 45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6" y="57"/>
                  </a:moveTo>
                  <a:cubicBezTo>
                    <a:pt x="15" y="59"/>
                    <a:pt x="15" y="61"/>
                    <a:pt x="15" y="63"/>
                  </a:cubicBezTo>
                  <a:cubicBezTo>
                    <a:pt x="15" y="79"/>
                    <a:pt x="22" y="89"/>
                    <a:pt x="38" y="89"/>
                  </a:cubicBezTo>
                  <a:cubicBezTo>
                    <a:pt x="53" y="89"/>
                    <a:pt x="61" y="81"/>
                    <a:pt x="66" y="69"/>
                  </a:cubicBezTo>
                  <a:cubicBezTo>
                    <a:pt x="83" y="69"/>
                    <a:pt x="83" y="69"/>
                    <a:pt x="83" y="69"/>
                  </a:cubicBezTo>
                  <a:cubicBezTo>
                    <a:pt x="75" y="91"/>
                    <a:pt x="61" y="104"/>
                    <a:pt x="37" y="104"/>
                  </a:cubicBezTo>
                  <a:cubicBezTo>
                    <a:pt x="14" y="104"/>
                    <a:pt x="0" y="87"/>
                    <a:pt x="0" y="62"/>
                  </a:cubicBezTo>
                  <a:cubicBezTo>
                    <a:pt x="0" y="30"/>
                    <a:pt x="18" y="0"/>
                    <a:pt x="50" y="0"/>
                  </a:cubicBezTo>
                  <a:cubicBezTo>
                    <a:pt x="84" y="0"/>
                    <a:pt x="88" y="29"/>
                    <a:pt x="88" y="41"/>
                  </a:cubicBezTo>
                  <a:cubicBezTo>
                    <a:pt x="88" y="49"/>
                    <a:pt x="87" y="53"/>
                    <a:pt x="87" y="57"/>
                  </a:cubicBezTo>
                  <a:lnTo>
                    <a:pt x="16" y="57"/>
                  </a:lnTo>
                  <a:close/>
                  <a:moveTo>
                    <a:pt x="72" y="45"/>
                  </a:moveTo>
                  <a:cubicBezTo>
                    <a:pt x="72" y="40"/>
                    <a:pt x="72" y="40"/>
                    <a:pt x="72" y="40"/>
                  </a:cubicBezTo>
                  <a:cubicBezTo>
                    <a:pt x="72" y="21"/>
                    <a:pt x="61" y="15"/>
                    <a:pt x="50" y="15"/>
                  </a:cubicBezTo>
                  <a:cubicBezTo>
                    <a:pt x="33" y="15"/>
                    <a:pt x="22" y="29"/>
                    <a:pt x="19" y="45"/>
                  </a:cubicBezTo>
                  <a:lnTo>
                    <a:pt x="72" y="4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22"/>
            <p:cNvSpPr>
              <a:spLocks/>
            </p:cNvSpPr>
            <p:nvPr userDrawn="1"/>
          </p:nvSpPr>
          <p:spPr bwMode="auto">
            <a:xfrm>
              <a:off x="7202488" y="3378200"/>
              <a:ext cx="111125" cy="119063"/>
            </a:xfrm>
            <a:custGeom>
              <a:avLst/>
              <a:gdLst>
                <a:gd name="T0" fmla="*/ 21 w 93"/>
                <a:gd name="T1" fmla="*/ 2 h 100"/>
                <a:gd name="T2" fmla="*/ 37 w 93"/>
                <a:gd name="T3" fmla="*/ 2 h 100"/>
                <a:gd name="T4" fmla="*/ 34 w 93"/>
                <a:gd name="T5" fmla="*/ 18 h 100"/>
                <a:gd name="T6" fmla="*/ 68 w 93"/>
                <a:gd name="T7" fmla="*/ 0 h 100"/>
                <a:gd name="T8" fmla="*/ 93 w 93"/>
                <a:gd name="T9" fmla="*/ 22 h 100"/>
                <a:gd name="T10" fmla="*/ 91 w 93"/>
                <a:gd name="T11" fmla="*/ 40 h 100"/>
                <a:gd name="T12" fmla="*/ 78 w 93"/>
                <a:gd name="T13" fmla="*/ 100 h 100"/>
                <a:gd name="T14" fmla="*/ 61 w 93"/>
                <a:gd name="T15" fmla="*/ 100 h 100"/>
                <a:gd name="T16" fmla="*/ 74 w 93"/>
                <a:gd name="T17" fmla="*/ 40 h 100"/>
                <a:gd name="T18" fmla="*/ 76 w 93"/>
                <a:gd name="T19" fmla="*/ 28 h 100"/>
                <a:gd name="T20" fmla="*/ 61 w 93"/>
                <a:gd name="T21" fmla="*/ 15 h 100"/>
                <a:gd name="T22" fmla="*/ 28 w 93"/>
                <a:gd name="T23" fmla="*/ 46 h 100"/>
                <a:gd name="T24" fmla="*/ 16 w 93"/>
                <a:gd name="T25" fmla="*/ 100 h 100"/>
                <a:gd name="T26" fmla="*/ 0 w 93"/>
                <a:gd name="T27" fmla="*/ 100 h 100"/>
                <a:gd name="T28" fmla="*/ 21 w 93"/>
                <a:gd name="T29" fmla="*/ 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100">
                  <a:moveTo>
                    <a:pt x="21" y="2"/>
                  </a:moveTo>
                  <a:cubicBezTo>
                    <a:pt x="37" y="2"/>
                    <a:pt x="37" y="2"/>
                    <a:pt x="37" y="2"/>
                  </a:cubicBezTo>
                  <a:cubicBezTo>
                    <a:pt x="34" y="18"/>
                    <a:pt x="34" y="18"/>
                    <a:pt x="34" y="18"/>
                  </a:cubicBezTo>
                  <a:cubicBezTo>
                    <a:pt x="44" y="7"/>
                    <a:pt x="54" y="0"/>
                    <a:pt x="68" y="0"/>
                  </a:cubicBezTo>
                  <a:cubicBezTo>
                    <a:pt x="79" y="0"/>
                    <a:pt x="93" y="6"/>
                    <a:pt x="93" y="22"/>
                  </a:cubicBezTo>
                  <a:cubicBezTo>
                    <a:pt x="93" y="26"/>
                    <a:pt x="92" y="33"/>
                    <a:pt x="91" y="40"/>
                  </a:cubicBezTo>
                  <a:cubicBezTo>
                    <a:pt x="78" y="100"/>
                    <a:pt x="78" y="100"/>
                    <a:pt x="78" y="100"/>
                  </a:cubicBezTo>
                  <a:cubicBezTo>
                    <a:pt x="61" y="100"/>
                    <a:pt x="61" y="100"/>
                    <a:pt x="61" y="100"/>
                  </a:cubicBezTo>
                  <a:cubicBezTo>
                    <a:pt x="74" y="40"/>
                    <a:pt x="74" y="40"/>
                    <a:pt x="74" y="40"/>
                  </a:cubicBezTo>
                  <a:cubicBezTo>
                    <a:pt x="76" y="34"/>
                    <a:pt x="76" y="30"/>
                    <a:pt x="76" y="28"/>
                  </a:cubicBezTo>
                  <a:cubicBezTo>
                    <a:pt x="76" y="20"/>
                    <a:pt x="72" y="15"/>
                    <a:pt x="61" y="15"/>
                  </a:cubicBezTo>
                  <a:cubicBezTo>
                    <a:pt x="46" y="15"/>
                    <a:pt x="32" y="30"/>
                    <a:pt x="28" y="46"/>
                  </a:cubicBezTo>
                  <a:cubicBezTo>
                    <a:pt x="16" y="100"/>
                    <a:pt x="16" y="100"/>
                    <a:pt x="16" y="100"/>
                  </a:cubicBezTo>
                  <a:cubicBezTo>
                    <a:pt x="0" y="100"/>
                    <a:pt x="0" y="100"/>
                    <a:pt x="0" y="100"/>
                  </a:cubicBezTo>
                  <a:lnTo>
                    <a:pt x="21"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23"/>
            <p:cNvSpPr>
              <a:spLocks/>
            </p:cNvSpPr>
            <p:nvPr userDrawn="1"/>
          </p:nvSpPr>
          <p:spPr bwMode="auto">
            <a:xfrm>
              <a:off x="7326313" y="3378200"/>
              <a:ext cx="111125" cy="119063"/>
            </a:xfrm>
            <a:custGeom>
              <a:avLst/>
              <a:gdLst>
                <a:gd name="T0" fmla="*/ 20 w 93"/>
                <a:gd name="T1" fmla="*/ 2 h 100"/>
                <a:gd name="T2" fmla="*/ 36 w 93"/>
                <a:gd name="T3" fmla="*/ 2 h 100"/>
                <a:gd name="T4" fmla="*/ 33 w 93"/>
                <a:gd name="T5" fmla="*/ 18 h 100"/>
                <a:gd name="T6" fmla="*/ 68 w 93"/>
                <a:gd name="T7" fmla="*/ 0 h 100"/>
                <a:gd name="T8" fmla="*/ 93 w 93"/>
                <a:gd name="T9" fmla="*/ 22 h 100"/>
                <a:gd name="T10" fmla="*/ 90 w 93"/>
                <a:gd name="T11" fmla="*/ 40 h 100"/>
                <a:gd name="T12" fmla="*/ 78 w 93"/>
                <a:gd name="T13" fmla="*/ 100 h 100"/>
                <a:gd name="T14" fmla="*/ 61 w 93"/>
                <a:gd name="T15" fmla="*/ 100 h 100"/>
                <a:gd name="T16" fmla="*/ 74 w 93"/>
                <a:gd name="T17" fmla="*/ 40 h 100"/>
                <a:gd name="T18" fmla="*/ 76 w 93"/>
                <a:gd name="T19" fmla="*/ 28 h 100"/>
                <a:gd name="T20" fmla="*/ 61 w 93"/>
                <a:gd name="T21" fmla="*/ 15 h 100"/>
                <a:gd name="T22" fmla="*/ 27 w 93"/>
                <a:gd name="T23" fmla="*/ 46 h 100"/>
                <a:gd name="T24" fmla="*/ 16 w 93"/>
                <a:gd name="T25" fmla="*/ 100 h 100"/>
                <a:gd name="T26" fmla="*/ 0 w 93"/>
                <a:gd name="T27" fmla="*/ 100 h 100"/>
                <a:gd name="T28" fmla="*/ 20 w 93"/>
                <a:gd name="T29" fmla="*/ 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100">
                  <a:moveTo>
                    <a:pt x="20" y="2"/>
                  </a:moveTo>
                  <a:cubicBezTo>
                    <a:pt x="36" y="2"/>
                    <a:pt x="36" y="2"/>
                    <a:pt x="36" y="2"/>
                  </a:cubicBezTo>
                  <a:cubicBezTo>
                    <a:pt x="33" y="18"/>
                    <a:pt x="33" y="18"/>
                    <a:pt x="33" y="18"/>
                  </a:cubicBezTo>
                  <a:cubicBezTo>
                    <a:pt x="43" y="7"/>
                    <a:pt x="53" y="0"/>
                    <a:pt x="68" y="0"/>
                  </a:cubicBezTo>
                  <a:cubicBezTo>
                    <a:pt x="78" y="0"/>
                    <a:pt x="93" y="6"/>
                    <a:pt x="93" y="22"/>
                  </a:cubicBezTo>
                  <a:cubicBezTo>
                    <a:pt x="93" y="26"/>
                    <a:pt x="92" y="33"/>
                    <a:pt x="90" y="40"/>
                  </a:cubicBezTo>
                  <a:cubicBezTo>
                    <a:pt x="78" y="100"/>
                    <a:pt x="78" y="100"/>
                    <a:pt x="78" y="100"/>
                  </a:cubicBezTo>
                  <a:cubicBezTo>
                    <a:pt x="61" y="100"/>
                    <a:pt x="61" y="100"/>
                    <a:pt x="61" y="100"/>
                  </a:cubicBezTo>
                  <a:cubicBezTo>
                    <a:pt x="74" y="40"/>
                    <a:pt x="74" y="40"/>
                    <a:pt x="74" y="40"/>
                  </a:cubicBezTo>
                  <a:cubicBezTo>
                    <a:pt x="75" y="34"/>
                    <a:pt x="76" y="30"/>
                    <a:pt x="76" y="28"/>
                  </a:cubicBezTo>
                  <a:cubicBezTo>
                    <a:pt x="76" y="20"/>
                    <a:pt x="72" y="15"/>
                    <a:pt x="61" y="15"/>
                  </a:cubicBezTo>
                  <a:cubicBezTo>
                    <a:pt x="45" y="15"/>
                    <a:pt x="31" y="30"/>
                    <a:pt x="27" y="46"/>
                  </a:cubicBezTo>
                  <a:cubicBezTo>
                    <a:pt x="16" y="100"/>
                    <a:pt x="16" y="100"/>
                    <a:pt x="16" y="100"/>
                  </a:cubicBezTo>
                  <a:cubicBezTo>
                    <a:pt x="0" y="100"/>
                    <a:pt x="0" y="100"/>
                    <a:pt x="0" y="100"/>
                  </a:cubicBezTo>
                  <a:lnTo>
                    <a:pt x="2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24"/>
            <p:cNvSpPr>
              <a:spLocks noEditPoints="1"/>
            </p:cNvSpPr>
            <p:nvPr userDrawn="1"/>
          </p:nvSpPr>
          <p:spPr bwMode="auto">
            <a:xfrm>
              <a:off x="7519988" y="3336925"/>
              <a:ext cx="136525" cy="160338"/>
            </a:xfrm>
            <a:custGeom>
              <a:avLst/>
              <a:gdLst>
                <a:gd name="T0" fmla="*/ 17 w 114"/>
                <a:gd name="T1" fmla="*/ 134 h 134"/>
                <a:gd name="T2" fmla="*/ 0 w 114"/>
                <a:gd name="T3" fmla="*/ 134 h 134"/>
                <a:gd name="T4" fmla="*/ 28 w 114"/>
                <a:gd name="T5" fmla="*/ 0 h 134"/>
                <a:gd name="T6" fmla="*/ 74 w 114"/>
                <a:gd name="T7" fmla="*/ 0 h 134"/>
                <a:gd name="T8" fmla="*/ 114 w 114"/>
                <a:gd name="T9" fmla="*/ 34 h 134"/>
                <a:gd name="T10" fmla="*/ 72 w 114"/>
                <a:gd name="T11" fmla="*/ 78 h 134"/>
                <a:gd name="T12" fmla="*/ 29 w 114"/>
                <a:gd name="T13" fmla="*/ 78 h 134"/>
                <a:gd name="T14" fmla="*/ 17 w 114"/>
                <a:gd name="T15" fmla="*/ 134 h 134"/>
                <a:gd name="T16" fmla="*/ 32 w 114"/>
                <a:gd name="T17" fmla="*/ 63 h 134"/>
                <a:gd name="T18" fmla="*/ 69 w 114"/>
                <a:gd name="T19" fmla="*/ 63 h 134"/>
                <a:gd name="T20" fmla="*/ 96 w 114"/>
                <a:gd name="T21" fmla="*/ 37 h 134"/>
                <a:gd name="T22" fmla="*/ 72 w 114"/>
                <a:gd name="T23" fmla="*/ 16 h 134"/>
                <a:gd name="T24" fmla="*/ 42 w 114"/>
                <a:gd name="T25" fmla="*/ 16 h 134"/>
                <a:gd name="T26" fmla="*/ 32 w 114"/>
                <a:gd name="T27" fmla="*/ 6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 h="134">
                  <a:moveTo>
                    <a:pt x="17" y="134"/>
                  </a:moveTo>
                  <a:cubicBezTo>
                    <a:pt x="0" y="134"/>
                    <a:pt x="0" y="134"/>
                    <a:pt x="0" y="134"/>
                  </a:cubicBezTo>
                  <a:cubicBezTo>
                    <a:pt x="28" y="0"/>
                    <a:pt x="28" y="0"/>
                    <a:pt x="28" y="0"/>
                  </a:cubicBezTo>
                  <a:cubicBezTo>
                    <a:pt x="74" y="0"/>
                    <a:pt x="74" y="0"/>
                    <a:pt x="74" y="0"/>
                  </a:cubicBezTo>
                  <a:cubicBezTo>
                    <a:pt x="100" y="0"/>
                    <a:pt x="114" y="13"/>
                    <a:pt x="114" y="34"/>
                  </a:cubicBezTo>
                  <a:cubicBezTo>
                    <a:pt x="114" y="56"/>
                    <a:pt x="101" y="78"/>
                    <a:pt x="72" y="78"/>
                  </a:cubicBezTo>
                  <a:cubicBezTo>
                    <a:pt x="29" y="78"/>
                    <a:pt x="29" y="78"/>
                    <a:pt x="29" y="78"/>
                  </a:cubicBezTo>
                  <a:lnTo>
                    <a:pt x="17" y="134"/>
                  </a:lnTo>
                  <a:close/>
                  <a:moveTo>
                    <a:pt x="32" y="63"/>
                  </a:moveTo>
                  <a:cubicBezTo>
                    <a:pt x="69" y="63"/>
                    <a:pt x="69" y="63"/>
                    <a:pt x="69" y="63"/>
                  </a:cubicBezTo>
                  <a:cubicBezTo>
                    <a:pt x="91" y="63"/>
                    <a:pt x="96" y="45"/>
                    <a:pt x="96" y="37"/>
                  </a:cubicBezTo>
                  <a:cubicBezTo>
                    <a:pt x="96" y="23"/>
                    <a:pt x="89" y="16"/>
                    <a:pt x="72" y="16"/>
                  </a:cubicBezTo>
                  <a:cubicBezTo>
                    <a:pt x="42" y="16"/>
                    <a:pt x="42" y="16"/>
                    <a:pt x="42" y="16"/>
                  </a:cubicBezTo>
                  <a:lnTo>
                    <a:pt x="32"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25"/>
            <p:cNvSpPr>
              <a:spLocks noEditPoints="1"/>
            </p:cNvSpPr>
            <p:nvPr userDrawn="1"/>
          </p:nvSpPr>
          <p:spPr bwMode="auto">
            <a:xfrm>
              <a:off x="7664450" y="3376613"/>
              <a:ext cx="107950" cy="125413"/>
            </a:xfrm>
            <a:custGeom>
              <a:avLst/>
              <a:gdLst>
                <a:gd name="T0" fmla="*/ 54 w 91"/>
                <a:gd name="T1" fmla="*/ 0 h 104"/>
                <a:gd name="T2" fmla="*/ 91 w 91"/>
                <a:gd name="T3" fmla="*/ 41 h 104"/>
                <a:gd name="T4" fmla="*/ 38 w 91"/>
                <a:gd name="T5" fmla="*/ 104 h 104"/>
                <a:gd name="T6" fmla="*/ 0 w 91"/>
                <a:gd name="T7" fmla="*/ 63 h 104"/>
                <a:gd name="T8" fmla="*/ 54 w 91"/>
                <a:gd name="T9" fmla="*/ 0 h 104"/>
                <a:gd name="T10" fmla="*/ 39 w 91"/>
                <a:gd name="T11" fmla="*/ 90 h 104"/>
                <a:gd name="T12" fmla="*/ 75 w 91"/>
                <a:gd name="T13" fmla="*/ 41 h 104"/>
                <a:gd name="T14" fmla="*/ 52 w 91"/>
                <a:gd name="T15" fmla="*/ 14 h 104"/>
                <a:gd name="T16" fmla="*/ 17 w 91"/>
                <a:gd name="T17" fmla="*/ 64 h 104"/>
                <a:gd name="T18" fmla="*/ 39 w 91"/>
                <a:gd name="T19" fmla="*/ 9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104">
                  <a:moveTo>
                    <a:pt x="54" y="0"/>
                  </a:moveTo>
                  <a:cubicBezTo>
                    <a:pt x="78" y="0"/>
                    <a:pt x="91" y="18"/>
                    <a:pt x="91" y="41"/>
                  </a:cubicBezTo>
                  <a:cubicBezTo>
                    <a:pt x="91" y="59"/>
                    <a:pt x="80" y="104"/>
                    <a:pt x="38" y="104"/>
                  </a:cubicBezTo>
                  <a:cubicBezTo>
                    <a:pt x="19" y="104"/>
                    <a:pt x="0" y="93"/>
                    <a:pt x="0" y="63"/>
                  </a:cubicBezTo>
                  <a:cubicBezTo>
                    <a:pt x="0" y="31"/>
                    <a:pt x="19" y="0"/>
                    <a:pt x="54" y="0"/>
                  </a:cubicBezTo>
                  <a:close/>
                  <a:moveTo>
                    <a:pt x="39" y="90"/>
                  </a:moveTo>
                  <a:cubicBezTo>
                    <a:pt x="65" y="90"/>
                    <a:pt x="75" y="58"/>
                    <a:pt x="75" y="41"/>
                  </a:cubicBezTo>
                  <a:cubicBezTo>
                    <a:pt x="75" y="21"/>
                    <a:pt x="64" y="14"/>
                    <a:pt x="52" y="14"/>
                  </a:cubicBezTo>
                  <a:cubicBezTo>
                    <a:pt x="28" y="14"/>
                    <a:pt x="17" y="43"/>
                    <a:pt x="17" y="64"/>
                  </a:cubicBezTo>
                  <a:cubicBezTo>
                    <a:pt x="17" y="78"/>
                    <a:pt x="24" y="90"/>
                    <a:pt x="39" y="9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26"/>
            <p:cNvSpPr>
              <a:spLocks/>
            </p:cNvSpPr>
            <p:nvPr userDrawn="1"/>
          </p:nvSpPr>
          <p:spPr bwMode="auto">
            <a:xfrm>
              <a:off x="7796213" y="3381375"/>
              <a:ext cx="161925" cy="115888"/>
            </a:xfrm>
            <a:custGeom>
              <a:avLst/>
              <a:gdLst>
                <a:gd name="T0" fmla="*/ 0 w 102"/>
                <a:gd name="T1" fmla="*/ 0 h 73"/>
                <a:gd name="T2" fmla="*/ 13 w 102"/>
                <a:gd name="T3" fmla="*/ 0 h 73"/>
                <a:gd name="T4" fmla="*/ 16 w 102"/>
                <a:gd name="T5" fmla="*/ 39 h 73"/>
                <a:gd name="T6" fmla="*/ 18 w 102"/>
                <a:gd name="T7" fmla="*/ 58 h 73"/>
                <a:gd name="T8" fmla="*/ 25 w 102"/>
                <a:gd name="T9" fmla="*/ 39 h 73"/>
                <a:gd name="T10" fmla="*/ 43 w 102"/>
                <a:gd name="T11" fmla="*/ 0 h 73"/>
                <a:gd name="T12" fmla="*/ 57 w 102"/>
                <a:gd name="T13" fmla="*/ 0 h 73"/>
                <a:gd name="T14" fmla="*/ 59 w 102"/>
                <a:gd name="T15" fmla="*/ 32 h 73"/>
                <a:gd name="T16" fmla="*/ 59 w 102"/>
                <a:gd name="T17" fmla="*/ 58 h 73"/>
                <a:gd name="T18" fmla="*/ 69 w 102"/>
                <a:gd name="T19" fmla="*/ 39 h 73"/>
                <a:gd name="T20" fmla="*/ 89 w 102"/>
                <a:gd name="T21" fmla="*/ 0 h 73"/>
                <a:gd name="T22" fmla="*/ 102 w 102"/>
                <a:gd name="T23" fmla="*/ 0 h 73"/>
                <a:gd name="T24" fmla="*/ 63 w 102"/>
                <a:gd name="T25" fmla="*/ 73 h 73"/>
                <a:gd name="T26" fmla="*/ 50 w 102"/>
                <a:gd name="T27" fmla="*/ 73 h 73"/>
                <a:gd name="T28" fmla="*/ 48 w 102"/>
                <a:gd name="T29" fmla="*/ 36 h 73"/>
                <a:gd name="T30" fmla="*/ 47 w 102"/>
                <a:gd name="T31" fmla="*/ 16 h 73"/>
                <a:gd name="T32" fmla="*/ 39 w 102"/>
                <a:gd name="T33" fmla="*/ 35 h 73"/>
                <a:gd name="T34" fmla="*/ 21 w 102"/>
                <a:gd name="T35" fmla="*/ 73 h 73"/>
                <a:gd name="T36" fmla="*/ 9 w 102"/>
                <a:gd name="T37" fmla="*/ 73 h 73"/>
                <a:gd name="T38" fmla="*/ 0 w 102"/>
                <a:gd name="T39"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2" h="73">
                  <a:moveTo>
                    <a:pt x="0" y="0"/>
                  </a:moveTo>
                  <a:lnTo>
                    <a:pt x="13" y="0"/>
                  </a:lnTo>
                  <a:lnTo>
                    <a:pt x="16" y="39"/>
                  </a:lnTo>
                  <a:lnTo>
                    <a:pt x="18" y="58"/>
                  </a:lnTo>
                  <a:lnTo>
                    <a:pt x="25" y="39"/>
                  </a:lnTo>
                  <a:lnTo>
                    <a:pt x="43" y="0"/>
                  </a:lnTo>
                  <a:lnTo>
                    <a:pt x="57" y="0"/>
                  </a:lnTo>
                  <a:lnTo>
                    <a:pt x="59" y="32"/>
                  </a:lnTo>
                  <a:lnTo>
                    <a:pt x="59" y="58"/>
                  </a:lnTo>
                  <a:lnTo>
                    <a:pt x="69" y="39"/>
                  </a:lnTo>
                  <a:lnTo>
                    <a:pt x="89" y="0"/>
                  </a:lnTo>
                  <a:lnTo>
                    <a:pt x="102" y="0"/>
                  </a:lnTo>
                  <a:lnTo>
                    <a:pt x="63" y="73"/>
                  </a:lnTo>
                  <a:lnTo>
                    <a:pt x="50" y="73"/>
                  </a:lnTo>
                  <a:lnTo>
                    <a:pt x="48" y="36"/>
                  </a:lnTo>
                  <a:lnTo>
                    <a:pt x="47" y="16"/>
                  </a:lnTo>
                  <a:lnTo>
                    <a:pt x="39" y="35"/>
                  </a:lnTo>
                  <a:lnTo>
                    <a:pt x="21" y="73"/>
                  </a:lnTo>
                  <a:lnTo>
                    <a:pt x="9" y="7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27"/>
            <p:cNvSpPr>
              <a:spLocks noEditPoints="1"/>
            </p:cNvSpPr>
            <p:nvPr userDrawn="1"/>
          </p:nvSpPr>
          <p:spPr bwMode="auto">
            <a:xfrm>
              <a:off x="7962900" y="3376613"/>
              <a:ext cx="104775" cy="125413"/>
            </a:xfrm>
            <a:custGeom>
              <a:avLst/>
              <a:gdLst>
                <a:gd name="T0" fmla="*/ 17 w 88"/>
                <a:gd name="T1" fmla="*/ 57 h 104"/>
                <a:gd name="T2" fmla="*/ 16 w 88"/>
                <a:gd name="T3" fmla="*/ 63 h 104"/>
                <a:gd name="T4" fmla="*/ 39 w 88"/>
                <a:gd name="T5" fmla="*/ 89 h 104"/>
                <a:gd name="T6" fmla="*/ 67 w 88"/>
                <a:gd name="T7" fmla="*/ 69 h 104"/>
                <a:gd name="T8" fmla="*/ 83 w 88"/>
                <a:gd name="T9" fmla="*/ 69 h 104"/>
                <a:gd name="T10" fmla="*/ 38 w 88"/>
                <a:gd name="T11" fmla="*/ 104 h 104"/>
                <a:gd name="T12" fmla="*/ 0 w 88"/>
                <a:gd name="T13" fmla="*/ 62 h 104"/>
                <a:gd name="T14" fmla="*/ 51 w 88"/>
                <a:gd name="T15" fmla="*/ 0 h 104"/>
                <a:gd name="T16" fmla="*/ 88 w 88"/>
                <a:gd name="T17" fmla="*/ 41 h 104"/>
                <a:gd name="T18" fmla="*/ 87 w 88"/>
                <a:gd name="T19" fmla="*/ 57 h 104"/>
                <a:gd name="T20" fmla="*/ 17 w 88"/>
                <a:gd name="T21" fmla="*/ 57 h 104"/>
                <a:gd name="T22" fmla="*/ 73 w 88"/>
                <a:gd name="T23" fmla="*/ 45 h 104"/>
                <a:gd name="T24" fmla="*/ 73 w 88"/>
                <a:gd name="T25" fmla="*/ 40 h 104"/>
                <a:gd name="T26" fmla="*/ 50 w 88"/>
                <a:gd name="T27" fmla="*/ 15 h 104"/>
                <a:gd name="T28" fmla="*/ 19 w 88"/>
                <a:gd name="T29" fmla="*/ 45 h 104"/>
                <a:gd name="T30" fmla="*/ 73 w 88"/>
                <a:gd name="T31" fmla="*/ 45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7" y="57"/>
                  </a:moveTo>
                  <a:cubicBezTo>
                    <a:pt x="16" y="59"/>
                    <a:pt x="16" y="61"/>
                    <a:pt x="16" y="63"/>
                  </a:cubicBezTo>
                  <a:cubicBezTo>
                    <a:pt x="16" y="79"/>
                    <a:pt x="23" y="89"/>
                    <a:pt x="39" y="89"/>
                  </a:cubicBezTo>
                  <a:cubicBezTo>
                    <a:pt x="53" y="89"/>
                    <a:pt x="61" y="81"/>
                    <a:pt x="67" y="69"/>
                  </a:cubicBezTo>
                  <a:cubicBezTo>
                    <a:pt x="83" y="69"/>
                    <a:pt x="83" y="69"/>
                    <a:pt x="83" y="69"/>
                  </a:cubicBezTo>
                  <a:cubicBezTo>
                    <a:pt x="76" y="91"/>
                    <a:pt x="61" y="104"/>
                    <a:pt x="38" y="104"/>
                  </a:cubicBezTo>
                  <a:cubicBezTo>
                    <a:pt x="14" y="104"/>
                    <a:pt x="0" y="87"/>
                    <a:pt x="0" y="62"/>
                  </a:cubicBezTo>
                  <a:cubicBezTo>
                    <a:pt x="0" y="30"/>
                    <a:pt x="19" y="0"/>
                    <a:pt x="51" y="0"/>
                  </a:cubicBezTo>
                  <a:cubicBezTo>
                    <a:pt x="84" y="0"/>
                    <a:pt x="88" y="29"/>
                    <a:pt x="88" y="41"/>
                  </a:cubicBezTo>
                  <a:cubicBezTo>
                    <a:pt x="88" y="49"/>
                    <a:pt x="88" y="53"/>
                    <a:pt x="87" y="57"/>
                  </a:cubicBezTo>
                  <a:lnTo>
                    <a:pt x="17" y="57"/>
                  </a:lnTo>
                  <a:close/>
                  <a:moveTo>
                    <a:pt x="73" y="45"/>
                  </a:moveTo>
                  <a:cubicBezTo>
                    <a:pt x="73" y="40"/>
                    <a:pt x="73" y="40"/>
                    <a:pt x="73" y="40"/>
                  </a:cubicBezTo>
                  <a:cubicBezTo>
                    <a:pt x="73" y="21"/>
                    <a:pt x="62" y="15"/>
                    <a:pt x="50" y="15"/>
                  </a:cubicBezTo>
                  <a:cubicBezTo>
                    <a:pt x="33" y="15"/>
                    <a:pt x="23" y="29"/>
                    <a:pt x="19" y="45"/>
                  </a:cubicBezTo>
                  <a:lnTo>
                    <a:pt x="73" y="4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28"/>
            <p:cNvSpPr>
              <a:spLocks/>
            </p:cNvSpPr>
            <p:nvPr userDrawn="1"/>
          </p:nvSpPr>
          <p:spPr bwMode="auto">
            <a:xfrm>
              <a:off x="8080375" y="3379788"/>
              <a:ext cx="79375" cy="117475"/>
            </a:xfrm>
            <a:custGeom>
              <a:avLst/>
              <a:gdLst>
                <a:gd name="T0" fmla="*/ 21 w 66"/>
                <a:gd name="T1" fmla="*/ 2 h 99"/>
                <a:gd name="T2" fmla="*/ 36 w 66"/>
                <a:gd name="T3" fmla="*/ 2 h 99"/>
                <a:gd name="T4" fmla="*/ 32 w 66"/>
                <a:gd name="T5" fmla="*/ 21 h 99"/>
                <a:gd name="T6" fmla="*/ 39 w 66"/>
                <a:gd name="T7" fmla="*/ 11 h 99"/>
                <a:gd name="T8" fmla="*/ 62 w 66"/>
                <a:gd name="T9" fmla="*/ 0 h 99"/>
                <a:gd name="T10" fmla="*/ 66 w 66"/>
                <a:gd name="T11" fmla="*/ 0 h 99"/>
                <a:gd name="T12" fmla="*/ 63 w 66"/>
                <a:gd name="T13" fmla="*/ 18 h 99"/>
                <a:gd name="T14" fmla="*/ 58 w 66"/>
                <a:gd name="T15" fmla="*/ 18 h 99"/>
                <a:gd name="T16" fmla="*/ 27 w 66"/>
                <a:gd name="T17" fmla="*/ 50 h 99"/>
                <a:gd name="T18" fmla="*/ 16 w 66"/>
                <a:gd name="T19" fmla="*/ 99 h 99"/>
                <a:gd name="T20" fmla="*/ 0 w 66"/>
                <a:gd name="T21" fmla="*/ 99 h 99"/>
                <a:gd name="T22" fmla="*/ 21 w 66"/>
                <a:gd name="T23" fmla="*/ 2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6" h="99">
                  <a:moveTo>
                    <a:pt x="21" y="2"/>
                  </a:moveTo>
                  <a:cubicBezTo>
                    <a:pt x="36" y="2"/>
                    <a:pt x="36" y="2"/>
                    <a:pt x="36" y="2"/>
                  </a:cubicBezTo>
                  <a:cubicBezTo>
                    <a:pt x="32" y="21"/>
                    <a:pt x="32" y="21"/>
                    <a:pt x="32" y="21"/>
                  </a:cubicBezTo>
                  <a:cubicBezTo>
                    <a:pt x="32" y="21"/>
                    <a:pt x="38" y="13"/>
                    <a:pt x="39" y="11"/>
                  </a:cubicBezTo>
                  <a:cubicBezTo>
                    <a:pt x="43" y="7"/>
                    <a:pt x="51" y="0"/>
                    <a:pt x="62" y="0"/>
                  </a:cubicBezTo>
                  <a:cubicBezTo>
                    <a:pt x="66" y="0"/>
                    <a:pt x="66" y="0"/>
                    <a:pt x="66" y="0"/>
                  </a:cubicBezTo>
                  <a:cubicBezTo>
                    <a:pt x="63" y="18"/>
                    <a:pt x="63" y="18"/>
                    <a:pt x="63" y="18"/>
                  </a:cubicBezTo>
                  <a:cubicBezTo>
                    <a:pt x="61" y="18"/>
                    <a:pt x="60" y="18"/>
                    <a:pt x="58" y="18"/>
                  </a:cubicBezTo>
                  <a:cubicBezTo>
                    <a:pt x="39" y="18"/>
                    <a:pt x="29" y="38"/>
                    <a:pt x="27" y="50"/>
                  </a:cubicBezTo>
                  <a:cubicBezTo>
                    <a:pt x="16" y="99"/>
                    <a:pt x="16" y="99"/>
                    <a:pt x="16" y="99"/>
                  </a:cubicBezTo>
                  <a:cubicBezTo>
                    <a:pt x="0" y="99"/>
                    <a:pt x="0" y="99"/>
                    <a:pt x="0" y="99"/>
                  </a:cubicBezTo>
                  <a:lnTo>
                    <a:pt x="21"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29"/>
            <p:cNvSpPr>
              <a:spLocks noEditPoints="1"/>
            </p:cNvSpPr>
            <p:nvPr userDrawn="1"/>
          </p:nvSpPr>
          <p:spPr bwMode="auto">
            <a:xfrm>
              <a:off x="8158163" y="3332163"/>
              <a:ext cx="39687" cy="39688"/>
            </a:xfrm>
            <a:custGeom>
              <a:avLst/>
              <a:gdLst>
                <a:gd name="T0" fmla="*/ 0 w 33"/>
                <a:gd name="T1" fmla="*/ 16 h 33"/>
                <a:gd name="T2" fmla="*/ 17 w 33"/>
                <a:gd name="T3" fmla="*/ 0 h 33"/>
                <a:gd name="T4" fmla="*/ 33 w 33"/>
                <a:gd name="T5" fmla="*/ 16 h 33"/>
                <a:gd name="T6" fmla="*/ 17 w 33"/>
                <a:gd name="T7" fmla="*/ 33 h 33"/>
                <a:gd name="T8" fmla="*/ 0 w 33"/>
                <a:gd name="T9" fmla="*/ 16 h 33"/>
                <a:gd name="T10" fmla="*/ 17 w 33"/>
                <a:gd name="T11" fmla="*/ 30 h 33"/>
                <a:gd name="T12" fmla="*/ 30 w 33"/>
                <a:gd name="T13" fmla="*/ 16 h 33"/>
                <a:gd name="T14" fmla="*/ 17 w 33"/>
                <a:gd name="T15" fmla="*/ 2 h 33"/>
                <a:gd name="T16" fmla="*/ 3 w 33"/>
                <a:gd name="T17" fmla="*/ 16 h 33"/>
                <a:gd name="T18" fmla="*/ 17 w 33"/>
                <a:gd name="T19" fmla="*/ 30 h 33"/>
                <a:gd name="T20" fmla="*/ 13 w 33"/>
                <a:gd name="T21" fmla="*/ 26 h 33"/>
                <a:gd name="T22" fmla="*/ 10 w 33"/>
                <a:gd name="T23" fmla="*/ 26 h 33"/>
                <a:gd name="T24" fmla="*/ 10 w 33"/>
                <a:gd name="T25" fmla="*/ 7 h 33"/>
                <a:gd name="T26" fmla="*/ 17 w 33"/>
                <a:gd name="T27" fmla="*/ 7 h 33"/>
                <a:gd name="T28" fmla="*/ 24 w 33"/>
                <a:gd name="T29" fmla="*/ 12 h 33"/>
                <a:gd name="T30" fmla="*/ 19 w 33"/>
                <a:gd name="T31" fmla="*/ 18 h 33"/>
                <a:gd name="T32" fmla="*/ 25 w 33"/>
                <a:gd name="T33" fmla="*/ 26 h 33"/>
                <a:gd name="T34" fmla="*/ 21 w 33"/>
                <a:gd name="T35" fmla="*/ 26 h 33"/>
                <a:gd name="T36" fmla="*/ 16 w 33"/>
                <a:gd name="T37" fmla="*/ 18 h 33"/>
                <a:gd name="T38" fmla="*/ 13 w 33"/>
                <a:gd name="T39" fmla="*/ 18 h 33"/>
                <a:gd name="T40" fmla="*/ 13 w 33"/>
                <a:gd name="T41" fmla="*/ 26 h 33"/>
                <a:gd name="T42" fmla="*/ 16 w 33"/>
                <a:gd name="T43" fmla="*/ 15 h 33"/>
                <a:gd name="T44" fmla="*/ 21 w 33"/>
                <a:gd name="T45" fmla="*/ 12 h 33"/>
                <a:gd name="T46" fmla="*/ 17 w 33"/>
                <a:gd name="T47" fmla="*/ 9 h 33"/>
                <a:gd name="T48" fmla="*/ 13 w 33"/>
                <a:gd name="T49" fmla="*/ 9 h 33"/>
                <a:gd name="T50" fmla="*/ 13 w 33"/>
                <a:gd name="T51" fmla="*/ 15 h 33"/>
                <a:gd name="T52" fmla="*/ 16 w 33"/>
                <a:gd name="T53" fmla="*/ 1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3" h="33">
                  <a:moveTo>
                    <a:pt x="0" y="16"/>
                  </a:moveTo>
                  <a:cubicBezTo>
                    <a:pt x="0" y="7"/>
                    <a:pt x="7" y="0"/>
                    <a:pt x="17" y="0"/>
                  </a:cubicBezTo>
                  <a:cubicBezTo>
                    <a:pt x="26" y="0"/>
                    <a:pt x="33" y="7"/>
                    <a:pt x="33" y="16"/>
                  </a:cubicBezTo>
                  <a:cubicBezTo>
                    <a:pt x="33" y="26"/>
                    <a:pt x="26" y="33"/>
                    <a:pt x="17" y="33"/>
                  </a:cubicBezTo>
                  <a:cubicBezTo>
                    <a:pt x="7" y="33"/>
                    <a:pt x="0" y="26"/>
                    <a:pt x="0" y="16"/>
                  </a:cubicBezTo>
                  <a:close/>
                  <a:moveTo>
                    <a:pt x="17" y="30"/>
                  </a:moveTo>
                  <a:cubicBezTo>
                    <a:pt x="24" y="30"/>
                    <a:pt x="30" y="24"/>
                    <a:pt x="30" y="16"/>
                  </a:cubicBezTo>
                  <a:cubicBezTo>
                    <a:pt x="30" y="8"/>
                    <a:pt x="24" y="2"/>
                    <a:pt x="17" y="2"/>
                  </a:cubicBezTo>
                  <a:cubicBezTo>
                    <a:pt x="9" y="2"/>
                    <a:pt x="3" y="8"/>
                    <a:pt x="3" y="16"/>
                  </a:cubicBezTo>
                  <a:cubicBezTo>
                    <a:pt x="3" y="24"/>
                    <a:pt x="9" y="30"/>
                    <a:pt x="17" y="30"/>
                  </a:cubicBezTo>
                  <a:close/>
                  <a:moveTo>
                    <a:pt x="13" y="26"/>
                  </a:moveTo>
                  <a:cubicBezTo>
                    <a:pt x="10" y="26"/>
                    <a:pt x="10" y="26"/>
                    <a:pt x="10" y="26"/>
                  </a:cubicBezTo>
                  <a:cubicBezTo>
                    <a:pt x="10" y="7"/>
                    <a:pt x="10" y="7"/>
                    <a:pt x="10" y="7"/>
                  </a:cubicBezTo>
                  <a:cubicBezTo>
                    <a:pt x="17" y="7"/>
                    <a:pt x="17" y="7"/>
                    <a:pt x="17" y="7"/>
                  </a:cubicBezTo>
                  <a:cubicBezTo>
                    <a:pt x="22" y="7"/>
                    <a:pt x="24" y="8"/>
                    <a:pt x="24" y="12"/>
                  </a:cubicBezTo>
                  <a:cubicBezTo>
                    <a:pt x="24" y="16"/>
                    <a:pt x="22" y="17"/>
                    <a:pt x="19" y="18"/>
                  </a:cubicBezTo>
                  <a:cubicBezTo>
                    <a:pt x="25" y="26"/>
                    <a:pt x="25" y="26"/>
                    <a:pt x="25" y="26"/>
                  </a:cubicBezTo>
                  <a:cubicBezTo>
                    <a:pt x="21" y="26"/>
                    <a:pt x="21" y="26"/>
                    <a:pt x="21" y="26"/>
                  </a:cubicBezTo>
                  <a:cubicBezTo>
                    <a:pt x="16" y="18"/>
                    <a:pt x="16" y="18"/>
                    <a:pt x="16" y="18"/>
                  </a:cubicBezTo>
                  <a:cubicBezTo>
                    <a:pt x="13" y="18"/>
                    <a:pt x="13" y="18"/>
                    <a:pt x="13" y="18"/>
                  </a:cubicBezTo>
                  <a:lnTo>
                    <a:pt x="13" y="26"/>
                  </a:lnTo>
                  <a:close/>
                  <a:moveTo>
                    <a:pt x="16" y="15"/>
                  </a:moveTo>
                  <a:cubicBezTo>
                    <a:pt x="19" y="15"/>
                    <a:pt x="21" y="15"/>
                    <a:pt x="21" y="12"/>
                  </a:cubicBezTo>
                  <a:cubicBezTo>
                    <a:pt x="21" y="10"/>
                    <a:pt x="19" y="9"/>
                    <a:pt x="17" y="9"/>
                  </a:cubicBezTo>
                  <a:cubicBezTo>
                    <a:pt x="13" y="9"/>
                    <a:pt x="13" y="9"/>
                    <a:pt x="13" y="9"/>
                  </a:cubicBezTo>
                  <a:cubicBezTo>
                    <a:pt x="13" y="15"/>
                    <a:pt x="13" y="15"/>
                    <a:pt x="13" y="15"/>
                  </a:cubicBezTo>
                  <a:lnTo>
                    <a:pt x="16"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30"/>
            <p:cNvSpPr>
              <a:spLocks/>
            </p:cNvSpPr>
            <p:nvPr userDrawn="1"/>
          </p:nvSpPr>
          <p:spPr bwMode="auto">
            <a:xfrm>
              <a:off x="6951663" y="3605213"/>
              <a:ext cx="188912" cy="160338"/>
            </a:xfrm>
            <a:custGeom>
              <a:avLst/>
              <a:gdLst>
                <a:gd name="T0" fmla="*/ 24 w 119"/>
                <a:gd name="T1" fmla="*/ 66 h 101"/>
                <a:gd name="T2" fmla="*/ 52 w 119"/>
                <a:gd name="T3" fmla="*/ 0 h 101"/>
                <a:gd name="T4" fmla="*/ 67 w 119"/>
                <a:gd name="T5" fmla="*/ 0 h 101"/>
                <a:gd name="T6" fmla="*/ 72 w 119"/>
                <a:gd name="T7" fmla="*/ 74 h 101"/>
                <a:gd name="T8" fmla="*/ 73 w 119"/>
                <a:gd name="T9" fmla="*/ 83 h 101"/>
                <a:gd name="T10" fmla="*/ 79 w 119"/>
                <a:gd name="T11" fmla="*/ 66 h 101"/>
                <a:gd name="T12" fmla="*/ 105 w 119"/>
                <a:gd name="T13" fmla="*/ 0 h 101"/>
                <a:gd name="T14" fmla="*/ 119 w 119"/>
                <a:gd name="T15" fmla="*/ 0 h 101"/>
                <a:gd name="T16" fmla="*/ 77 w 119"/>
                <a:gd name="T17" fmla="*/ 101 h 101"/>
                <a:gd name="T18" fmla="*/ 63 w 119"/>
                <a:gd name="T19" fmla="*/ 101 h 101"/>
                <a:gd name="T20" fmla="*/ 57 w 119"/>
                <a:gd name="T21" fmla="*/ 33 h 101"/>
                <a:gd name="T22" fmla="*/ 56 w 119"/>
                <a:gd name="T23" fmla="*/ 17 h 101"/>
                <a:gd name="T24" fmla="*/ 56 w 119"/>
                <a:gd name="T25" fmla="*/ 18 h 101"/>
                <a:gd name="T26" fmla="*/ 50 w 119"/>
                <a:gd name="T27" fmla="*/ 34 h 101"/>
                <a:gd name="T28" fmla="*/ 21 w 119"/>
                <a:gd name="T29" fmla="*/ 101 h 101"/>
                <a:gd name="T30" fmla="*/ 7 w 119"/>
                <a:gd name="T31" fmla="*/ 101 h 101"/>
                <a:gd name="T32" fmla="*/ 0 w 119"/>
                <a:gd name="T33" fmla="*/ 0 h 101"/>
                <a:gd name="T34" fmla="*/ 13 w 119"/>
                <a:gd name="T35" fmla="*/ 0 h 101"/>
                <a:gd name="T36" fmla="*/ 17 w 119"/>
                <a:gd name="T37" fmla="*/ 65 h 101"/>
                <a:gd name="T38" fmla="*/ 18 w 119"/>
                <a:gd name="T39" fmla="*/ 76 h 101"/>
                <a:gd name="T40" fmla="*/ 18 w 119"/>
                <a:gd name="T41" fmla="*/ 83 h 101"/>
                <a:gd name="T42" fmla="*/ 24 w 119"/>
                <a:gd name="T43" fmla="*/ 6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9" h="101">
                  <a:moveTo>
                    <a:pt x="24" y="66"/>
                  </a:moveTo>
                  <a:lnTo>
                    <a:pt x="52" y="0"/>
                  </a:lnTo>
                  <a:lnTo>
                    <a:pt x="67" y="0"/>
                  </a:lnTo>
                  <a:lnTo>
                    <a:pt x="72" y="74"/>
                  </a:lnTo>
                  <a:lnTo>
                    <a:pt x="73" y="83"/>
                  </a:lnTo>
                  <a:lnTo>
                    <a:pt x="79" y="66"/>
                  </a:lnTo>
                  <a:lnTo>
                    <a:pt x="105" y="0"/>
                  </a:lnTo>
                  <a:lnTo>
                    <a:pt x="119" y="0"/>
                  </a:lnTo>
                  <a:lnTo>
                    <a:pt x="77" y="101"/>
                  </a:lnTo>
                  <a:lnTo>
                    <a:pt x="63" y="101"/>
                  </a:lnTo>
                  <a:lnTo>
                    <a:pt x="57" y="33"/>
                  </a:lnTo>
                  <a:lnTo>
                    <a:pt x="56" y="17"/>
                  </a:lnTo>
                  <a:lnTo>
                    <a:pt x="56" y="18"/>
                  </a:lnTo>
                  <a:lnTo>
                    <a:pt x="50" y="34"/>
                  </a:lnTo>
                  <a:lnTo>
                    <a:pt x="21" y="101"/>
                  </a:lnTo>
                  <a:lnTo>
                    <a:pt x="7" y="101"/>
                  </a:lnTo>
                  <a:lnTo>
                    <a:pt x="0" y="0"/>
                  </a:lnTo>
                  <a:lnTo>
                    <a:pt x="13" y="0"/>
                  </a:lnTo>
                  <a:lnTo>
                    <a:pt x="17" y="65"/>
                  </a:lnTo>
                  <a:lnTo>
                    <a:pt x="18" y="76"/>
                  </a:lnTo>
                  <a:lnTo>
                    <a:pt x="18" y="83"/>
                  </a:lnTo>
                  <a:lnTo>
                    <a:pt x="24"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31"/>
            <p:cNvSpPr>
              <a:spLocks noEditPoints="1"/>
            </p:cNvSpPr>
            <p:nvPr userDrawn="1"/>
          </p:nvSpPr>
          <p:spPr bwMode="auto">
            <a:xfrm>
              <a:off x="7134225" y="3644900"/>
              <a:ext cx="104775" cy="123825"/>
            </a:xfrm>
            <a:custGeom>
              <a:avLst/>
              <a:gdLst>
                <a:gd name="T0" fmla="*/ 16 w 88"/>
                <a:gd name="T1" fmla="*/ 56 h 103"/>
                <a:gd name="T2" fmla="*/ 16 w 88"/>
                <a:gd name="T3" fmla="*/ 62 h 103"/>
                <a:gd name="T4" fmla="*/ 39 w 88"/>
                <a:gd name="T5" fmla="*/ 88 h 103"/>
                <a:gd name="T6" fmla="*/ 67 w 88"/>
                <a:gd name="T7" fmla="*/ 68 h 103"/>
                <a:gd name="T8" fmla="*/ 83 w 88"/>
                <a:gd name="T9" fmla="*/ 68 h 103"/>
                <a:gd name="T10" fmla="*/ 37 w 88"/>
                <a:gd name="T11" fmla="*/ 103 h 103"/>
                <a:gd name="T12" fmla="*/ 0 w 88"/>
                <a:gd name="T13" fmla="*/ 61 h 103"/>
                <a:gd name="T14" fmla="*/ 50 w 88"/>
                <a:gd name="T15" fmla="*/ 0 h 103"/>
                <a:gd name="T16" fmla="*/ 88 w 88"/>
                <a:gd name="T17" fmla="*/ 40 h 103"/>
                <a:gd name="T18" fmla="*/ 87 w 88"/>
                <a:gd name="T19" fmla="*/ 56 h 103"/>
                <a:gd name="T20" fmla="*/ 16 w 88"/>
                <a:gd name="T21" fmla="*/ 56 h 103"/>
                <a:gd name="T22" fmla="*/ 72 w 88"/>
                <a:gd name="T23" fmla="*/ 44 h 103"/>
                <a:gd name="T24" fmla="*/ 72 w 88"/>
                <a:gd name="T25" fmla="*/ 39 h 103"/>
                <a:gd name="T26" fmla="*/ 50 w 88"/>
                <a:gd name="T27" fmla="*/ 14 h 103"/>
                <a:gd name="T28" fmla="*/ 19 w 88"/>
                <a:gd name="T29" fmla="*/ 44 h 103"/>
                <a:gd name="T30" fmla="*/ 72 w 88"/>
                <a:gd name="T31" fmla="*/ 4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3">
                  <a:moveTo>
                    <a:pt x="16" y="56"/>
                  </a:moveTo>
                  <a:cubicBezTo>
                    <a:pt x="16" y="58"/>
                    <a:pt x="16" y="60"/>
                    <a:pt x="16" y="62"/>
                  </a:cubicBezTo>
                  <a:cubicBezTo>
                    <a:pt x="16" y="78"/>
                    <a:pt x="23" y="88"/>
                    <a:pt x="39" y="88"/>
                  </a:cubicBezTo>
                  <a:cubicBezTo>
                    <a:pt x="53" y="88"/>
                    <a:pt x="61" y="80"/>
                    <a:pt x="67" y="68"/>
                  </a:cubicBezTo>
                  <a:cubicBezTo>
                    <a:pt x="83" y="68"/>
                    <a:pt x="83" y="68"/>
                    <a:pt x="83" y="68"/>
                  </a:cubicBezTo>
                  <a:cubicBezTo>
                    <a:pt x="75" y="90"/>
                    <a:pt x="61" y="103"/>
                    <a:pt x="37" y="103"/>
                  </a:cubicBezTo>
                  <a:cubicBezTo>
                    <a:pt x="14" y="103"/>
                    <a:pt x="0" y="86"/>
                    <a:pt x="0" y="61"/>
                  </a:cubicBezTo>
                  <a:cubicBezTo>
                    <a:pt x="0" y="29"/>
                    <a:pt x="19" y="0"/>
                    <a:pt x="50" y="0"/>
                  </a:cubicBezTo>
                  <a:cubicBezTo>
                    <a:pt x="84" y="0"/>
                    <a:pt x="88" y="28"/>
                    <a:pt x="88" y="40"/>
                  </a:cubicBezTo>
                  <a:cubicBezTo>
                    <a:pt x="88" y="48"/>
                    <a:pt x="87" y="52"/>
                    <a:pt x="87" y="56"/>
                  </a:cubicBezTo>
                  <a:lnTo>
                    <a:pt x="16" y="56"/>
                  </a:lnTo>
                  <a:close/>
                  <a:moveTo>
                    <a:pt x="72" y="44"/>
                  </a:moveTo>
                  <a:cubicBezTo>
                    <a:pt x="72" y="39"/>
                    <a:pt x="72" y="39"/>
                    <a:pt x="72" y="39"/>
                  </a:cubicBezTo>
                  <a:cubicBezTo>
                    <a:pt x="72" y="20"/>
                    <a:pt x="61" y="14"/>
                    <a:pt x="50" y="14"/>
                  </a:cubicBezTo>
                  <a:cubicBezTo>
                    <a:pt x="33" y="14"/>
                    <a:pt x="23" y="28"/>
                    <a:pt x="19" y="44"/>
                  </a:cubicBezTo>
                  <a:lnTo>
                    <a:pt x="72"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32"/>
            <p:cNvSpPr>
              <a:spLocks/>
            </p:cNvSpPr>
            <p:nvPr userDrawn="1"/>
          </p:nvSpPr>
          <p:spPr bwMode="auto">
            <a:xfrm>
              <a:off x="7253288" y="3644900"/>
              <a:ext cx="100012" cy="123825"/>
            </a:xfrm>
            <a:custGeom>
              <a:avLst/>
              <a:gdLst>
                <a:gd name="T0" fmla="*/ 68 w 84"/>
                <a:gd name="T1" fmla="*/ 34 h 103"/>
                <a:gd name="T2" fmla="*/ 47 w 84"/>
                <a:gd name="T3" fmla="*/ 13 h 103"/>
                <a:gd name="T4" fmla="*/ 28 w 84"/>
                <a:gd name="T5" fmla="*/ 27 h 103"/>
                <a:gd name="T6" fmla="*/ 42 w 84"/>
                <a:gd name="T7" fmla="*/ 40 h 103"/>
                <a:gd name="T8" fmla="*/ 61 w 84"/>
                <a:gd name="T9" fmla="*/ 48 h 103"/>
                <a:gd name="T10" fmla="*/ 77 w 84"/>
                <a:gd name="T11" fmla="*/ 71 h 103"/>
                <a:gd name="T12" fmla="*/ 39 w 84"/>
                <a:gd name="T13" fmla="*/ 103 h 103"/>
                <a:gd name="T14" fmla="*/ 0 w 84"/>
                <a:gd name="T15" fmla="*/ 66 h 103"/>
                <a:gd name="T16" fmla="*/ 16 w 84"/>
                <a:gd name="T17" fmla="*/ 66 h 103"/>
                <a:gd name="T18" fmla="*/ 41 w 84"/>
                <a:gd name="T19" fmla="*/ 89 h 103"/>
                <a:gd name="T20" fmla="*/ 61 w 84"/>
                <a:gd name="T21" fmla="*/ 75 h 103"/>
                <a:gd name="T22" fmla="*/ 51 w 84"/>
                <a:gd name="T23" fmla="*/ 62 h 103"/>
                <a:gd name="T24" fmla="*/ 34 w 84"/>
                <a:gd name="T25" fmla="*/ 54 h 103"/>
                <a:gd name="T26" fmla="*/ 12 w 84"/>
                <a:gd name="T27" fmla="*/ 28 h 103"/>
                <a:gd name="T28" fmla="*/ 47 w 84"/>
                <a:gd name="T29" fmla="*/ 0 h 103"/>
                <a:gd name="T30" fmla="*/ 84 w 84"/>
                <a:gd name="T31" fmla="*/ 34 h 103"/>
                <a:gd name="T32" fmla="*/ 68 w 84"/>
                <a:gd name="T33" fmla="*/ 3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4" h="103">
                  <a:moveTo>
                    <a:pt x="68" y="34"/>
                  </a:moveTo>
                  <a:cubicBezTo>
                    <a:pt x="68" y="20"/>
                    <a:pt x="60" y="13"/>
                    <a:pt x="47" y="13"/>
                  </a:cubicBezTo>
                  <a:cubicBezTo>
                    <a:pt x="39" y="13"/>
                    <a:pt x="28" y="16"/>
                    <a:pt x="28" y="27"/>
                  </a:cubicBezTo>
                  <a:cubicBezTo>
                    <a:pt x="28" y="34"/>
                    <a:pt x="36" y="38"/>
                    <a:pt x="42" y="40"/>
                  </a:cubicBezTo>
                  <a:cubicBezTo>
                    <a:pt x="61" y="48"/>
                    <a:pt x="61" y="48"/>
                    <a:pt x="61" y="48"/>
                  </a:cubicBezTo>
                  <a:cubicBezTo>
                    <a:pt x="69" y="52"/>
                    <a:pt x="77" y="60"/>
                    <a:pt x="77" y="71"/>
                  </a:cubicBezTo>
                  <a:cubicBezTo>
                    <a:pt x="77" y="94"/>
                    <a:pt x="58" y="103"/>
                    <a:pt x="39" y="103"/>
                  </a:cubicBezTo>
                  <a:cubicBezTo>
                    <a:pt x="14" y="103"/>
                    <a:pt x="0" y="92"/>
                    <a:pt x="0" y="66"/>
                  </a:cubicBezTo>
                  <a:cubicBezTo>
                    <a:pt x="16" y="66"/>
                    <a:pt x="16" y="66"/>
                    <a:pt x="16" y="66"/>
                  </a:cubicBezTo>
                  <a:cubicBezTo>
                    <a:pt x="16" y="82"/>
                    <a:pt x="21" y="89"/>
                    <a:pt x="41" y="89"/>
                  </a:cubicBezTo>
                  <a:cubicBezTo>
                    <a:pt x="51" y="89"/>
                    <a:pt x="61" y="84"/>
                    <a:pt x="61" y="75"/>
                  </a:cubicBezTo>
                  <a:cubicBezTo>
                    <a:pt x="61" y="67"/>
                    <a:pt x="57" y="64"/>
                    <a:pt x="51" y="62"/>
                  </a:cubicBezTo>
                  <a:cubicBezTo>
                    <a:pt x="34" y="54"/>
                    <a:pt x="34" y="54"/>
                    <a:pt x="34" y="54"/>
                  </a:cubicBezTo>
                  <a:cubicBezTo>
                    <a:pt x="22" y="49"/>
                    <a:pt x="12" y="43"/>
                    <a:pt x="12" y="28"/>
                  </a:cubicBezTo>
                  <a:cubicBezTo>
                    <a:pt x="12" y="18"/>
                    <a:pt x="22" y="0"/>
                    <a:pt x="47" y="0"/>
                  </a:cubicBezTo>
                  <a:cubicBezTo>
                    <a:pt x="70" y="0"/>
                    <a:pt x="84" y="10"/>
                    <a:pt x="84" y="34"/>
                  </a:cubicBezTo>
                  <a:lnTo>
                    <a:pt x="68"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33"/>
            <p:cNvSpPr>
              <a:spLocks/>
            </p:cNvSpPr>
            <p:nvPr userDrawn="1"/>
          </p:nvSpPr>
          <p:spPr bwMode="auto">
            <a:xfrm>
              <a:off x="7369175" y="3617913"/>
              <a:ext cx="60325" cy="147638"/>
            </a:xfrm>
            <a:custGeom>
              <a:avLst/>
              <a:gdLst>
                <a:gd name="T0" fmla="*/ 14 w 50"/>
                <a:gd name="T1" fmla="*/ 39 h 124"/>
                <a:gd name="T2" fmla="*/ 0 w 50"/>
                <a:gd name="T3" fmla="*/ 39 h 124"/>
                <a:gd name="T4" fmla="*/ 3 w 50"/>
                <a:gd name="T5" fmla="*/ 26 h 124"/>
                <a:gd name="T6" fmla="*/ 16 w 50"/>
                <a:gd name="T7" fmla="*/ 26 h 124"/>
                <a:gd name="T8" fmla="*/ 23 w 50"/>
                <a:gd name="T9" fmla="*/ 0 h 124"/>
                <a:gd name="T10" fmla="*/ 38 w 50"/>
                <a:gd name="T11" fmla="*/ 0 h 124"/>
                <a:gd name="T12" fmla="*/ 33 w 50"/>
                <a:gd name="T13" fmla="*/ 26 h 124"/>
                <a:gd name="T14" fmla="*/ 50 w 50"/>
                <a:gd name="T15" fmla="*/ 26 h 124"/>
                <a:gd name="T16" fmla="*/ 48 w 50"/>
                <a:gd name="T17" fmla="*/ 39 h 124"/>
                <a:gd name="T18" fmla="*/ 30 w 50"/>
                <a:gd name="T19" fmla="*/ 39 h 124"/>
                <a:gd name="T20" fmla="*/ 18 w 50"/>
                <a:gd name="T21" fmla="*/ 95 h 124"/>
                <a:gd name="T22" fmla="*/ 16 w 50"/>
                <a:gd name="T23" fmla="*/ 105 h 124"/>
                <a:gd name="T24" fmla="*/ 24 w 50"/>
                <a:gd name="T25" fmla="*/ 110 h 124"/>
                <a:gd name="T26" fmla="*/ 34 w 50"/>
                <a:gd name="T27" fmla="*/ 109 h 124"/>
                <a:gd name="T28" fmla="*/ 31 w 50"/>
                <a:gd name="T29" fmla="*/ 123 h 124"/>
                <a:gd name="T30" fmla="*/ 20 w 50"/>
                <a:gd name="T31" fmla="*/ 124 h 124"/>
                <a:gd name="T32" fmla="*/ 0 w 50"/>
                <a:gd name="T33" fmla="*/ 108 h 124"/>
                <a:gd name="T34" fmla="*/ 0 w 50"/>
                <a:gd name="T35" fmla="*/ 102 h 124"/>
                <a:gd name="T36" fmla="*/ 14 w 50"/>
                <a:gd name="T37" fmla="*/ 39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0" h="124">
                  <a:moveTo>
                    <a:pt x="14" y="39"/>
                  </a:moveTo>
                  <a:cubicBezTo>
                    <a:pt x="0" y="39"/>
                    <a:pt x="0" y="39"/>
                    <a:pt x="0" y="39"/>
                  </a:cubicBezTo>
                  <a:cubicBezTo>
                    <a:pt x="3" y="26"/>
                    <a:pt x="3" y="26"/>
                    <a:pt x="3" y="26"/>
                  </a:cubicBezTo>
                  <a:cubicBezTo>
                    <a:pt x="16" y="26"/>
                    <a:pt x="16" y="26"/>
                    <a:pt x="16" y="26"/>
                  </a:cubicBezTo>
                  <a:cubicBezTo>
                    <a:pt x="23" y="0"/>
                    <a:pt x="23" y="0"/>
                    <a:pt x="23" y="0"/>
                  </a:cubicBezTo>
                  <a:cubicBezTo>
                    <a:pt x="38" y="0"/>
                    <a:pt x="38" y="0"/>
                    <a:pt x="38" y="0"/>
                  </a:cubicBezTo>
                  <a:cubicBezTo>
                    <a:pt x="33" y="26"/>
                    <a:pt x="33" y="26"/>
                    <a:pt x="33" y="26"/>
                  </a:cubicBezTo>
                  <a:cubicBezTo>
                    <a:pt x="50" y="26"/>
                    <a:pt x="50" y="26"/>
                    <a:pt x="50" y="26"/>
                  </a:cubicBezTo>
                  <a:cubicBezTo>
                    <a:pt x="48" y="39"/>
                    <a:pt x="48" y="39"/>
                    <a:pt x="48" y="39"/>
                  </a:cubicBezTo>
                  <a:cubicBezTo>
                    <a:pt x="30" y="39"/>
                    <a:pt x="30" y="39"/>
                    <a:pt x="30" y="39"/>
                  </a:cubicBezTo>
                  <a:cubicBezTo>
                    <a:pt x="18" y="95"/>
                    <a:pt x="18" y="95"/>
                    <a:pt x="18" y="95"/>
                  </a:cubicBezTo>
                  <a:cubicBezTo>
                    <a:pt x="17" y="100"/>
                    <a:pt x="16" y="103"/>
                    <a:pt x="16" y="105"/>
                  </a:cubicBezTo>
                  <a:cubicBezTo>
                    <a:pt x="16" y="109"/>
                    <a:pt x="19" y="110"/>
                    <a:pt x="24" y="110"/>
                  </a:cubicBezTo>
                  <a:cubicBezTo>
                    <a:pt x="27" y="110"/>
                    <a:pt x="31" y="110"/>
                    <a:pt x="34" y="109"/>
                  </a:cubicBezTo>
                  <a:cubicBezTo>
                    <a:pt x="31" y="123"/>
                    <a:pt x="31" y="123"/>
                    <a:pt x="31" y="123"/>
                  </a:cubicBezTo>
                  <a:cubicBezTo>
                    <a:pt x="28" y="123"/>
                    <a:pt x="25" y="124"/>
                    <a:pt x="20" y="124"/>
                  </a:cubicBezTo>
                  <a:cubicBezTo>
                    <a:pt x="8" y="124"/>
                    <a:pt x="0" y="119"/>
                    <a:pt x="0" y="108"/>
                  </a:cubicBezTo>
                  <a:cubicBezTo>
                    <a:pt x="0" y="107"/>
                    <a:pt x="0" y="104"/>
                    <a:pt x="0" y="102"/>
                  </a:cubicBezTo>
                  <a:lnTo>
                    <a:pt x="14"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34"/>
            <p:cNvSpPr>
              <a:spLocks noEditPoints="1"/>
            </p:cNvSpPr>
            <p:nvPr userDrawn="1"/>
          </p:nvSpPr>
          <p:spPr bwMode="auto">
            <a:xfrm>
              <a:off x="7496175" y="3605213"/>
              <a:ext cx="134937" cy="160338"/>
            </a:xfrm>
            <a:custGeom>
              <a:avLst/>
              <a:gdLst>
                <a:gd name="T0" fmla="*/ 18 w 114"/>
                <a:gd name="T1" fmla="*/ 134 h 134"/>
                <a:gd name="T2" fmla="*/ 0 w 114"/>
                <a:gd name="T3" fmla="*/ 134 h 134"/>
                <a:gd name="T4" fmla="*/ 28 w 114"/>
                <a:gd name="T5" fmla="*/ 0 h 134"/>
                <a:gd name="T6" fmla="*/ 74 w 114"/>
                <a:gd name="T7" fmla="*/ 0 h 134"/>
                <a:gd name="T8" fmla="*/ 114 w 114"/>
                <a:gd name="T9" fmla="*/ 34 h 134"/>
                <a:gd name="T10" fmla="*/ 72 w 114"/>
                <a:gd name="T11" fmla="*/ 78 h 134"/>
                <a:gd name="T12" fmla="*/ 29 w 114"/>
                <a:gd name="T13" fmla="*/ 78 h 134"/>
                <a:gd name="T14" fmla="*/ 18 w 114"/>
                <a:gd name="T15" fmla="*/ 134 h 134"/>
                <a:gd name="T16" fmla="*/ 33 w 114"/>
                <a:gd name="T17" fmla="*/ 63 h 134"/>
                <a:gd name="T18" fmla="*/ 69 w 114"/>
                <a:gd name="T19" fmla="*/ 63 h 134"/>
                <a:gd name="T20" fmla="*/ 96 w 114"/>
                <a:gd name="T21" fmla="*/ 37 h 134"/>
                <a:gd name="T22" fmla="*/ 72 w 114"/>
                <a:gd name="T23" fmla="*/ 16 h 134"/>
                <a:gd name="T24" fmla="*/ 42 w 114"/>
                <a:gd name="T25" fmla="*/ 16 h 134"/>
                <a:gd name="T26" fmla="*/ 33 w 114"/>
                <a:gd name="T27" fmla="*/ 6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 h="134">
                  <a:moveTo>
                    <a:pt x="18" y="134"/>
                  </a:moveTo>
                  <a:cubicBezTo>
                    <a:pt x="0" y="134"/>
                    <a:pt x="0" y="134"/>
                    <a:pt x="0" y="134"/>
                  </a:cubicBezTo>
                  <a:cubicBezTo>
                    <a:pt x="28" y="0"/>
                    <a:pt x="28" y="0"/>
                    <a:pt x="28" y="0"/>
                  </a:cubicBezTo>
                  <a:cubicBezTo>
                    <a:pt x="74" y="0"/>
                    <a:pt x="74" y="0"/>
                    <a:pt x="74" y="0"/>
                  </a:cubicBezTo>
                  <a:cubicBezTo>
                    <a:pt x="100" y="0"/>
                    <a:pt x="114" y="13"/>
                    <a:pt x="114" y="34"/>
                  </a:cubicBezTo>
                  <a:cubicBezTo>
                    <a:pt x="114" y="56"/>
                    <a:pt x="101" y="78"/>
                    <a:pt x="72" y="78"/>
                  </a:cubicBezTo>
                  <a:cubicBezTo>
                    <a:pt x="29" y="78"/>
                    <a:pt x="29" y="78"/>
                    <a:pt x="29" y="78"/>
                  </a:cubicBezTo>
                  <a:lnTo>
                    <a:pt x="18" y="134"/>
                  </a:lnTo>
                  <a:close/>
                  <a:moveTo>
                    <a:pt x="33" y="63"/>
                  </a:moveTo>
                  <a:cubicBezTo>
                    <a:pt x="69" y="63"/>
                    <a:pt x="69" y="63"/>
                    <a:pt x="69" y="63"/>
                  </a:cubicBezTo>
                  <a:cubicBezTo>
                    <a:pt x="91" y="63"/>
                    <a:pt x="96" y="45"/>
                    <a:pt x="96" y="37"/>
                  </a:cubicBezTo>
                  <a:cubicBezTo>
                    <a:pt x="96" y="23"/>
                    <a:pt x="90" y="16"/>
                    <a:pt x="72" y="16"/>
                  </a:cubicBezTo>
                  <a:cubicBezTo>
                    <a:pt x="42" y="16"/>
                    <a:pt x="42" y="16"/>
                    <a:pt x="42" y="16"/>
                  </a:cubicBezTo>
                  <a:lnTo>
                    <a:pt x="33"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35"/>
            <p:cNvSpPr>
              <a:spLocks noEditPoints="1"/>
            </p:cNvSpPr>
            <p:nvPr userDrawn="1"/>
          </p:nvSpPr>
          <p:spPr bwMode="auto">
            <a:xfrm>
              <a:off x="7640638" y="3644900"/>
              <a:ext cx="104775" cy="123825"/>
            </a:xfrm>
            <a:custGeom>
              <a:avLst/>
              <a:gdLst>
                <a:gd name="T0" fmla="*/ 17 w 88"/>
                <a:gd name="T1" fmla="*/ 56 h 103"/>
                <a:gd name="T2" fmla="*/ 16 w 88"/>
                <a:gd name="T3" fmla="*/ 62 h 103"/>
                <a:gd name="T4" fmla="*/ 39 w 88"/>
                <a:gd name="T5" fmla="*/ 88 h 103"/>
                <a:gd name="T6" fmla="*/ 67 w 88"/>
                <a:gd name="T7" fmla="*/ 68 h 103"/>
                <a:gd name="T8" fmla="*/ 83 w 88"/>
                <a:gd name="T9" fmla="*/ 68 h 103"/>
                <a:gd name="T10" fmla="*/ 38 w 88"/>
                <a:gd name="T11" fmla="*/ 103 h 103"/>
                <a:gd name="T12" fmla="*/ 0 w 88"/>
                <a:gd name="T13" fmla="*/ 61 h 103"/>
                <a:gd name="T14" fmla="*/ 51 w 88"/>
                <a:gd name="T15" fmla="*/ 0 h 103"/>
                <a:gd name="T16" fmla="*/ 88 w 88"/>
                <a:gd name="T17" fmla="*/ 40 h 103"/>
                <a:gd name="T18" fmla="*/ 88 w 88"/>
                <a:gd name="T19" fmla="*/ 56 h 103"/>
                <a:gd name="T20" fmla="*/ 17 w 88"/>
                <a:gd name="T21" fmla="*/ 56 h 103"/>
                <a:gd name="T22" fmla="*/ 73 w 88"/>
                <a:gd name="T23" fmla="*/ 44 h 103"/>
                <a:gd name="T24" fmla="*/ 73 w 88"/>
                <a:gd name="T25" fmla="*/ 39 h 103"/>
                <a:gd name="T26" fmla="*/ 50 w 88"/>
                <a:gd name="T27" fmla="*/ 14 h 103"/>
                <a:gd name="T28" fmla="*/ 19 w 88"/>
                <a:gd name="T29" fmla="*/ 44 h 103"/>
                <a:gd name="T30" fmla="*/ 73 w 88"/>
                <a:gd name="T31" fmla="*/ 4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3">
                  <a:moveTo>
                    <a:pt x="17" y="56"/>
                  </a:moveTo>
                  <a:cubicBezTo>
                    <a:pt x="16" y="58"/>
                    <a:pt x="16" y="60"/>
                    <a:pt x="16" y="62"/>
                  </a:cubicBezTo>
                  <a:cubicBezTo>
                    <a:pt x="16" y="78"/>
                    <a:pt x="23" y="88"/>
                    <a:pt x="39" y="88"/>
                  </a:cubicBezTo>
                  <a:cubicBezTo>
                    <a:pt x="53" y="88"/>
                    <a:pt x="62" y="80"/>
                    <a:pt x="67" y="68"/>
                  </a:cubicBezTo>
                  <a:cubicBezTo>
                    <a:pt x="83" y="68"/>
                    <a:pt x="83" y="68"/>
                    <a:pt x="83" y="68"/>
                  </a:cubicBezTo>
                  <a:cubicBezTo>
                    <a:pt x="76" y="90"/>
                    <a:pt x="61" y="103"/>
                    <a:pt x="38" y="103"/>
                  </a:cubicBezTo>
                  <a:cubicBezTo>
                    <a:pt x="14" y="103"/>
                    <a:pt x="0" y="86"/>
                    <a:pt x="0" y="61"/>
                  </a:cubicBezTo>
                  <a:cubicBezTo>
                    <a:pt x="0" y="29"/>
                    <a:pt x="19" y="0"/>
                    <a:pt x="51" y="0"/>
                  </a:cubicBezTo>
                  <a:cubicBezTo>
                    <a:pt x="84" y="0"/>
                    <a:pt x="88" y="28"/>
                    <a:pt x="88" y="40"/>
                  </a:cubicBezTo>
                  <a:cubicBezTo>
                    <a:pt x="88" y="48"/>
                    <a:pt x="88" y="52"/>
                    <a:pt x="88" y="56"/>
                  </a:cubicBezTo>
                  <a:lnTo>
                    <a:pt x="17" y="56"/>
                  </a:lnTo>
                  <a:close/>
                  <a:moveTo>
                    <a:pt x="73" y="44"/>
                  </a:moveTo>
                  <a:cubicBezTo>
                    <a:pt x="73" y="39"/>
                    <a:pt x="73" y="39"/>
                    <a:pt x="73" y="39"/>
                  </a:cubicBezTo>
                  <a:cubicBezTo>
                    <a:pt x="73" y="20"/>
                    <a:pt x="62" y="14"/>
                    <a:pt x="50" y="14"/>
                  </a:cubicBezTo>
                  <a:cubicBezTo>
                    <a:pt x="33" y="14"/>
                    <a:pt x="23" y="28"/>
                    <a:pt x="19" y="44"/>
                  </a:cubicBezTo>
                  <a:lnTo>
                    <a:pt x="73"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Freeform 36"/>
            <p:cNvSpPr>
              <a:spLocks/>
            </p:cNvSpPr>
            <p:nvPr userDrawn="1"/>
          </p:nvSpPr>
          <p:spPr bwMode="auto">
            <a:xfrm>
              <a:off x="7758113" y="3644900"/>
              <a:ext cx="111125" cy="120650"/>
            </a:xfrm>
            <a:custGeom>
              <a:avLst/>
              <a:gdLst>
                <a:gd name="T0" fmla="*/ 21 w 93"/>
                <a:gd name="T1" fmla="*/ 2 h 100"/>
                <a:gd name="T2" fmla="*/ 37 w 93"/>
                <a:gd name="T3" fmla="*/ 2 h 100"/>
                <a:gd name="T4" fmla="*/ 33 w 93"/>
                <a:gd name="T5" fmla="*/ 18 h 100"/>
                <a:gd name="T6" fmla="*/ 68 w 93"/>
                <a:gd name="T7" fmla="*/ 0 h 100"/>
                <a:gd name="T8" fmla="*/ 93 w 93"/>
                <a:gd name="T9" fmla="*/ 22 h 100"/>
                <a:gd name="T10" fmla="*/ 91 w 93"/>
                <a:gd name="T11" fmla="*/ 40 h 100"/>
                <a:gd name="T12" fmla="*/ 78 w 93"/>
                <a:gd name="T13" fmla="*/ 100 h 100"/>
                <a:gd name="T14" fmla="*/ 61 w 93"/>
                <a:gd name="T15" fmla="*/ 100 h 100"/>
                <a:gd name="T16" fmla="*/ 74 w 93"/>
                <a:gd name="T17" fmla="*/ 40 h 100"/>
                <a:gd name="T18" fmla="*/ 76 w 93"/>
                <a:gd name="T19" fmla="*/ 28 h 100"/>
                <a:gd name="T20" fmla="*/ 61 w 93"/>
                <a:gd name="T21" fmla="*/ 15 h 100"/>
                <a:gd name="T22" fmla="*/ 28 w 93"/>
                <a:gd name="T23" fmla="*/ 47 h 100"/>
                <a:gd name="T24" fmla="*/ 16 w 93"/>
                <a:gd name="T25" fmla="*/ 100 h 100"/>
                <a:gd name="T26" fmla="*/ 0 w 93"/>
                <a:gd name="T27" fmla="*/ 100 h 100"/>
                <a:gd name="T28" fmla="*/ 21 w 93"/>
                <a:gd name="T29" fmla="*/ 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100">
                  <a:moveTo>
                    <a:pt x="21" y="2"/>
                  </a:moveTo>
                  <a:cubicBezTo>
                    <a:pt x="37" y="2"/>
                    <a:pt x="37" y="2"/>
                    <a:pt x="37" y="2"/>
                  </a:cubicBezTo>
                  <a:cubicBezTo>
                    <a:pt x="33" y="18"/>
                    <a:pt x="33" y="18"/>
                    <a:pt x="33" y="18"/>
                  </a:cubicBezTo>
                  <a:cubicBezTo>
                    <a:pt x="43" y="7"/>
                    <a:pt x="54" y="0"/>
                    <a:pt x="68" y="0"/>
                  </a:cubicBezTo>
                  <a:cubicBezTo>
                    <a:pt x="79" y="0"/>
                    <a:pt x="93" y="6"/>
                    <a:pt x="93" y="22"/>
                  </a:cubicBezTo>
                  <a:cubicBezTo>
                    <a:pt x="93" y="26"/>
                    <a:pt x="92" y="33"/>
                    <a:pt x="91" y="40"/>
                  </a:cubicBezTo>
                  <a:cubicBezTo>
                    <a:pt x="78" y="100"/>
                    <a:pt x="78" y="100"/>
                    <a:pt x="78" y="100"/>
                  </a:cubicBezTo>
                  <a:cubicBezTo>
                    <a:pt x="61" y="100"/>
                    <a:pt x="61" y="100"/>
                    <a:pt x="61" y="100"/>
                  </a:cubicBezTo>
                  <a:cubicBezTo>
                    <a:pt x="74" y="40"/>
                    <a:pt x="74" y="40"/>
                    <a:pt x="74" y="40"/>
                  </a:cubicBezTo>
                  <a:cubicBezTo>
                    <a:pt x="75" y="34"/>
                    <a:pt x="76" y="31"/>
                    <a:pt x="76" y="28"/>
                  </a:cubicBezTo>
                  <a:cubicBezTo>
                    <a:pt x="76" y="20"/>
                    <a:pt x="72" y="15"/>
                    <a:pt x="61" y="15"/>
                  </a:cubicBezTo>
                  <a:cubicBezTo>
                    <a:pt x="46" y="15"/>
                    <a:pt x="31" y="31"/>
                    <a:pt x="28" y="47"/>
                  </a:cubicBezTo>
                  <a:cubicBezTo>
                    <a:pt x="16" y="100"/>
                    <a:pt x="16" y="100"/>
                    <a:pt x="16" y="100"/>
                  </a:cubicBezTo>
                  <a:cubicBezTo>
                    <a:pt x="0" y="100"/>
                    <a:pt x="0" y="100"/>
                    <a:pt x="0" y="100"/>
                  </a:cubicBezTo>
                  <a:lnTo>
                    <a:pt x="21"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37"/>
            <p:cNvSpPr>
              <a:spLocks/>
            </p:cNvSpPr>
            <p:nvPr userDrawn="1"/>
          </p:nvSpPr>
          <p:spPr bwMode="auto">
            <a:xfrm>
              <a:off x="7881938" y="3644900"/>
              <a:ext cx="111125" cy="120650"/>
            </a:xfrm>
            <a:custGeom>
              <a:avLst/>
              <a:gdLst>
                <a:gd name="T0" fmla="*/ 21 w 93"/>
                <a:gd name="T1" fmla="*/ 2 h 100"/>
                <a:gd name="T2" fmla="*/ 37 w 93"/>
                <a:gd name="T3" fmla="*/ 2 h 100"/>
                <a:gd name="T4" fmla="*/ 34 w 93"/>
                <a:gd name="T5" fmla="*/ 18 h 100"/>
                <a:gd name="T6" fmla="*/ 69 w 93"/>
                <a:gd name="T7" fmla="*/ 0 h 100"/>
                <a:gd name="T8" fmla="*/ 93 w 93"/>
                <a:gd name="T9" fmla="*/ 22 h 100"/>
                <a:gd name="T10" fmla="*/ 91 w 93"/>
                <a:gd name="T11" fmla="*/ 40 h 100"/>
                <a:gd name="T12" fmla="*/ 78 w 93"/>
                <a:gd name="T13" fmla="*/ 100 h 100"/>
                <a:gd name="T14" fmla="*/ 62 w 93"/>
                <a:gd name="T15" fmla="*/ 100 h 100"/>
                <a:gd name="T16" fmla="*/ 74 w 93"/>
                <a:gd name="T17" fmla="*/ 40 h 100"/>
                <a:gd name="T18" fmla="*/ 77 w 93"/>
                <a:gd name="T19" fmla="*/ 28 h 100"/>
                <a:gd name="T20" fmla="*/ 62 w 93"/>
                <a:gd name="T21" fmla="*/ 15 h 100"/>
                <a:gd name="T22" fmla="*/ 28 w 93"/>
                <a:gd name="T23" fmla="*/ 47 h 100"/>
                <a:gd name="T24" fmla="*/ 17 w 93"/>
                <a:gd name="T25" fmla="*/ 100 h 100"/>
                <a:gd name="T26" fmla="*/ 0 w 93"/>
                <a:gd name="T27" fmla="*/ 100 h 100"/>
                <a:gd name="T28" fmla="*/ 21 w 93"/>
                <a:gd name="T29" fmla="*/ 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100">
                  <a:moveTo>
                    <a:pt x="21" y="2"/>
                  </a:moveTo>
                  <a:cubicBezTo>
                    <a:pt x="37" y="2"/>
                    <a:pt x="37" y="2"/>
                    <a:pt x="37" y="2"/>
                  </a:cubicBezTo>
                  <a:cubicBezTo>
                    <a:pt x="34" y="18"/>
                    <a:pt x="34" y="18"/>
                    <a:pt x="34" y="18"/>
                  </a:cubicBezTo>
                  <a:cubicBezTo>
                    <a:pt x="44" y="7"/>
                    <a:pt x="54" y="0"/>
                    <a:pt x="69" y="0"/>
                  </a:cubicBezTo>
                  <a:cubicBezTo>
                    <a:pt x="79" y="0"/>
                    <a:pt x="93" y="6"/>
                    <a:pt x="93" y="22"/>
                  </a:cubicBezTo>
                  <a:cubicBezTo>
                    <a:pt x="93" y="26"/>
                    <a:pt x="92" y="33"/>
                    <a:pt x="91" y="40"/>
                  </a:cubicBezTo>
                  <a:cubicBezTo>
                    <a:pt x="78" y="100"/>
                    <a:pt x="78" y="100"/>
                    <a:pt x="78" y="100"/>
                  </a:cubicBezTo>
                  <a:cubicBezTo>
                    <a:pt x="62" y="100"/>
                    <a:pt x="62" y="100"/>
                    <a:pt x="62" y="100"/>
                  </a:cubicBezTo>
                  <a:cubicBezTo>
                    <a:pt x="74" y="40"/>
                    <a:pt x="74" y="40"/>
                    <a:pt x="74" y="40"/>
                  </a:cubicBezTo>
                  <a:cubicBezTo>
                    <a:pt x="76" y="34"/>
                    <a:pt x="77" y="31"/>
                    <a:pt x="77" y="28"/>
                  </a:cubicBezTo>
                  <a:cubicBezTo>
                    <a:pt x="77" y="20"/>
                    <a:pt x="72" y="15"/>
                    <a:pt x="62" y="15"/>
                  </a:cubicBezTo>
                  <a:cubicBezTo>
                    <a:pt x="46" y="15"/>
                    <a:pt x="32" y="31"/>
                    <a:pt x="28" y="47"/>
                  </a:cubicBezTo>
                  <a:cubicBezTo>
                    <a:pt x="17" y="100"/>
                    <a:pt x="17" y="100"/>
                    <a:pt x="17" y="100"/>
                  </a:cubicBezTo>
                  <a:cubicBezTo>
                    <a:pt x="0" y="100"/>
                    <a:pt x="0" y="100"/>
                    <a:pt x="0" y="100"/>
                  </a:cubicBezTo>
                  <a:lnTo>
                    <a:pt x="21"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38"/>
            <p:cNvSpPr>
              <a:spLocks noEditPoints="1"/>
            </p:cNvSpPr>
            <p:nvPr userDrawn="1"/>
          </p:nvSpPr>
          <p:spPr bwMode="auto">
            <a:xfrm>
              <a:off x="8075613" y="3605213"/>
              <a:ext cx="136525" cy="160338"/>
            </a:xfrm>
            <a:custGeom>
              <a:avLst/>
              <a:gdLst>
                <a:gd name="T0" fmla="*/ 18 w 114"/>
                <a:gd name="T1" fmla="*/ 134 h 134"/>
                <a:gd name="T2" fmla="*/ 0 w 114"/>
                <a:gd name="T3" fmla="*/ 134 h 134"/>
                <a:gd name="T4" fmla="*/ 29 w 114"/>
                <a:gd name="T5" fmla="*/ 0 h 134"/>
                <a:gd name="T6" fmla="*/ 75 w 114"/>
                <a:gd name="T7" fmla="*/ 0 h 134"/>
                <a:gd name="T8" fmla="*/ 114 w 114"/>
                <a:gd name="T9" fmla="*/ 34 h 134"/>
                <a:gd name="T10" fmla="*/ 72 w 114"/>
                <a:gd name="T11" fmla="*/ 78 h 134"/>
                <a:gd name="T12" fmla="*/ 30 w 114"/>
                <a:gd name="T13" fmla="*/ 78 h 134"/>
                <a:gd name="T14" fmla="*/ 18 w 114"/>
                <a:gd name="T15" fmla="*/ 134 h 134"/>
                <a:gd name="T16" fmla="*/ 33 w 114"/>
                <a:gd name="T17" fmla="*/ 63 h 134"/>
                <a:gd name="T18" fmla="*/ 70 w 114"/>
                <a:gd name="T19" fmla="*/ 63 h 134"/>
                <a:gd name="T20" fmla="*/ 97 w 114"/>
                <a:gd name="T21" fmla="*/ 37 h 134"/>
                <a:gd name="T22" fmla="*/ 73 w 114"/>
                <a:gd name="T23" fmla="*/ 16 h 134"/>
                <a:gd name="T24" fmla="*/ 43 w 114"/>
                <a:gd name="T25" fmla="*/ 16 h 134"/>
                <a:gd name="T26" fmla="*/ 33 w 114"/>
                <a:gd name="T27" fmla="*/ 6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 h="134">
                  <a:moveTo>
                    <a:pt x="18" y="134"/>
                  </a:moveTo>
                  <a:cubicBezTo>
                    <a:pt x="0" y="134"/>
                    <a:pt x="0" y="134"/>
                    <a:pt x="0" y="134"/>
                  </a:cubicBezTo>
                  <a:cubicBezTo>
                    <a:pt x="29" y="0"/>
                    <a:pt x="29" y="0"/>
                    <a:pt x="29" y="0"/>
                  </a:cubicBezTo>
                  <a:cubicBezTo>
                    <a:pt x="75" y="0"/>
                    <a:pt x="75" y="0"/>
                    <a:pt x="75" y="0"/>
                  </a:cubicBezTo>
                  <a:cubicBezTo>
                    <a:pt x="101" y="0"/>
                    <a:pt x="114" y="13"/>
                    <a:pt x="114" y="34"/>
                  </a:cubicBezTo>
                  <a:cubicBezTo>
                    <a:pt x="114" y="56"/>
                    <a:pt x="102" y="78"/>
                    <a:pt x="72" y="78"/>
                  </a:cubicBezTo>
                  <a:cubicBezTo>
                    <a:pt x="30" y="78"/>
                    <a:pt x="30" y="78"/>
                    <a:pt x="30" y="78"/>
                  </a:cubicBezTo>
                  <a:lnTo>
                    <a:pt x="18" y="134"/>
                  </a:lnTo>
                  <a:close/>
                  <a:moveTo>
                    <a:pt x="33" y="63"/>
                  </a:moveTo>
                  <a:cubicBezTo>
                    <a:pt x="70" y="63"/>
                    <a:pt x="70" y="63"/>
                    <a:pt x="70" y="63"/>
                  </a:cubicBezTo>
                  <a:cubicBezTo>
                    <a:pt x="92" y="63"/>
                    <a:pt x="97" y="45"/>
                    <a:pt x="97" y="37"/>
                  </a:cubicBezTo>
                  <a:cubicBezTo>
                    <a:pt x="97" y="23"/>
                    <a:pt x="90" y="16"/>
                    <a:pt x="73" y="16"/>
                  </a:cubicBezTo>
                  <a:cubicBezTo>
                    <a:pt x="43" y="16"/>
                    <a:pt x="43" y="16"/>
                    <a:pt x="43" y="16"/>
                  </a:cubicBezTo>
                  <a:lnTo>
                    <a:pt x="33"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39"/>
            <p:cNvSpPr>
              <a:spLocks noEditPoints="1"/>
            </p:cNvSpPr>
            <p:nvPr userDrawn="1"/>
          </p:nvSpPr>
          <p:spPr bwMode="auto">
            <a:xfrm>
              <a:off x="8220075" y="3644900"/>
              <a:ext cx="109537" cy="123825"/>
            </a:xfrm>
            <a:custGeom>
              <a:avLst/>
              <a:gdLst>
                <a:gd name="T0" fmla="*/ 54 w 91"/>
                <a:gd name="T1" fmla="*/ 0 h 103"/>
                <a:gd name="T2" fmla="*/ 91 w 91"/>
                <a:gd name="T3" fmla="*/ 40 h 103"/>
                <a:gd name="T4" fmla="*/ 38 w 91"/>
                <a:gd name="T5" fmla="*/ 103 h 103"/>
                <a:gd name="T6" fmla="*/ 0 w 91"/>
                <a:gd name="T7" fmla="*/ 62 h 103"/>
                <a:gd name="T8" fmla="*/ 54 w 91"/>
                <a:gd name="T9" fmla="*/ 0 h 103"/>
                <a:gd name="T10" fmla="*/ 39 w 91"/>
                <a:gd name="T11" fmla="*/ 89 h 103"/>
                <a:gd name="T12" fmla="*/ 74 w 91"/>
                <a:gd name="T13" fmla="*/ 40 h 103"/>
                <a:gd name="T14" fmla="*/ 52 w 91"/>
                <a:gd name="T15" fmla="*/ 13 h 103"/>
                <a:gd name="T16" fmla="*/ 17 w 91"/>
                <a:gd name="T17" fmla="*/ 63 h 103"/>
                <a:gd name="T18" fmla="*/ 39 w 91"/>
                <a:gd name="T19" fmla="*/ 8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103">
                  <a:moveTo>
                    <a:pt x="54" y="0"/>
                  </a:moveTo>
                  <a:cubicBezTo>
                    <a:pt x="78" y="0"/>
                    <a:pt x="91" y="17"/>
                    <a:pt x="91" y="40"/>
                  </a:cubicBezTo>
                  <a:cubicBezTo>
                    <a:pt x="91" y="58"/>
                    <a:pt x="80" y="103"/>
                    <a:pt x="38" y="103"/>
                  </a:cubicBezTo>
                  <a:cubicBezTo>
                    <a:pt x="19" y="103"/>
                    <a:pt x="0" y="92"/>
                    <a:pt x="0" y="62"/>
                  </a:cubicBezTo>
                  <a:cubicBezTo>
                    <a:pt x="0" y="30"/>
                    <a:pt x="19" y="0"/>
                    <a:pt x="54" y="0"/>
                  </a:cubicBezTo>
                  <a:close/>
                  <a:moveTo>
                    <a:pt x="39" y="89"/>
                  </a:moveTo>
                  <a:cubicBezTo>
                    <a:pt x="65" y="89"/>
                    <a:pt x="74" y="57"/>
                    <a:pt x="74" y="40"/>
                  </a:cubicBezTo>
                  <a:cubicBezTo>
                    <a:pt x="74" y="20"/>
                    <a:pt x="64" y="13"/>
                    <a:pt x="52" y="13"/>
                  </a:cubicBezTo>
                  <a:cubicBezTo>
                    <a:pt x="28" y="13"/>
                    <a:pt x="17" y="42"/>
                    <a:pt x="17" y="63"/>
                  </a:cubicBezTo>
                  <a:cubicBezTo>
                    <a:pt x="17" y="77"/>
                    <a:pt x="24" y="89"/>
                    <a:pt x="39" y="8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40"/>
            <p:cNvSpPr>
              <a:spLocks/>
            </p:cNvSpPr>
            <p:nvPr userDrawn="1"/>
          </p:nvSpPr>
          <p:spPr bwMode="auto">
            <a:xfrm>
              <a:off x="8351838" y="3649663"/>
              <a:ext cx="163512" cy="115888"/>
            </a:xfrm>
            <a:custGeom>
              <a:avLst/>
              <a:gdLst>
                <a:gd name="T0" fmla="*/ 0 w 103"/>
                <a:gd name="T1" fmla="*/ 0 h 73"/>
                <a:gd name="T2" fmla="*/ 13 w 103"/>
                <a:gd name="T3" fmla="*/ 0 h 73"/>
                <a:gd name="T4" fmla="*/ 16 w 103"/>
                <a:gd name="T5" fmla="*/ 38 h 73"/>
                <a:gd name="T6" fmla="*/ 18 w 103"/>
                <a:gd name="T7" fmla="*/ 58 h 73"/>
                <a:gd name="T8" fmla="*/ 26 w 103"/>
                <a:gd name="T9" fmla="*/ 38 h 73"/>
                <a:gd name="T10" fmla="*/ 43 w 103"/>
                <a:gd name="T11" fmla="*/ 0 h 73"/>
                <a:gd name="T12" fmla="*/ 58 w 103"/>
                <a:gd name="T13" fmla="*/ 0 h 73"/>
                <a:gd name="T14" fmla="*/ 59 w 103"/>
                <a:gd name="T15" fmla="*/ 31 h 73"/>
                <a:gd name="T16" fmla="*/ 60 w 103"/>
                <a:gd name="T17" fmla="*/ 57 h 73"/>
                <a:gd name="T18" fmla="*/ 69 w 103"/>
                <a:gd name="T19" fmla="*/ 38 h 73"/>
                <a:gd name="T20" fmla="*/ 89 w 103"/>
                <a:gd name="T21" fmla="*/ 0 h 73"/>
                <a:gd name="T22" fmla="*/ 103 w 103"/>
                <a:gd name="T23" fmla="*/ 0 h 73"/>
                <a:gd name="T24" fmla="*/ 64 w 103"/>
                <a:gd name="T25" fmla="*/ 73 h 73"/>
                <a:gd name="T26" fmla="*/ 51 w 103"/>
                <a:gd name="T27" fmla="*/ 73 h 73"/>
                <a:gd name="T28" fmla="*/ 48 w 103"/>
                <a:gd name="T29" fmla="*/ 36 h 73"/>
                <a:gd name="T30" fmla="*/ 48 w 103"/>
                <a:gd name="T31" fmla="*/ 15 h 73"/>
                <a:gd name="T32" fmla="*/ 39 w 103"/>
                <a:gd name="T33" fmla="*/ 34 h 73"/>
                <a:gd name="T34" fmla="*/ 21 w 103"/>
                <a:gd name="T35" fmla="*/ 73 h 73"/>
                <a:gd name="T36" fmla="*/ 9 w 103"/>
                <a:gd name="T37" fmla="*/ 73 h 73"/>
                <a:gd name="T38" fmla="*/ 0 w 103"/>
                <a:gd name="T39"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3" h="73">
                  <a:moveTo>
                    <a:pt x="0" y="0"/>
                  </a:moveTo>
                  <a:lnTo>
                    <a:pt x="13" y="0"/>
                  </a:lnTo>
                  <a:lnTo>
                    <a:pt x="16" y="38"/>
                  </a:lnTo>
                  <a:lnTo>
                    <a:pt x="18" y="58"/>
                  </a:lnTo>
                  <a:lnTo>
                    <a:pt x="26" y="38"/>
                  </a:lnTo>
                  <a:lnTo>
                    <a:pt x="43" y="0"/>
                  </a:lnTo>
                  <a:lnTo>
                    <a:pt x="58" y="0"/>
                  </a:lnTo>
                  <a:lnTo>
                    <a:pt x="59" y="31"/>
                  </a:lnTo>
                  <a:lnTo>
                    <a:pt x="60" y="57"/>
                  </a:lnTo>
                  <a:lnTo>
                    <a:pt x="69" y="38"/>
                  </a:lnTo>
                  <a:lnTo>
                    <a:pt x="89" y="0"/>
                  </a:lnTo>
                  <a:lnTo>
                    <a:pt x="103" y="0"/>
                  </a:lnTo>
                  <a:lnTo>
                    <a:pt x="64" y="73"/>
                  </a:lnTo>
                  <a:lnTo>
                    <a:pt x="51" y="73"/>
                  </a:lnTo>
                  <a:lnTo>
                    <a:pt x="48" y="36"/>
                  </a:lnTo>
                  <a:lnTo>
                    <a:pt x="48" y="15"/>
                  </a:lnTo>
                  <a:lnTo>
                    <a:pt x="39" y="34"/>
                  </a:lnTo>
                  <a:lnTo>
                    <a:pt x="21" y="73"/>
                  </a:lnTo>
                  <a:lnTo>
                    <a:pt x="9" y="7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41"/>
            <p:cNvSpPr>
              <a:spLocks noEditPoints="1"/>
            </p:cNvSpPr>
            <p:nvPr userDrawn="1"/>
          </p:nvSpPr>
          <p:spPr bwMode="auto">
            <a:xfrm>
              <a:off x="8518525" y="3644900"/>
              <a:ext cx="104775" cy="123825"/>
            </a:xfrm>
            <a:custGeom>
              <a:avLst/>
              <a:gdLst>
                <a:gd name="T0" fmla="*/ 16 w 88"/>
                <a:gd name="T1" fmla="*/ 56 h 103"/>
                <a:gd name="T2" fmla="*/ 16 w 88"/>
                <a:gd name="T3" fmla="*/ 62 h 103"/>
                <a:gd name="T4" fmla="*/ 39 w 88"/>
                <a:gd name="T5" fmla="*/ 88 h 103"/>
                <a:gd name="T6" fmla="*/ 67 w 88"/>
                <a:gd name="T7" fmla="*/ 68 h 103"/>
                <a:gd name="T8" fmla="*/ 83 w 88"/>
                <a:gd name="T9" fmla="*/ 68 h 103"/>
                <a:gd name="T10" fmla="*/ 38 w 88"/>
                <a:gd name="T11" fmla="*/ 103 h 103"/>
                <a:gd name="T12" fmla="*/ 0 w 88"/>
                <a:gd name="T13" fmla="*/ 61 h 103"/>
                <a:gd name="T14" fmla="*/ 51 w 88"/>
                <a:gd name="T15" fmla="*/ 0 h 103"/>
                <a:gd name="T16" fmla="*/ 88 w 88"/>
                <a:gd name="T17" fmla="*/ 40 h 103"/>
                <a:gd name="T18" fmla="*/ 87 w 88"/>
                <a:gd name="T19" fmla="*/ 56 h 103"/>
                <a:gd name="T20" fmla="*/ 16 w 88"/>
                <a:gd name="T21" fmla="*/ 56 h 103"/>
                <a:gd name="T22" fmla="*/ 72 w 88"/>
                <a:gd name="T23" fmla="*/ 44 h 103"/>
                <a:gd name="T24" fmla="*/ 72 w 88"/>
                <a:gd name="T25" fmla="*/ 39 h 103"/>
                <a:gd name="T26" fmla="*/ 50 w 88"/>
                <a:gd name="T27" fmla="*/ 14 h 103"/>
                <a:gd name="T28" fmla="*/ 19 w 88"/>
                <a:gd name="T29" fmla="*/ 44 h 103"/>
                <a:gd name="T30" fmla="*/ 72 w 88"/>
                <a:gd name="T31" fmla="*/ 4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3">
                  <a:moveTo>
                    <a:pt x="16" y="56"/>
                  </a:moveTo>
                  <a:cubicBezTo>
                    <a:pt x="16" y="58"/>
                    <a:pt x="16" y="60"/>
                    <a:pt x="16" y="62"/>
                  </a:cubicBezTo>
                  <a:cubicBezTo>
                    <a:pt x="16" y="78"/>
                    <a:pt x="23" y="88"/>
                    <a:pt x="39" y="88"/>
                  </a:cubicBezTo>
                  <a:cubicBezTo>
                    <a:pt x="53" y="88"/>
                    <a:pt x="61" y="80"/>
                    <a:pt x="67" y="68"/>
                  </a:cubicBezTo>
                  <a:cubicBezTo>
                    <a:pt x="83" y="68"/>
                    <a:pt x="83" y="68"/>
                    <a:pt x="83" y="68"/>
                  </a:cubicBezTo>
                  <a:cubicBezTo>
                    <a:pt x="75" y="90"/>
                    <a:pt x="61" y="103"/>
                    <a:pt x="38" y="103"/>
                  </a:cubicBezTo>
                  <a:cubicBezTo>
                    <a:pt x="14" y="103"/>
                    <a:pt x="0" y="86"/>
                    <a:pt x="0" y="61"/>
                  </a:cubicBezTo>
                  <a:cubicBezTo>
                    <a:pt x="0" y="29"/>
                    <a:pt x="19" y="0"/>
                    <a:pt x="51" y="0"/>
                  </a:cubicBezTo>
                  <a:cubicBezTo>
                    <a:pt x="84" y="0"/>
                    <a:pt x="88" y="28"/>
                    <a:pt x="88" y="40"/>
                  </a:cubicBezTo>
                  <a:cubicBezTo>
                    <a:pt x="88" y="48"/>
                    <a:pt x="88" y="52"/>
                    <a:pt x="87" y="56"/>
                  </a:cubicBezTo>
                  <a:lnTo>
                    <a:pt x="16" y="56"/>
                  </a:lnTo>
                  <a:close/>
                  <a:moveTo>
                    <a:pt x="72" y="44"/>
                  </a:moveTo>
                  <a:cubicBezTo>
                    <a:pt x="72" y="39"/>
                    <a:pt x="72" y="39"/>
                    <a:pt x="72" y="39"/>
                  </a:cubicBezTo>
                  <a:cubicBezTo>
                    <a:pt x="72" y="20"/>
                    <a:pt x="62" y="14"/>
                    <a:pt x="50" y="14"/>
                  </a:cubicBezTo>
                  <a:cubicBezTo>
                    <a:pt x="33" y="14"/>
                    <a:pt x="23" y="28"/>
                    <a:pt x="19" y="44"/>
                  </a:cubicBezTo>
                  <a:lnTo>
                    <a:pt x="72"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7" name="Freeform 42"/>
            <p:cNvSpPr>
              <a:spLocks/>
            </p:cNvSpPr>
            <p:nvPr userDrawn="1"/>
          </p:nvSpPr>
          <p:spPr bwMode="auto">
            <a:xfrm>
              <a:off x="8637588" y="3646488"/>
              <a:ext cx="77787" cy="119063"/>
            </a:xfrm>
            <a:custGeom>
              <a:avLst/>
              <a:gdLst>
                <a:gd name="T0" fmla="*/ 20 w 66"/>
                <a:gd name="T1" fmla="*/ 2 h 99"/>
                <a:gd name="T2" fmla="*/ 36 w 66"/>
                <a:gd name="T3" fmla="*/ 2 h 99"/>
                <a:gd name="T4" fmla="*/ 32 w 66"/>
                <a:gd name="T5" fmla="*/ 21 h 99"/>
                <a:gd name="T6" fmla="*/ 39 w 66"/>
                <a:gd name="T7" fmla="*/ 11 h 99"/>
                <a:gd name="T8" fmla="*/ 62 w 66"/>
                <a:gd name="T9" fmla="*/ 0 h 99"/>
                <a:gd name="T10" fmla="*/ 66 w 66"/>
                <a:gd name="T11" fmla="*/ 0 h 99"/>
                <a:gd name="T12" fmla="*/ 63 w 66"/>
                <a:gd name="T13" fmla="*/ 18 h 99"/>
                <a:gd name="T14" fmla="*/ 58 w 66"/>
                <a:gd name="T15" fmla="*/ 18 h 99"/>
                <a:gd name="T16" fmla="*/ 26 w 66"/>
                <a:gd name="T17" fmla="*/ 50 h 99"/>
                <a:gd name="T18" fmla="*/ 16 w 66"/>
                <a:gd name="T19" fmla="*/ 99 h 99"/>
                <a:gd name="T20" fmla="*/ 0 w 66"/>
                <a:gd name="T21" fmla="*/ 99 h 99"/>
                <a:gd name="T22" fmla="*/ 20 w 66"/>
                <a:gd name="T23" fmla="*/ 2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6" h="99">
                  <a:moveTo>
                    <a:pt x="20" y="2"/>
                  </a:moveTo>
                  <a:cubicBezTo>
                    <a:pt x="36" y="2"/>
                    <a:pt x="36" y="2"/>
                    <a:pt x="36" y="2"/>
                  </a:cubicBezTo>
                  <a:cubicBezTo>
                    <a:pt x="32" y="21"/>
                    <a:pt x="32" y="21"/>
                    <a:pt x="32" y="21"/>
                  </a:cubicBezTo>
                  <a:cubicBezTo>
                    <a:pt x="32" y="21"/>
                    <a:pt x="38" y="13"/>
                    <a:pt x="39" y="11"/>
                  </a:cubicBezTo>
                  <a:cubicBezTo>
                    <a:pt x="43" y="7"/>
                    <a:pt x="51" y="0"/>
                    <a:pt x="62" y="0"/>
                  </a:cubicBezTo>
                  <a:cubicBezTo>
                    <a:pt x="66" y="0"/>
                    <a:pt x="66" y="0"/>
                    <a:pt x="66" y="0"/>
                  </a:cubicBezTo>
                  <a:cubicBezTo>
                    <a:pt x="63" y="18"/>
                    <a:pt x="63" y="18"/>
                    <a:pt x="63" y="18"/>
                  </a:cubicBezTo>
                  <a:cubicBezTo>
                    <a:pt x="61" y="18"/>
                    <a:pt x="59" y="18"/>
                    <a:pt x="58" y="18"/>
                  </a:cubicBezTo>
                  <a:cubicBezTo>
                    <a:pt x="39" y="18"/>
                    <a:pt x="29" y="38"/>
                    <a:pt x="26" y="50"/>
                  </a:cubicBezTo>
                  <a:cubicBezTo>
                    <a:pt x="16" y="99"/>
                    <a:pt x="16" y="99"/>
                    <a:pt x="16" y="99"/>
                  </a:cubicBezTo>
                  <a:cubicBezTo>
                    <a:pt x="0" y="99"/>
                    <a:pt x="0" y="99"/>
                    <a:pt x="0" y="99"/>
                  </a:cubicBezTo>
                  <a:lnTo>
                    <a:pt x="2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Freeform 43"/>
            <p:cNvSpPr>
              <a:spLocks noEditPoints="1"/>
            </p:cNvSpPr>
            <p:nvPr userDrawn="1"/>
          </p:nvSpPr>
          <p:spPr bwMode="auto">
            <a:xfrm>
              <a:off x="8713788" y="3600450"/>
              <a:ext cx="39687" cy="39688"/>
            </a:xfrm>
            <a:custGeom>
              <a:avLst/>
              <a:gdLst>
                <a:gd name="T0" fmla="*/ 0 w 34"/>
                <a:gd name="T1" fmla="*/ 16 h 33"/>
                <a:gd name="T2" fmla="*/ 17 w 34"/>
                <a:gd name="T3" fmla="*/ 0 h 33"/>
                <a:gd name="T4" fmla="*/ 34 w 34"/>
                <a:gd name="T5" fmla="*/ 16 h 33"/>
                <a:gd name="T6" fmla="*/ 17 w 34"/>
                <a:gd name="T7" fmla="*/ 33 h 33"/>
                <a:gd name="T8" fmla="*/ 0 w 34"/>
                <a:gd name="T9" fmla="*/ 16 h 33"/>
                <a:gd name="T10" fmla="*/ 17 w 34"/>
                <a:gd name="T11" fmla="*/ 30 h 33"/>
                <a:gd name="T12" fmla="*/ 31 w 34"/>
                <a:gd name="T13" fmla="*/ 16 h 33"/>
                <a:gd name="T14" fmla="*/ 17 w 34"/>
                <a:gd name="T15" fmla="*/ 3 h 33"/>
                <a:gd name="T16" fmla="*/ 4 w 34"/>
                <a:gd name="T17" fmla="*/ 16 h 33"/>
                <a:gd name="T18" fmla="*/ 17 w 34"/>
                <a:gd name="T19" fmla="*/ 30 h 33"/>
                <a:gd name="T20" fmla="*/ 14 w 34"/>
                <a:gd name="T21" fmla="*/ 26 h 33"/>
                <a:gd name="T22" fmla="*/ 11 w 34"/>
                <a:gd name="T23" fmla="*/ 26 h 33"/>
                <a:gd name="T24" fmla="*/ 11 w 34"/>
                <a:gd name="T25" fmla="*/ 7 h 33"/>
                <a:gd name="T26" fmla="*/ 18 w 34"/>
                <a:gd name="T27" fmla="*/ 7 h 33"/>
                <a:gd name="T28" fmla="*/ 25 w 34"/>
                <a:gd name="T29" fmla="*/ 12 h 33"/>
                <a:gd name="T30" fmla="*/ 20 w 34"/>
                <a:gd name="T31" fmla="*/ 18 h 33"/>
                <a:gd name="T32" fmla="*/ 26 w 34"/>
                <a:gd name="T33" fmla="*/ 26 h 33"/>
                <a:gd name="T34" fmla="*/ 22 w 34"/>
                <a:gd name="T35" fmla="*/ 26 h 33"/>
                <a:gd name="T36" fmla="*/ 17 w 34"/>
                <a:gd name="T37" fmla="*/ 18 h 33"/>
                <a:gd name="T38" fmla="*/ 14 w 34"/>
                <a:gd name="T39" fmla="*/ 18 h 33"/>
                <a:gd name="T40" fmla="*/ 14 w 34"/>
                <a:gd name="T41" fmla="*/ 26 h 33"/>
                <a:gd name="T42" fmla="*/ 17 w 34"/>
                <a:gd name="T43" fmla="*/ 15 h 33"/>
                <a:gd name="T44" fmla="*/ 22 w 34"/>
                <a:gd name="T45" fmla="*/ 12 h 33"/>
                <a:gd name="T46" fmla="*/ 18 w 34"/>
                <a:gd name="T47" fmla="*/ 9 h 33"/>
                <a:gd name="T48" fmla="*/ 14 w 34"/>
                <a:gd name="T49" fmla="*/ 9 h 33"/>
                <a:gd name="T50" fmla="*/ 14 w 34"/>
                <a:gd name="T51" fmla="*/ 15 h 33"/>
                <a:gd name="T52" fmla="*/ 17 w 34"/>
                <a:gd name="T53" fmla="*/ 1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 h="33">
                  <a:moveTo>
                    <a:pt x="0" y="16"/>
                  </a:moveTo>
                  <a:cubicBezTo>
                    <a:pt x="0" y="7"/>
                    <a:pt x="8" y="0"/>
                    <a:pt x="17" y="0"/>
                  </a:cubicBezTo>
                  <a:cubicBezTo>
                    <a:pt x="26" y="0"/>
                    <a:pt x="34" y="7"/>
                    <a:pt x="34" y="16"/>
                  </a:cubicBezTo>
                  <a:cubicBezTo>
                    <a:pt x="34" y="26"/>
                    <a:pt x="26" y="33"/>
                    <a:pt x="17" y="33"/>
                  </a:cubicBezTo>
                  <a:cubicBezTo>
                    <a:pt x="8" y="33"/>
                    <a:pt x="0" y="26"/>
                    <a:pt x="0" y="16"/>
                  </a:cubicBezTo>
                  <a:close/>
                  <a:moveTo>
                    <a:pt x="17" y="30"/>
                  </a:moveTo>
                  <a:cubicBezTo>
                    <a:pt x="25" y="30"/>
                    <a:pt x="31" y="24"/>
                    <a:pt x="31" y="16"/>
                  </a:cubicBezTo>
                  <a:cubicBezTo>
                    <a:pt x="31" y="9"/>
                    <a:pt x="25" y="3"/>
                    <a:pt x="17" y="3"/>
                  </a:cubicBezTo>
                  <a:cubicBezTo>
                    <a:pt x="10" y="3"/>
                    <a:pt x="4" y="9"/>
                    <a:pt x="4" y="16"/>
                  </a:cubicBezTo>
                  <a:cubicBezTo>
                    <a:pt x="4" y="24"/>
                    <a:pt x="10" y="30"/>
                    <a:pt x="17" y="30"/>
                  </a:cubicBezTo>
                  <a:close/>
                  <a:moveTo>
                    <a:pt x="14" y="26"/>
                  </a:moveTo>
                  <a:cubicBezTo>
                    <a:pt x="11" y="26"/>
                    <a:pt x="11" y="26"/>
                    <a:pt x="11" y="26"/>
                  </a:cubicBezTo>
                  <a:cubicBezTo>
                    <a:pt x="11" y="7"/>
                    <a:pt x="11" y="7"/>
                    <a:pt x="11" y="7"/>
                  </a:cubicBezTo>
                  <a:cubicBezTo>
                    <a:pt x="18" y="7"/>
                    <a:pt x="18" y="7"/>
                    <a:pt x="18" y="7"/>
                  </a:cubicBezTo>
                  <a:cubicBezTo>
                    <a:pt x="23" y="7"/>
                    <a:pt x="25" y="9"/>
                    <a:pt x="25" y="12"/>
                  </a:cubicBezTo>
                  <a:cubicBezTo>
                    <a:pt x="25" y="16"/>
                    <a:pt x="23" y="17"/>
                    <a:pt x="20" y="18"/>
                  </a:cubicBezTo>
                  <a:cubicBezTo>
                    <a:pt x="26" y="26"/>
                    <a:pt x="26" y="26"/>
                    <a:pt x="26" y="26"/>
                  </a:cubicBezTo>
                  <a:cubicBezTo>
                    <a:pt x="22" y="26"/>
                    <a:pt x="22" y="26"/>
                    <a:pt x="22" y="26"/>
                  </a:cubicBezTo>
                  <a:cubicBezTo>
                    <a:pt x="17" y="18"/>
                    <a:pt x="17" y="18"/>
                    <a:pt x="17" y="18"/>
                  </a:cubicBezTo>
                  <a:cubicBezTo>
                    <a:pt x="14" y="18"/>
                    <a:pt x="14" y="18"/>
                    <a:pt x="14" y="18"/>
                  </a:cubicBezTo>
                  <a:lnTo>
                    <a:pt x="14" y="26"/>
                  </a:lnTo>
                  <a:close/>
                  <a:moveTo>
                    <a:pt x="17" y="15"/>
                  </a:moveTo>
                  <a:cubicBezTo>
                    <a:pt x="20" y="15"/>
                    <a:pt x="22" y="15"/>
                    <a:pt x="22" y="12"/>
                  </a:cubicBezTo>
                  <a:cubicBezTo>
                    <a:pt x="22" y="10"/>
                    <a:pt x="20" y="9"/>
                    <a:pt x="18" y="9"/>
                  </a:cubicBezTo>
                  <a:cubicBezTo>
                    <a:pt x="14" y="9"/>
                    <a:pt x="14" y="9"/>
                    <a:pt x="14" y="9"/>
                  </a:cubicBezTo>
                  <a:cubicBezTo>
                    <a:pt x="14" y="15"/>
                    <a:pt x="14" y="15"/>
                    <a:pt x="14" y="15"/>
                  </a:cubicBezTo>
                  <a:lnTo>
                    <a:pt x="17"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44"/>
            <p:cNvSpPr>
              <a:spLocks/>
            </p:cNvSpPr>
            <p:nvPr userDrawn="1"/>
          </p:nvSpPr>
          <p:spPr bwMode="auto">
            <a:xfrm>
              <a:off x="6937375" y="3968750"/>
              <a:ext cx="76200" cy="93663"/>
            </a:xfrm>
            <a:custGeom>
              <a:avLst/>
              <a:gdLst>
                <a:gd name="T0" fmla="*/ 12 w 48"/>
                <a:gd name="T1" fmla="*/ 0 h 59"/>
                <a:gd name="T2" fmla="*/ 48 w 48"/>
                <a:gd name="T3" fmla="*/ 0 h 59"/>
                <a:gd name="T4" fmla="*/ 46 w 48"/>
                <a:gd name="T5" fmla="*/ 7 h 59"/>
                <a:gd name="T6" fmla="*/ 18 w 48"/>
                <a:gd name="T7" fmla="*/ 7 h 59"/>
                <a:gd name="T8" fmla="*/ 15 w 48"/>
                <a:gd name="T9" fmla="*/ 26 h 59"/>
                <a:gd name="T10" fmla="*/ 42 w 48"/>
                <a:gd name="T11" fmla="*/ 26 h 59"/>
                <a:gd name="T12" fmla="*/ 40 w 48"/>
                <a:gd name="T13" fmla="*/ 32 h 59"/>
                <a:gd name="T14" fmla="*/ 13 w 48"/>
                <a:gd name="T15" fmla="*/ 32 h 59"/>
                <a:gd name="T16" fmla="*/ 7 w 48"/>
                <a:gd name="T17" fmla="*/ 59 h 59"/>
                <a:gd name="T18" fmla="*/ 0 w 48"/>
                <a:gd name="T19" fmla="*/ 59 h 59"/>
                <a:gd name="T20" fmla="*/ 12 w 48"/>
                <a:gd name="T21"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59">
                  <a:moveTo>
                    <a:pt x="12" y="0"/>
                  </a:moveTo>
                  <a:lnTo>
                    <a:pt x="48" y="0"/>
                  </a:lnTo>
                  <a:lnTo>
                    <a:pt x="46" y="7"/>
                  </a:lnTo>
                  <a:lnTo>
                    <a:pt x="18" y="7"/>
                  </a:lnTo>
                  <a:lnTo>
                    <a:pt x="15" y="26"/>
                  </a:lnTo>
                  <a:lnTo>
                    <a:pt x="42" y="26"/>
                  </a:lnTo>
                  <a:lnTo>
                    <a:pt x="40" y="32"/>
                  </a:lnTo>
                  <a:lnTo>
                    <a:pt x="13" y="32"/>
                  </a:lnTo>
                  <a:lnTo>
                    <a:pt x="7" y="59"/>
                  </a:lnTo>
                  <a:lnTo>
                    <a:pt x="0" y="59"/>
                  </a:lnTo>
                  <a:lnTo>
                    <a:pt x="1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45"/>
            <p:cNvSpPr>
              <a:spLocks noEditPoints="1"/>
            </p:cNvSpPr>
            <p:nvPr userDrawn="1"/>
          </p:nvSpPr>
          <p:spPr bwMode="auto">
            <a:xfrm>
              <a:off x="7010400" y="3968750"/>
              <a:ext cx="30162" cy="93663"/>
            </a:xfrm>
            <a:custGeom>
              <a:avLst/>
              <a:gdLst>
                <a:gd name="T0" fmla="*/ 9 w 19"/>
                <a:gd name="T1" fmla="*/ 16 h 59"/>
                <a:gd name="T2" fmla="*/ 16 w 19"/>
                <a:gd name="T3" fmla="*/ 16 h 59"/>
                <a:gd name="T4" fmla="*/ 7 w 19"/>
                <a:gd name="T5" fmla="*/ 59 h 59"/>
                <a:gd name="T6" fmla="*/ 0 w 19"/>
                <a:gd name="T7" fmla="*/ 59 h 59"/>
                <a:gd name="T8" fmla="*/ 9 w 19"/>
                <a:gd name="T9" fmla="*/ 16 h 59"/>
                <a:gd name="T10" fmla="*/ 12 w 19"/>
                <a:gd name="T11" fmla="*/ 0 h 59"/>
                <a:gd name="T12" fmla="*/ 19 w 19"/>
                <a:gd name="T13" fmla="*/ 0 h 59"/>
                <a:gd name="T14" fmla="*/ 18 w 19"/>
                <a:gd name="T15" fmla="*/ 8 h 59"/>
                <a:gd name="T16" fmla="*/ 10 w 19"/>
                <a:gd name="T17" fmla="*/ 8 h 59"/>
                <a:gd name="T18" fmla="*/ 12 w 19"/>
                <a:gd name="T19"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59">
                  <a:moveTo>
                    <a:pt x="9" y="16"/>
                  </a:moveTo>
                  <a:lnTo>
                    <a:pt x="16" y="16"/>
                  </a:lnTo>
                  <a:lnTo>
                    <a:pt x="7" y="59"/>
                  </a:lnTo>
                  <a:lnTo>
                    <a:pt x="0" y="59"/>
                  </a:lnTo>
                  <a:lnTo>
                    <a:pt x="9" y="16"/>
                  </a:lnTo>
                  <a:close/>
                  <a:moveTo>
                    <a:pt x="12" y="0"/>
                  </a:moveTo>
                  <a:lnTo>
                    <a:pt x="19" y="0"/>
                  </a:lnTo>
                  <a:lnTo>
                    <a:pt x="18" y="8"/>
                  </a:lnTo>
                  <a:lnTo>
                    <a:pt x="10" y="8"/>
                  </a:lnTo>
                  <a:lnTo>
                    <a:pt x="1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46"/>
            <p:cNvSpPr>
              <a:spLocks/>
            </p:cNvSpPr>
            <p:nvPr userDrawn="1"/>
          </p:nvSpPr>
          <p:spPr bwMode="auto">
            <a:xfrm>
              <a:off x="7038975" y="3992563"/>
              <a:ext cx="46037" cy="69850"/>
            </a:xfrm>
            <a:custGeom>
              <a:avLst/>
              <a:gdLst>
                <a:gd name="T0" fmla="*/ 12 w 39"/>
                <a:gd name="T1" fmla="*/ 1 h 58"/>
                <a:gd name="T2" fmla="*/ 21 w 39"/>
                <a:gd name="T3" fmla="*/ 1 h 58"/>
                <a:gd name="T4" fmla="*/ 19 w 39"/>
                <a:gd name="T5" fmla="*/ 13 h 58"/>
                <a:gd name="T6" fmla="*/ 23 w 39"/>
                <a:gd name="T7" fmla="*/ 7 h 58"/>
                <a:gd name="T8" fmla="*/ 36 w 39"/>
                <a:gd name="T9" fmla="*/ 0 h 58"/>
                <a:gd name="T10" fmla="*/ 39 w 39"/>
                <a:gd name="T11" fmla="*/ 0 h 58"/>
                <a:gd name="T12" fmla="*/ 37 w 39"/>
                <a:gd name="T13" fmla="*/ 11 h 58"/>
                <a:gd name="T14" fmla="*/ 34 w 39"/>
                <a:gd name="T15" fmla="*/ 11 h 58"/>
                <a:gd name="T16" fmla="*/ 16 w 39"/>
                <a:gd name="T17" fmla="*/ 29 h 58"/>
                <a:gd name="T18" fmla="*/ 10 w 39"/>
                <a:gd name="T19" fmla="*/ 58 h 58"/>
                <a:gd name="T20" fmla="*/ 0 w 39"/>
                <a:gd name="T21" fmla="*/ 58 h 58"/>
                <a:gd name="T22" fmla="*/ 12 w 39"/>
                <a:gd name="T23" fmla="*/ 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 h="58">
                  <a:moveTo>
                    <a:pt x="12" y="1"/>
                  </a:moveTo>
                  <a:cubicBezTo>
                    <a:pt x="21" y="1"/>
                    <a:pt x="21" y="1"/>
                    <a:pt x="21" y="1"/>
                  </a:cubicBezTo>
                  <a:cubicBezTo>
                    <a:pt x="19" y="13"/>
                    <a:pt x="19" y="13"/>
                    <a:pt x="19" y="13"/>
                  </a:cubicBezTo>
                  <a:cubicBezTo>
                    <a:pt x="19" y="13"/>
                    <a:pt x="23" y="8"/>
                    <a:pt x="23" y="7"/>
                  </a:cubicBezTo>
                  <a:cubicBezTo>
                    <a:pt x="26" y="4"/>
                    <a:pt x="30" y="0"/>
                    <a:pt x="36" y="0"/>
                  </a:cubicBezTo>
                  <a:cubicBezTo>
                    <a:pt x="39" y="0"/>
                    <a:pt x="39" y="0"/>
                    <a:pt x="39" y="0"/>
                  </a:cubicBezTo>
                  <a:cubicBezTo>
                    <a:pt x="37" y="11"/>
                    <a:pt x="37" y="11"/>
                    <a:pt x="37" y="11"/>
                  </a:cubicBezTo>
                  <a:cubicBezTo>
                    <a:pt x="36" y="11"/>
                    <a:pt x="35" y="11"/>
                    <a:pt x="34" y="11"/>
                  </a:cubicBezTo>
                  <a:cubicBezTo>
                    <a:pt x="23" y="11"/>
                    <a:pt x="17" y="23"/>
                    <a:pt x="16" y="29"/>
                  </a:cubicBezTo>
                  <a:cubicBezTo>
                    <a:pt x="10" y="58"/>
                    <a:pt x="10" y="58"/>
                    <a:pt x="10" y="58"/>
                  </a:cubicBezTo>
                  <a:cubicBezTo>
                    <a:pt x="0" y="58"/>
                    <a:pt x="0" y="58"/>
                    <a:pt x="0" y="58"/>
                  </a:cubicBezTo>
                  <a:lnTo>
                    <a:pt x="12"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47"/>
            <p:cNvSpPr>
              <a:spLocks/>
            </p:cNvSpPr>
            <p:nvPr userDrawn="1"/>
          </p:nvSpPr>
          <p:spPr bwMode="auto">
            <a:xfrm>
              <a:off x="7081838" y="3990975"/>
              <a:ext cx="58737" cy="73025"/>
            </a:xfrm>
            <a:custGeom>
              <a:avLst/>
              <a:gdLst>
                <a:gd name="T0" fmla="*/ 39 w 49"/>
                <a:gd name="T1" fmla="*/ 20 h 61"/>
                <a:gd name="T2" fmla="*/ 27 w 49"/>
                <a:gd name="T3" fmla="*/ 8 h 61"/>
                <a:gd name="T4" fmla="*/ 16 w 49"/>
                <a:gd name="T5" fmla="*/ 16 h 61"/>
                <a:gd name="T6" fmla="*/ 24 w 49"/>
                <a:gd name="T7" fmla="*/ 24 h 61"/>
                <a:gd name="T8" fmla="*/ 35 w 49"/>
                <a:gd name="T9" fmla="*/ 29 h 61"/>
                <a:gd name="T10" fmla="*/ 45 w 49"/>
                <a:gd name="T11" fmla="*/ 42 h 61"/>
                <a:gd name="T12" fmla="*/ 22 w 49"/>
                <a:gd name="T13" fmla="*/ 61 h 61"/>
                <a:gd name="T14" fmla="*/ 0 w 49"/>
                <a:gd name="T15" fmla="*/ 39 h 61"/>
                <a:gd name="T16" fmla="*/ 9 w 49"/>
                <a:gd name="T17" fmla="*/ 39 h 61"/>
                <a:gd name="T18" fmla="*/ 23 w 49"/>
                <a:gd name="T19" fmla="*/ 53 h 61"/>
                <a:gd name="T20" fmla="*/ 35 w 49"/>
                <a:gd name="T21" fmla="*/ 44 h 61"/>
                <a:gd name="T22" fmla="*/ 30 w 49"/>
                <a:gd name="T23" fmla="*/ 37 h 61"/>
                <a:gd name="T24" fmla="*/ 19 w 49"/>
                <a:gd name="T25" fmla="*/ 32 h 61"/>
                <a:gd name="T26" fmla="*/ 7 w 49"/>
                <a:gd name="T27" fmla="*/ 17 h 61"/>
                <a:gd name="T28" fmla="*/ 27 w 49"/>
                <a:gd name="T29" fmla="*/ 0 h 61"/>
                <a:gd name="T30" fmla="*/ 49 w 49"/>
                <a:gd name="T31" fmla="*/ 20 h 61"/>
                <a:gd name="T32" fmla="*/ 39 w 49"/>
                <a:gd name="T33" fmla="*/ 2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 h="61">
                  <a:moveTo>
                    <a:pt x="39" y="20"/>
                  </a:moveTo>
                  <a:cubicBezTo>
                    <a:pt x="39" y="12"/>
                    <a:pt x="35" y="8"/>
                    <a:pt x="27" y="8"/>
                  </a:cubicBezTo>
                  <a:cubicBezTo>
                    <a:pt x="23" y="8"/>
                    <a:pt x="16" y="10"/>
                    <a:pt x="16" y="16"/>
                  </a:cubicBezTo>
                  <a:cubicBezTo>
                    <a:pt x="16" y="21"/>
                    <a:pt x="21" y="23"/>
                    <a:pt x="24" y="24"/>
                  </a:cubicBezTo>
                  <a:cubicBezTo>
                    <a:pt x="35" y="29"/>
                    <a:pt x="35" y="29"/>
                    <a:pt x="35" y="29"/>
                  </a:cubicBezTo>
                  <a:cubicBezTo>
                    <a:pt x="40" y="31"/>
                    <a:pt x="45" y="36"/>
                    <a:pt x="45" y="42"/>
                  </a:cubicBezTo>
                  <a:cubicBezTo>
                    <a:pt x="45" y="55"/>
                    <a:pt x="34" y="61"/>
                    <a:pt x="22" y="61"/>
                  </a:cubicBezTo>
                  <a:cubicBezTo>
                    <a:pt x="8" y="61"/>
                    <a:pt x="0" y="54"/>
                    <a:pt x="0" y="39"/>
                  </a:cubicBezTo>
                  <a:cubicBezTo>
                    <a:pt x="9" y="39"/>
                    <a:pt x="9" y="39"/>
                    <a:pt x="9" y="39"/>
                  </a:cubicBezTo>
                  <a:cubicBezTo>
                    <a:pt x="9" y="49"/>
                    <a:pt x="12" y="53"/>
                    <a:pt x="23" y="53"/>
                  </a:cubicBezTo>
                  <a:cubicBezTo>
                    <a:pt x="30" y="53"/>
                    <a:pt x="35" y="50"/>
                    <a:pt x="35" y="44"/>
                  </a:cubicBezTo>
                  <a:cubicBezTo>
                    <a:pt x="35" y="40"/>
                    <a:pt x="33" y="38"/>
                    <a:pt x="30" y="37"/>
                  </a:cubicBezTo>
                  <a:cubicBezTo>
                    <a:pt x="19" y="32"/>
                    <a:pt x="19" y="32"/>
                    <a:pt x="19" y="32"/>
                  </a:cubicBezTo>
                  <a:cubicBezTo>
                    <a:pt x="12" y="29"/>
                    <a:pt x="7" y="26"/>
                    <a:pt x="7" y="17"/>
                  </a:cubicBezTo>
                  <a:cubicBezTo>
                    <a:pt x="7" y="11"/>
                    <a:pt x="12" y="0"/>
                    <a:pt x="27" y="0"/>
                  </a:cubicBezTo>
                  <a:cubicBezTo>
                    <a:pt x="40" y="0"/>
                    <a:pt x="49" y="7"/>
                    <a:pt x="49" y="20"/>
                  </a:cubicBezTo>
                  <a:lnTo>
                    <a:pt x="39"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48"/>
            <p:cNvSpPr>
              <a:spLocks/>
            </p:cNvSpPr>
            <p:nvPr userDrawn="1"/>
          </p:nvSpPr>
          <p:spPr bwMode="auto">
            <a:xfrm>
              <a:off x="7150100" y="3976688"/>
              <a:ext cx="34925" cy="87313"/>
            </a:xfrm>
            <a:custGeom>
              <a:avLst/>
              <a:gdLst>
                <a:gd name="T0" fmla="*/ 8 w 29"/>
                <a:gd name="T1" fmla="*/ 23 h 73"/>
                <a:gd name="T2" fmla="*/ 0 w 29"/>
                <a:gd name="T3" fmla="*/ 23 h 73"/>
                <a:gd name="T4" fmla="*/ 2 w 29"/>
                <a:gd name="T5" fmla="*/ 15 h 73"/>
                <a:gd name="T6" fmla="*/ 9 w 29"/>
                <a:gd name="T7" fmla="*/ 15 h 73"/>
                <a:gd name="T8" fmla="*/ 13 w 29"/>
                <a:gd name="T9" fmla="*/ 0 h 73"/>
                <a:gd name="T10" fmla="*/ 22 w 29"/>
                <a:gd name="T11" fmla="*/ 0 h 73"/>
                <a:gd name="T12" fmla="*/ 19 w 29"/>
                <a:gd name="T13" fmla="*/ 15 h 73"/>
                <a:gd name="T14" fmla="*/ 29 w 29"/>
                <a:gd name="T15" fmla="*/ 15 h 73"/>
                <a:gd name="T16" fmla="*/ 28 w 29"/>
                <a:gd name="T17" fmla="*/ 23 h 73"/>
                <a:gd name="T18" fmla="*/ 17 w 29"/>
                <a:gd name="T19" fmla="*/ 23 h 73"/>
                <a:gd name="T20" fmla="*/ 10 w 29"/>
                <a:gd name="T21" fmla="*/ 56 h 73"/>
                <a:gd name="T22" fmla="*/ 9 w 29"/>
                <a:gd name="T23" fmla="*/ 61 h 73"/>
                <a:gd name="T24" fmla="*/ 14 w 29"/>
                <a:gd name="T25" fmla="*/ 65 h 73"/>
                <a:gd name="T26" fmla="*/ 20 w 29"/>
                <a:gd name="T27" fmla="*/ 64 h 73"/>
                <a:gd name="T28" fmla="*/ 18 w 29"/>
                <a:gd name="T29" fmla="*/ 72 h 73"/>
                <a:gd name="T30" fmla="*/ 12 w 29"/>
                <a:gd name="T31" fmla="*/ 73 h 73"/>
                <a:gd name="T32" fmla="*/ 0 w 29"/>
                <a:gd name="T33" fmla="*/ 63 h 73"/>
                <a:gd name="T34" fmla="*/ 0 w 29"/>
                <a:gd name="T35" fmla="*/ 60 h 73"/>
                <a:gd name="T36" fmla="*/ 8 w 29"/>
                <a:gd name="T37" fmla="*/ 2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73">
                  <a:moveTo>
                    <a:pt x="8" y="23"/>
                  </a:moveTo>
                  <a:cubicBezTo>
                    <a:pt x="0" y="23"/>
                    <a:pt x="0" y="23"/>
                    <a:pt x="0" y="23"/>
                  </a:cubicBezTo>
                  <a:cubicBezTo>
                    <a:pt x="2" y="15"/>
                    <a:pt x="2" y="15"/>
                    <a:pt x="2" y="15"/>
                  </a:cubicBezTo>
                  <a:cubicBezTo>
                    <a:pt x="9" y="15"/>
                    <a:pt x="9" y="15"/>
                    <a:pt x="9" y="15"/>
                  </a:cubicBezTo>
                  <a:cubicBezTo>
                    <a:pt x="13" y="0"/>
                    <a:pt x="13" y="0"/>
                    <a:pt x="13" y="0"/>
                  </a:cubicBezTo>
                  <a:cubicBezTo>
                    <a:pt x="22" y="0"/>
                    <a:pt x="22" y="0"/>
                    <a:pt x="22" y="0"/>
                  </a:cubicBezTo>
                  <a:cubicBezTo>
                    <a:pt x="19" y="15"/>
                    <a:pt x="19" y="15"/>
                    <a:pt x="19" y="15"/>
                  </a:cubicBezTo>
                  <a:cubicBezTo>
                    <a:pt x="29" y="15"/>
                    <a:pt x="29" y="15"/>
                    <a:pt x="29" y="15"/>
                  </a:cubicBezTo>
                  <a:cubicBezTo>
                    <a:pt x="28" y="23"/>
                    <a:pt x="28" y="23"/>
                    <a:pt x="28" y="23"/>
                  </a:cubicBezTo>
                  <a:cubicBezTo>
                    <a:pt x="17" y="23"/>
                    <a:pt x="17" y="23"/>
                    <a:pt x="17" y="23"/>
                  </a:cubicBezTo>
                  <a:cubicBezTo>
                    <a:pt x="10" y="56"/>
                    <a:pt x="10" y="56"/>
                    <a:pt x="10" y="56"/>
                  </a:cubicBezTo>
                  <a:cubicBezTo>
                    <a:pt x="10" y="59"/>
                    <a:pt x="9" y="60"/>
                    <a:pt x="9" y="61"/>
                  </a:cubicBezTo>
                  <a:cubicBezTo>
                    <a:pt x="9" y="64"/>
                    <a:pt x="11" y="65"/>
                    <a:pt x="14" y="65"/>
                  </a:cubicBezTo>
                  <a:cubicBezTo>
                    <a:pt x="16" y="65"/>
                    <a:pt x="18" y="64"/>
                    <a:pt x="20" y="64"/>
                  </a:cubicBezTo>
                  <a:cubicBezTo>
                    <a:pt x="18" y="72"/>
                    <a:pt x="18" y="72"/>
                    <a:pt x="18" y="72"/>
                  </a:cubicBezTo>
                  <a:cubicBezTo>
                    <a:pt x="16" y="72"/>
                    <a:pt x="14" y="73"/>
                    <a:pt x="12" y="73"/>
                  </a:cubicBezTo>
                  <a:cubicBezTo>
                    <a:pt x="4" y="73"/>
                    <a:pt x="0" y="70"/>
                    <a:pt x="0" y="63"/>
                  </a:cubicBezTo>
                  <a:cubicBezTo>
                    <a:pt x="0" y="62"/>
                    <a:pt x="0" y="61"/>
                    <a:pt x="0" y="60"/>
                  </a:cubicBezTo>
                  <a:lnTo>
                    <a:pt x="8" y="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49"/>
            <p:cNvSpPr>
              <a:spLocks/>
            </p:cNvSpPr>
            <p:nvPr userDrawn="1"/>
          </p:nvSpPr>
          <p:spPr bwMode="auto">
            <a:xfrm>
              <a:off x="7186613" y="3968750"/>
              <a:ext cx="79375" cy="93663"/>
            </a:xfrm>
            <a:custGeom>
              <a:avLst/>
              <a:gdLst>
                <a:gd name="T0" fmla="*/ 12 w 50"/>
                <a:gd name="T1" fmla="*/ 0 h 59"/>
                <a:gd name="T2" fmla="*/ 50 w 50"/>
                <a:gd name="T3" fmla="*/ 0 h 59"/>
                <a:gd name="T4" fmla="*/ 48 w 50"/>
                <a:gd name="T5" fmla="*/ 7 h 59"/>
                <a:gd name="T6" fmla="*/ 19 w 50"/>
                <a:gd name="T7" fmla="*/ 7 h 59"/>
                <a:gd name="T8" fmla="*/ 15 w 50"/>
                <a:gd name="T9" fmla="*/ 25 h 59"/>
                <a:gd name="T10" fmla="*/ 44 w 50"/>
                <a:gd name="T11" fmla="*/ 25 h 59"/>
                <a:gd name="T12" fmla="*/ 42 w 50"/>
                <a:gd name="T13" fmla="*/ 32 h 59"/>
                <a:gd name="T14" fmla="*/ 14 w 50"/>
                <a:gd name="T15" fmla="*/ 32 h 59"/>
                <a:gd name="T16" fmla="*/ 9 w 50"/>
                <a:gd name="T17" fmla="*/ 52 h 59"/>
                <a:gd name="T18" fmla="*/ 41 w 50"/>
                <a:gd name="T19" fmla="*/ 52 h 59"/>
                <a:gd name="T20" fmla="*/ 39 w 50"/>
                <a:gd name="T21" fmla="*/ 59 h 59"/>
                <a:gd name="T22" fmla="*/ 0 w 50"/>
                <a:gd name="T23" fmla="*/ 59 h 59"/>
                <a:gd name="T24" fmla="*/ 12 w 50"/>
                <a:gd name="T25"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59">
                  <a:moveTo>
                    <a:pt x="12" y="0"/>
                  </a:moveTo>
                  <a:lnTo>
                    <a:pt x="50" y="0"/>
                  </a:lnTo>
                  <a:lnTo>
                    <a:pt x="48" y="7"/>
                  </a:lnTo>
                  <a:lnTo>
                    <a:pt x="19" y="7"/>
                  </a:lnTo>
                  <a:lnTo>
                    <a:pt x="15" y="25"/>
                  </a:lnTo>
                  <a:lnTo>
                    <a:pt x="44" y="25"/>
                  </a:lnTo>
                  <a:lnTo>
                    <a:pt x="42" y="32"/>
                  </a:lnTo>
                  <a:lnTo>
                    <a:pt x="14" y="32"/>
                  </a:lnTo>
                  <a:lnTo>
                    <a:pt x="9" y="52"/>
                  </a:lnTo>
                  <a:lnTo>
                    <a:pt x="41" y="52"/>
                  </a:lnTo>
                  <a:lnTo>
                    <a:pt x="39" y="59"/>
                  </a:lnTo>
                  <a:lnTo>
                    <a:pt x="0" y="59"/>
                  </a:lnTo>
                  <a:lnTo>
                    <a:pt x="1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Freeform 50"/>
            <p:cNvSpPr>
              <a:spLocks/>
            </p:cNvSpPr>
            <p:nvPr userDrawn="1"/>
          </p:nvSpPr>
          <p:spPr bwMode="auto">
            <a:xfrm>
              <a:off x="7262813" y="3992563"/>
              <a:ext cx="63500" cy="69850"/>
            </a:xfrm>
            <a:custGeom>
              <a:avLst/>
              <a:gdLst>
                <a:gd name="T0" fmla="*/ 12 w 54"/>
                <a:gd name="T1" fmla="*/ 1 h 58"/>
                <a:gd name="T2" fmla="*/ 21 w 54"/>
                <a:gd name="T3" fmla="*/ 1 h 58"/>
                <a:gd name="T4" fmla="*/ 19 w 54"/>
                <a:gd name="T5" fmla="*/ 10 h 58"/>
                <a:gd name="T6" fmla="*/ 40 w 54"/>
                <a:gd name="T7" fmla="*/ 0 h 58"/>
                <a:gd name="T8" fmla="*/ 54 w 54"/>
                <a:gd name="T9" fmla="*/ 13 h 58"/>
                <a:gd name="T10" fmla="*/ 53 w 54"/>
                <a:gd name="T11" fmla="*/ 23 h 58"/>
                <a:gd name="T12" fmla="*/ 45 w 54"/>
                <a:gd name="T13" fmla="*/ 58 h 58"/>
                <a:gd name="T14" fmla="*/ 36 w 54"/>
                <a:gd name="T15" fmla="*/ 58 h 58"/>
                <a:gd name="T16" fmla="*/ 43 w 54"/>
                <a:gd name="T17" fmla="*/ 23 h 58"/>
                <a:gd name="T18" fmla="*/ 44 w 54"/>
                <a:gd name="T19" fmla="*/ 16 h 58"/>
                <a:gd name="T20" fmla="*/ 36 w 54"/>
                <a:gd name="T21" fmla="*/ 8 h 58"/>
                <a:gd name="T22" fmla="*/ 16 w 54"/>
                <a:gd name="T23" fmla="*/ 27 h 58"/>
                <a:gd name="T24" fmla="*/ 9 w 54"/>
                <a:gd name="T25" fmla="*/ 58 h 58"/>
                <a:gd name="T26" fmla="*/ 0 w 54"/>
                <a:gd name="T27" fmla="*/ 58 h 58"/>
                <a:gd name="T28" fmla="*/ 12 w 54"/>
                <a:gd name="T29" fmla="*/ 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58">
                  <a:moveTo>
                    <a:pt x="12" y="1"/>
                  </a:moveTo>
                  <a:cubicBezTo>
                    <a:pt x="21" y="1"/>
                    <a:pt x="21" y="1"/>
                    <a:pt x="21" y="1"/>
                  </a:cubicBezTo>
                  <a:cubicBezTo>
                    <a:pt x="19" y="10"/>
                    <a:pt x="19" y="10"/>
                    <a:pt x="19" y="10"/>
                  </a:cubicBezTo>
                  <a:cubicBezTo>
                    <a:pt x="25" y="4"/>
                    <a:pt x="31" y="0"/>
                    <a:pt x="40" y="0"/>
                  </a:cubicBezTo>
                  <a:cubicBezTo>
                    <a:pt x="46" y="0"/>
                    <a:pt x="54" y="3"/>
                    <a:pt x="54" y="13"/>
                  </a:cubicBezTo>
                  <a:cubicBezTo>
                    <a:pt x="54" y="15"/>
                    <a:pt x="54" y="19"/>
                    <a:pt x="53" y="23"/>
                  </a:cubicBezTo>
                  <a:cubicBezTo>
                    <a:pt x="45" y="58"/>
                    <a:pt x="45" y="58"/>
                    <a:pt x="45" y="58"/>
                  </a:cubicBezTo>
                  <a:cubicBezTo>
                    <a:pt x="36" y="58"/>
                    <a:pt x="36" y="58"/>
                    <a:pt x="36" y="58"/>
                  </a:cubicBezTo>
                  <a:cubicBezTo>
                    <a:pt x="43" y="23"/>
                    <a:pt x="43" y="23"/>
                    <a:pt x="43" y="23"/>
                  </a:cubicBezTo>
                  <a:cubicBezTo>
                    <a:pt x="44" y="20"/>
                    <a:pt x="44" y="17"/>
                    <a:pt x="44" y="16"/>
                  </a:cubicBezTo>
                  <a:cubicBezTo>
                    <a:pt x="44" y="11"/>
                    <a:pt x="42" y="8"/>
                    <a:pt x="36" y="8"/>
                  </a:cubicBezTo>
                  <a:cubicBezTo>
                    <a:pt x="26" y="8"/>
                    <a:pt x="18" y="17"/>
                    <a:pt x="16" y="27"/>
                  </a:cubicBezTo>
                  <a:cubicBezTo>
                    <a:pt x="9" y="58"/>
                    <a:pt x="9" y="58"/>
                    <a:pt x="9" y="58"/>
                  </a:cubicBezTo>
                  <a:cubicBezTo>
                    <a:pt x="0" y="58"/>
                    <a:pt x="0" y="58"/>
                    <a:pt x="0" y="58"/>
                  </a:cubicBezTo>
                  <a:lnTo>
                    <a:pt x="12"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51"/>
            <p:cNvSpPr>
              <a:spLocks noEditPoints="1"/>
            </p:cNvSpPr>
            <p:nvPr userDrawn="1"/>
          </p:nvSpPr>
          <p:spPr bwMode="auto">
            <a:xfrm>
              <a:off x="7337425" y="3990975"/>
              <a:ext cx="60325" cy="73025"/>
            </a:xfrm>
            <a:custGeom>
              <a:avLst/>
              <a:gdLst>
                <a:gd name="T0" fmla="*/ 10 w 51"/>
                <a:gd name="T1" fmla="*/ 33 h 61"/>
                <a:gd name="T2" fmla="*/ 9 w 51"/>
                <a:gd name="T3" fmla="*/ 37 h 61"/>
                <a:gd name="T4" fmla="*/ 23 w 51"/>
                <a:gd name="T5" fmla="*/ 52 h 61"/>
                <a:gd name="T6" fmla="*/ 39 w 51"/>
                <a:gd name="T7" fmla="*/ 41 h 61"/>
                <a:gd name="T8" fmla="*/ 48 w 51"/>
                <a:gd name="T9" fmla="*/ 41 h 61"/>
                <a:gd name="T10" fmla="*/ 22 w 51"/>
                <a:gd name="T11" fmla="*/ 61 h 61"/>
                <a:gd name="T12" fmla="*/ 0 w 51"/>
                <a:gd name="T13" fmla="*/ 36 h 61"/>
                <a:gd name="T14" fmla="*/ 29 w 51"/>
                <a:gd name="T15" fmla="*/ 0 h 61"/>
                <a:gd name="T16" fmla="*/ 51 w 51"/>
                <a:gd name="T17" fmla="*/ 24 h 61"/>
                <a:gd name="T18" fmla="*/ 51 w 51"/>
                <a:gd name="T19" fmla="*/ 33 h 61"/>
                <a:gd name="T20" fmla="*/ 10 w 51"/>
                <a:gd name="T21" fmla="*/ 33 h 61"/>
                <a:gd name="T22" fmla="*/ 42 w 51"/>
                <a:gd name="T23" fmla="*/ 26 h 61"/>
                <a:gd name="T24" fmla="*/ 42 w 51"/>
                <a:gd name="T25" fmla="*/ 23 h 61"/>
                <a:gd name="T26" fmla="*/ 29 w 51"/>
                <a:gd name="T27" fmla="*/ 9 h 61"/>
                <a:gd name="T28" fmla="*/ 11 w 51"/>
                <a:gd name="T29" fmla="*/ 26 h 61"/>
                <a:gd name="T30" fmla="*/ 42 w 51"/>
                <a:gd name="T31" fmla="*/ 2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61">
                  <a:moveTo>
                    <a:pt x="10" y="33"/>
                  </a:moveTo>
                  <a:cubicBezTo>
                    <a:pt x="9" y="34"/>
                    <a:pt x="9" y="36"/>
                    <a:pt x="9" y="37"/>
                  </a:cubicBezTo>
                  <a:cubicBezTo>
                    <a:pt x="9" y="46"/>
                    <a:pt x="13" y="52"/>
                    <a:pt x="23" y="52"/>
                  </a:cubicBezTo>
                  <a:cubicBezTo>
                    <a:pt x="31" y="52"/>
                    <a:pt x="36" y="47"/>
                    <a:pt x="39" y="41"/>
                  </a:cubicBezTo>
                  <a:cubicBezTo>
                    <a:pt x="48" y="41"/>
                    <a:pt x="48" y="41"/>
                    <a:pt x="48" y="41"/>
                  </a:cubicBezTo>
                  <a:cubicBezTo>
                    <a:pt x="44" y="53"/>
                    <a:pt x="36" y="61"/>
                    <a:pt x="22" y="61"/>
                  </a:cubicBezTo>
                  <a:cubicBezTo>
                    <a:pt x="8" y="61"/>
                    <a:pt x="0" y="51"/>
                    <a:pt x="0" y="36"/>
                  </a:cubicBezTo>
                  <a:cubicBezTo>
                    <a:pt x="0" y="18"/>
                    <a:pt x="11" y="0"/>
                    <a:pt x="29" y="0"/>
                  </a:cubicBezTo>
                  <a:cubicBezTo>
                    <a:pt x="49" y="0"/>
                    <a:pt x="51" y="17"/>
                    <a:pt x="51" y="24"/>
                  </a:cubicBezTo>
                  <a:cubicBezTo>
                    <a:pt x="51" y="29"/>
                    <a:pt x="51" y="31"/>
                    <a:pt x="51" y="33"/>
                  </a:cubicBezTo>
                  <a:lnTo>
                    <a:pt x="10" y="33"/>
                  </a:lnTo>
                  <a:close/>
                  <a:moveTo>
                    <a:pt x="42" y="26"/>
                  </a:moveTo>
                  <a:cubicBezTo>
                    <a:pt x="42" y="23"/>
                    <a:pt x="42" y="23"/>
                    <a:pt x="42" y="23"/>
                  </a:cubicBezTo>
                  <a:cubicBezTo>
                    <a:pt x="42" y="13"/>
                    <a:pt x="36" y="9"/>
                    <a:pt x="29" y="9"/>
                  </a:cubicBezTo>
                  <a:cubicBezTo>
                    <a:pt x="19" y="9"/>
                    <a:pt x="13" y="17"/>
                    <a:pt x="11" y="26"/>
                  </a:cubicBezTo>
                  <a:lnTo>
                    <a:pt x="42" y="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52"/>
            <p:cNvSpPr>
              <a:spLocks/>
            </p:cNvSpPr>
            <p:nvPr userDrawn="1"/>
          </p:nvSpPr>
          <p:spPr bwMode="auto">
            <a:xfrm>
              <a:off x="7407275" y="3992563"/>
              <a:ext cx="44450" cy="69850"/>
            </a:xfrm>
            <a:custGeom>
              <a:avLst/>
              <a:gdLst>
                <a:gd name="T0" fmla="*/ 12 w 38"/>
                <a:gd name="T1" fmla="*/ 1 h 58"/>
                <a:gd name="T2" fmla="*/ 20 w 38"/>
                <a:gd name="T3" fmla="*/ 1 h 58"/>
                <a:gd name="T4" fmla="*/ 18 w 38"/>
                <a:gd name="T5" fmla="*/ 13 h 58"/>
                <a:gd name="T6" fmla="*/ 23 w 38"/>
                <a:gd name="T7" fmla="*/ 7 h 58"/>
                <a:gd name="T8" fmla="*/ 36 w 38"/>
                <a:gd name="T9" fmla="*/ 0 h 58"/>
                <a:gd name="T10" fmla="*/ 38 w 38"/>
                <a:gd name="T11" fmla="*/ 0 h 58"/>
                <a:gd name="T12" fmla="*/ 36 w 38"/>
                <a:gd name="T13" fmla="*/ 11 h 58"/>
                <a:gd name="T14" fmla="*/ 33 w 38"/>
                <a:gd name="T15" fmla="*/ 11 h 58"/>
                <a:gd name="T16" fmla="*/ 15 w 38"/>
                <a:gd name="T17" fmla="*/ 29 h 58"/>
                <a:gd name="T18" fmla="*/ 9 w 38"/>
                <a:gd name="T19" fmla="*/ 58 h 58"/>
                <a:gd name="T20" fmla="*/ 0 w 38"/>
                <a:gd name="T21" fmla="*/ 58 h 58"/>
                <a:gd name="T22" fmla="*/ 12 w 38"/>
                <a:gd name="T23" fmla="*/ 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8" h="58">
                  <a:moveTo>
                    <a:pt x="12" y="1"/>
                  </a:moveTo>
                  <a:cubicBezTo>
                    <a:pt x="20" y="1"/>
                    <a:pt x="20" y="1"/>
                    <a:pt x="20" y="1"/>
                  </a:cubicBezTo>
                  <a:cubicBezTo>
                    <a:pt x="18" y="13"/>
                    <a:pt x="18" y="13"/>
                    <a:pt x="18" y="13"/>
                  </a:cubicBezTo>
                  <a:cubicBezTo>
                    <a:pt x="18" y="13"/>
                    <a:pt x="22" y="8"/>
                    <a:pt x="23" y="7"/>
                  </a:cubicBezTo>
                  <a:cubicBezTo>
                    <a:pt x="25" y="4"/>
                    <a:pt x="29" y="0"/>
                    <a:pt x="36" y="0"/>
                  </a:cubicBezTo>
                  <a:cubicBezTo>
                    <a:pt x="38" y="0"/>
                    <a:pt x="38" y="0"/>
                    <a:pt x="38" y="0"/>
                  </a:cubicBezTo>
                  <a:cubicBezTo>
                    <a:pt x="36" y="11"/>
                    <a:pt x="36" y="11"/>
                    <a:pt x="36" y="11"/>
                  </a:cubicBezTo>
                  <a:cubicBezTo>
                    <a:pt x="35" y="11"/>
                    <a:pt x="34" y="11"/>
                    <a:pt x="33" y="11"/>
                  </a:cubicBezTo>
                  <a:cubicBezTo>
                    <a:pt x="22" y="11"/>
                    <a:pt x="16" y="23"/>
                    <a:pt x="15" y="29"/>
                  </a:cubicBezTo>
                  <a:cubicBezTo>
                    <a:pt x="9" y="58"/>
                    <a:pt x="9" y="58"/>
                    <a:pt x="9" y="58"/>
                  </a:cubicBezTo>
                  <a:cubicBezTo>
                    <a:pt x="0" y="58"/>
                    <a:pt x="0" y="58"/>
                    <a:pt x="0" y="58"/>
                  </a:cubicBezTo>
                  <a:lnTo>
                    <a:pt x="12"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53"/>
            <p:cNvSpPr>
              <a:spLocks noEditPoints="1"/>
            </p:cNvSpPr>
            <p:nvPr userDrawn="1"/>
          </p:nvSpPr>
          <p:spPr bwMode="auto">
            <a:xfrm>
              <a:off x="7451725" y="3990975"/>
              <a:ext cx="71437" cy="98425"/>
            </a:xfrm>
            <a:custGeom>
              <a:avLst/>
              <a:gdLst>
                <a:gd name="T0" fmla="*/ 9 w 60"/>
                <a:gd name="T1" fmla="*/ 64 h 82"/>
                <a:gd name="T2" fmla="*/ 21 w 60"/>
                <a:gd name="T3" fmla="*/ 74 h 82"/>
                <a:gd name="T4" fmla="*/ 40 w 60"/>
                <a:gd name="T5" fmla="*/ 51 h 82"/>
                <a:gd name="T6" fmla="*/ 24 w 60"/>
                <a:gd name="T7" fmla="*/ 59 h 82"/>
                <a:gd name="T8" fmla="*/ 8 w 60"/>
                <a:gd name="T9" fmla="*/ 52 h 82"/>
                <a:gd name="T10" fmla="*/ 3 w 60"/>
                <a:gd name="T11" fmla="*/ 35 h 82"/>
                <a:gd name="T12" fmla="*/ 32 w 60"/>
                <a:gd name="T13" fmla="*/ 0 h 82"/>
                <a:gd name="T14" fmla="*/ 47 w 60"/>
                <a:gd name="T15" fmla="*/ 8 h 82"/>
                <a:gd name="T16" fmla="*/ 49 w 60"/>
                <a:gd name="T17" fmla="*/ 12 h 82"/>
                <a:gd name="T18" fmla="*/ 51 w 60"/>
                <a:gd name="T19" fmla="*/ 2 h 82"/>
                <a:gd name="T20" fmla="*/ 60 w 60"/>
                <a:gd name="T21" fmla="*/ 2 h 82"/>
                <a:gd name="T22" fmla="*/ 49 w 60"/>
                <a:gd name="T23" fmla="*/ 53 h 82"/>
                <a:gd name="T24" fmla="*/ 39 w 60"/>
                <a:gd name="T25" fmla="*/ 76 h 82"/>
                <a:gd name="T26" fmla="*/ 22 w 60"/>
                <a:gd name="T27" fmla="*/ 82 h 82"/>
                <a:gd name="T28" fmla="*/ 0 w 60"/>
                <a:gd name="T29" fmla="*/ 64 h 82"/>
                <a:gd name="T30" fmla="*/ 9 w 60"/>
                <a:gd name="T31" fmla="*/ 64 h 82"/>
                <a:gd name="T32" fmla="*/ 26 w 60"/>
                <a:gd name="T33" fmla="*/ 51 h 82"/>
                <a:gd name="T34" fmla="*/ 46 w 60"/>
                <a:gd name="T35" fmla="*/ 23 h 82"/>
                <a:gd name="T36" fmla="*/ 32 w 60"/>
                <a:gd name="T37" fmla="*/ 9 h 82"/>
                <a:gd name="T38" fmla="*/ 13 w 60"/>
                <a:gd name="T39" fmla="*/ 35 h 82"/>
                <a:gd name="T40" fmla="*/ 26 w 60"/>
                <a:gd name="T41" fmla="*/ 5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 h="82">
                  <a:moveTo>
                    <a:pt x="9" y="64"/>
                  </a:moveTo>
                  <a:cubicBezTo>
                    <a:pt x="9" y="70"/>
                    <a:pt x="14" y="74"/>
                    <a:pt x="21" y="74"/>
                  </a:cubicBezTo>
                  <a:cubicBezTo>
                    <a:pt x="34" y="74"/>
                    <a:pt x="37" y="67"/>
                    <a:pt x="40" y="51"/>
                  </a:cubicBezTo>
                  <a:cubicBezTo>
                    <a:pt x="35" y="58"/>
                    <a:pt x="30" y="59"/>
                    <a:pt x="24" y="59"/>
                  </a:cubicBezTo>
                  <a:cubicBezTo>
                    <a:pt x="17" y="59"/>
                    <a:pt x="12" y="57"/>
                    <a:pt x="8" y="52"/>
                  </a:cubicBezTo>
                  <a:cubicBezTo>
                    <a:pt x="3" y="46"/>
                    <a:pt x="3" y="40"/>
                    <a:pt x="3" y="35"/>
                  </a:cubicBezTo>
                  <a:cubicBezTo>
                    <a:pt x="3" y="17"/>
                    <a:pt x="15" y="0"/>
                    <a:pt x="32" y="0"/>
                  </a:cubicBezTo>
                  <a:cubicBezTo>
                    <a:pt x="36" y="0"/>
                    <a:pt x="43" y="1"/>
                    <a:pt x="47" y="8"/>
                  </a:cubicBezTo>
                  <a:cubicBezTo>
                    <a:pt x="48" y="9"/>
                    <a:pt x="48" y="10"/>
                    <a:pt x="49" y="12"/>
                  </a:cubicBezTo>
                  <a:cubicBezTo>
                    <a:pt x="51" y="2"/>
                    <a:pt x="51" y="2"/>
                    <a:pt x="51" y="2"/>
                  </a:cubicBezTo>
                  <a:cubicBezTo>
                    <a:pt x="60" y="2"/>
                    <a:pt x="60" y="2"/>
                    <a:pt x="60" y="2"/>
                  </a:cubicBezTo>
                  <a:cubicBezTo>
                    <a:pt x="49" y="53"/>
                    <a:pt x="49" y="53"/>
                    <a:pt x="49" y="53"/>
                  </a:cubicBezTo>
                  <a:cubicBezTo>
                    <a:pt x="47" y="65"/>
                    <a:pt x="45" y="71"/>
                    <a:pt x="39" y="76"/>
                  </a:cubicBezTo>
                  <a:cubicBezTo>
                    <a:pt x="37" y="78"/>
                    <a:pt x="31" y="82"/>
                    <a:pt x="22" y="82"/>
                  </a:cubicBezTo>
                  <a:cubicBezTo>
                    <a:pt x="11" y="82"/>
                    <a:pt x="0" y="78"/>
                    <a:pt x="0" y="64"/>
                  </a:cubicBezTo>
                  <a:lnTo>
                    <a:pt x="9" y="64"/>
                  </a:lnTo>
                  <a:close/>
                  <a:moveTo>
                    <a:pt x="26" y="51"/>
                  </a:moveTo>
                  <a:cubicBezTo>
                    <a:pt x="39" y="51"/>
                    <a:pt x="46" y="36"/>
                    <a:pt x="46" y="23"/>
                  </a:cubicBezTo>
                  <a:cubicBezTo>
                    <a:pt x="46" y="14"/>
                    <a:pt x="40" y="9"/>
                    <a:pt x="32" y="9"/>
                  </a:cubicBezTo>
                  <a:cubicBezTo>
                    <a:pt x="21" y="9"/>
                    <a:pt x="13" y="21"/>
                    <a:pt x="13" y="35"/>
                  </a:cubicBezTo>
                  <a:cubicBezTo>
                    <a:pt x="13" y="44"/>
                    <a:pt x="16" y="51"/>
                    <a:pt x="26" y="5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54"/>
            <p:cNvSpPr>
              <a:spLocks/>
            </p:cNvSpPr>
            <p:nvPr userDrawn="1"/>
          </p:nvSpPr>
          <p:spPr bwMode="auto">
            <a:xfrm>
              <a:off x="7527925" y="3994150"/>
              <a:ext cx="68262" cy="95250"/>
            </a:xfrm>
            <a:custGeom>
              <a:avLst/>
              <a:gdLst>
                <a:gd name="T0" fmla="*/ 9 w 57"/>
                <a:gd name="T1" fmla="*/ 0 h 80"/>
                <a:gd name="T2" fmla="*/ 19 w 57"/>
                <a:gd name="T3" fmla="*/ 0 h 80"/>
                <a:gd name="T4" fmla="*/ 23 w 57"/>
                <a:gd name="T5" fmla="*/ 47 h 80"/>
                <a:gd name="T6" fmla="*/ 23 w 57"/>
                <a:gd name="T7" fmla="*/ 47 h 80"/>
                <a:gd name="T8" fmla="*/ 47 w 57"/>
                <a:gd name="T9" fmla="*/ 0 h 80"/>
                <a:gd name="T10" fmla="*/ 57 w 57"/>
                <a:gd name="T11" fmla="*/ 0 h 80"/>
                <a:gd name="T12" fmla="*/ 22 w 57"/>
                <a:gd name="T13" fmla="*/ 66 h 80"/>
                <a:gd name="T14" fmla="*/ 6 w 57"/>
                <a:gd name="T15" fmla="*/ 80 h 80"/>
                <a:gd name="T16" fmla="*/ 0 w 57"/>
                <a:gd name="T17" fmla="*/ 79 h 80"/>
                <a:gd name="T18" fmla="*/ 1 w 57"/>
                <a:gd name="T19" fmla="*/ 71 h 80"/>
                <a:gd name="T20" fmla="*/ 5 w 57"/>
                <a:gd name="T21" fmla="*/ 71 h 80"/>
                <a:gd name="T22" fmla="*/ 13 w 57"/>
                <a:gd name="T23" fmla="*/ 65 h 80"/>
                <a:gd name="T24" fmla="*/ 16 w 57"/>
                <a:gd name="T25" fmla="*/ 59 h 80"/>
                <a:gd name="T26" fmla="*/ 9 w 57"/>
                <a:gd name="T27"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7" h="80">
                  <a:moveTo>
                    <a:pt x="9" y="0"/>
                  </a:moveTo>
                  <a:cubicBezTo>
                    <a:pt x="19" y="0"/>
                    <a:pt x="19" y="0"/>
                    <a:pt x="19" y="0"/>
                  </a:cubicBezTo>
                  <a:cubicBezTo>
                    <a:pt x="23" y="47"/>
                    <a:pt x="23" y="47"/>
                    <a:pt x="23" y="47"/>
                  </a:cubicBezTo>
                  <a:cubicBezTo>
                    <a:pt x="23" y="47"/>
                    <a:pt x="23" y="47"/>
                    <a:pt x="23" y="47"/>
                  </a:cubicBezTo>
                  <a:cubicBezTo>
                    <a:pt x="47" y="0"/>
                    <a:pt x="47" y="0"/>
                    <a:pt x="47" y="0"/>
                  </a:cubicBezTo>
                  <a:cubicBezTo>
                    <a:pt x="57" y="0"/>
                    <a:pt x="57" y="0"/>
                    <a:pt x="57" y="0"/>
                  </a:cubicBezTo>
                  <a:cubicBezTo>
                    <a:pt x="22" y="66"/>
                    <a:pt x="22" y="66"/>
                    <a:pt x="22" y="66"/>
                  </a:cubicBezTo>
                  <a:cubicBezTo>
                    <a:pt x="18" y="73"/>
                    <a:pt x="15" y="80"/>
                    <a:pt x="6" y="80"/>
                  </a:cubicBezTo>
                  <a:cubicBezTo>
                    <a:pt x="4" y="80"/>
                    <a:pt x="2" y="80"/>
                    <a:pt x="0" y="79"/>
                  </a:cubicBezTo>
                  <a:cubicBezTo>
                    <a:pt x="1" y="71"/>
                    <a:pt x="1" y="71"/>
                    <a:pt x="1" y="71"/>
                  </a:cubicBezTo>
                  <a:cubicBezTo>
                    <a:pt x="3" y="71"/>
                    <a:pt x="4" y="71"/>
                    <a:pt x="5" y="71"/>
                  </a:cubicBezTo>
                  <a:cubicBezTo>
                    <a:pt x="10" y="71"/>
                    <a:pt x="12" y="67"/>
                    <a:pt x="13" y="65"/>
                  </a:cubicBezTo>
                  <a:cubicBezTo>
                    <a:pt x="16" y="59"/>
                    <a:pt x="16" y="59"/>
                    <a:pt x="16" y="59"/>
                  </a:cubicBez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55"/>
            <p:cNvSpPr>
              <a:spLocks/>
            </p:cNvSpPr>
            <p:nvPr userDrawn="1"/>
          </p:nvSpPr>
          <p:spPr bwMode="auto">
            <a:xfrm>
              <a:off x="7637463" y="3967163"/>
              <a:ext cx="82550" cy="96838"/>
            </a:xfrm>
            <a:custGeom>
              <a:avLst/>
              <a:gdLst>
                <a:gd name="T0" fmla="*/ 59 w 69"/>
                <a:gd name="T1" fmla="*/ 27 h 82"/>
                <a:gd name="T2" fmla="*/ 39 w 69"/>
                <a:gd name="T3" fmla="*/ 9 h 82"/>
                <a:gd name="T4" fmla="*/ 10 w 69"/>
                <a:gd name="T5" fmla="*/ 49 h 82"/>
                <a:gd name="T6" fmla="*/ 30 w 69"/>
                <a:gd name="T7" fmla="*/ 73 h 82"/>
                <a:gd name="T8" fmla="*/ 54 w 69"/>
                <a:gd name="T9" fmla="*/ 52 h 82"/>
                <a:gd name="T10" fmla="*/ 65 w 69"/>
                <a:gd name="T11" fmla="*/ 52 h 82"/>
                <a:gd name="T12" fmla="*/ 30 w 69"/>
                <a:gd name="T13" fmla="*/ 82 h 82"/>
                <a:gd name="T14" fmla="*/ 0 w 69"/>
                <a:gd name="T15" fmla="*/ 50 h 82"/>
                <a:gd name="T16" fmla="*/ 40 w 69"/>
                <a:gd name="T17" fmla="*/ 0 h 82"/>
                <a:gd name="T18" fmla="*/ 69 w 69"/>
                <a:gd name="T19" fmla="*/ 27 h 82"/>
                <a:gd name="T20" fmla="*/ 59 w 69"/>
                <a:gd name="T21" fmla="*/ 27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 h="82">
                  <a:moveTo>
                    <a:pt x="59" y="27"/>
                  </a:moveTo>
                  <a:cubicBezTo>
                    <a:pt x="58" y="15"/>
                    <a:pt x="50" y="9"/>
                    <a:pt x="39" y="9"/>
                  </a:cubicBezTo>
                  <a:cubicBezTo>
                    <a:pt x="19" y="9"/>
                    <a:pt x="10" y="32"/>
                    <a:pt x="10" y="49"/>
                  </a:cubicBezTo>
                  <a:cubicBezTo>
                    <a:pt x="10" y="62"/>
                    <a:pt x="16" y="73"/>
                    <a:pt x="30" y="73"/>
                  </a:cubicBezTo>
                  <a:cubicBezTo>
                    <a:pt x="43" y="73"/>
                    <a:pt x="51" y="63"/>
                    <a:pt x="54" y="52"/>
                  </a:cubicBezTo>
                  <a:cubicBezTo>
                    <a:pt x="65" y="52"/>
                    <a:pt x="65" y="52"/>
                    <a:pt x="65" y="52"/>
                  </a:cubicBezTo>
                  <a:cubicBezTo>
                    <a:pt x="61" y="69"/>
                    <a:pt x="48" y="82"/>
                    <a:pt x="30" y="82"/>
                  </a:cubicBezTo>
                  <a:cubicBezTo>
                    <a:pt x="11" y="82"/>
                    <a:pt x="0" y="69"/>
                    <a:pt x="0" y="50"/>
                  </a:cubicBezTo>
                  <a:cubicBezTo>
                    <a:pt x="0" y="25"/>
                    <a:pt x="14" y="0"/>
                    <a:pt x="40" y="0"/>
                  </a:cubicBezTo>
                  <a:cubicBezTo>
                    <a:pt x="58" y="0"/>
                    <a:pt x="68" y="12"/>
                    <a:pt x="69" y="27"/>
                  </a:cubicBezTo>
                  <a:lnTo>
                    <a:pt x="59" y="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56"/>
            <p:cNvSpPr>
              <a:spLocks noEditPoints="1"/>
            </p:cNvSpPr>
            <p:nvPr userDrawn="1"/>
          </p:nvSpPr>
          <p:spPr bwMode="auto">
            <a:xfrm>
              <a:off x="7724775" y="3990975"/>
              <a:ext cx="65087" cy="73025"/>
            </a:xfrm>
            <a:custGeom>
              <a:avLst/>
              <a:gdLst>
                <a:gd name="T0" fmla="*/ 32 w 54"/>
                <a:gd name="T1" fmla="*/ 0 h 61"/>
                <a:gd name="T2" fmla="*/ 54 w 54"/>
                <a:gd name="T3" fmla="*/ 24 h 61"/>
                <a:gd name="T4" fmla="*/ 23 w 54"/>
                <a:gd name="T5" fmla="*/ 61 h 61"/>
                <a:gd name="T6" fmla="*/ 0 w 54"/>
                <a:gd name="T7" fmla="*/ 37 h 61"/>
                <a:gd name="T8" fmla="*/ 32 w 54"/>
                <a:gd name="T9" fmla="*/ 0 h 61"/>
                <a:gd name="T10" fmla="*/ 23 w 54"/>
                <a:gd name="T11" fmla="*/ 53 h 61"/>
                <a:gd name="T12" fmla="*/ 44 w 54"/>
                <a:gd name="T13" fmla="*/ 24 h 61"/>
                <a:gd name="T14" fmla="*/ 31 w 54"/>
                <a:gd name="T15" fmla="*/ 8 h 61"/>
                <a:gd name="T16" fmla="*/ 10 w 54"/>
                <a:gd name="T17" fmla="*/ 37 h 61"/>
                <a:gd name="T18" fmla="*/ 23 w 54"/>
                <a:gd name="T19" fmla="*/ 53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61">
                  <a:moveTo>
                    <a:pt x="32" y="0"/>
                  </a:moveTo>
                  <a:cubicBezTo>
                    <a:pt x="46" y="0"/>
                    <a:pt x="54" y="11"/>
                    <a:pt x="54" y="24"/>
                  </a:cubicBezTo>
                  <a:cubicBezTo>
                    <a:pt x="54" y="34"/>
                    <a:pt x="47" y="61"/>
                    <a:pt x="23" y="61"/>
                  </a:cubicBezTo>
                  <a:cubicBezTo>
                    <a:pt x="12" y="61"/>
                    <a:pt x="0" y="54"/>
                    <a:pt x="0" y="37"/>
                  </a:cubicBezTo>
                  <a:cubicBezTo>
                    <a:pt x="0" y="18"/>
                    <a:pt x="12" y="0"/>
                    <a:pt x="32" y="0"/>
                  </a:cubicBezTo>
                  <a:close/>
                  <a:moveTo>
                    <a:pt x="23" y="53"/>
                  </a:moveTo>
                  <a:cubicBezTo>
                    <a:pt x="39" y="53"/>
                    <a:pt x="44" y="34"/>
                    <a:pt x="44" y="24"/>
                  </a:cubicBezTo>
                  <a:cubicBezTo>
                    <a:pt x="44" y="13"/>
                    <a:pt x="38" y="8"/>
                    <a:pt x="31" y="8"/>
                  </a:cubicBezTo>
                  <a:cubicBezTo>
                    <a:pt x="17" y="8"/>
                    <a:pt x="10" y="25"/>
                    <a:pt x="10" y="37"/>
                  </a:cubicBezTo>
                  <a:cubicBezTo>
                    <a:pt x="10" y="46"/>
                    <a:pt x="14" y="53"/>
                    <a:pt x="23" y="5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57"/>
            <p:cNvSpPr>
              <a:spLocks/>
            </p:cNvSpPr>
            <p:nvPr userDrawn="1"/>
          </p:nvSpPr>
          <p:spPr bwMode="auto">
            <a:xfrm>
              <a:off x="7796213" y="3992563"/>
              <a:ext cx="100012" cy="69850"/>
            </a:xfrm>
            <a:custGeom>
              <a:avLst/>
              <a:gdLst>
                <a:gd name="T0" fmla="*/ 12 w 84"/>
                <a:gd name="T1" fmla="*/ 1 h 58"/>
                <a:gd name="T2" fmla="*/ 20 w 84"/>
                <a:gd name="T3" fmla="*/ 1 h 58"/>
                <a:gd name="T4" fmla="*/ 18 w 84"/>
                <a:gd name="T5" fmla="*/ 11 h 58"/>
                <a:gd name="T6" fmla="*/ 37 w 84"/>
                <a:gd name="T7" fmla="*/ 0 h 58"/>
                <a:gd name="T8" fmla="*/ 50 w 84"/>
                <a:gd name="T9" fmla="*/ 10 h 58"/>
                <a:gd name="T10" fmla="*/ 70 w 84"/>
                <a:gd name="T11" fmla="*/ 0 h 58"/>
                <a:gd name="T12" fmla="*/ 84 w 84"/>
                <a:gd name="T13" fmla="*/ 12 h 58"/>
                <a:gd name="T14" fmla="*/ 83 w 84"/>
                <a:gd name="T15" fmla="*/ 22 h 58"/>
                <a:gd name="T16" fmla="*/ 75 w 84"/>
                <a:gd name="T17" fmla="*/ 58 h 58"/>
                <a:gd name="T18" fmla="*/ 65 w 84"/>
                <a:gd name="T19" fmla="*/ 58 h 58"/>
                <a:gd name="T20" fmla="*/ 73 w 84"/>
                <a:gd name="T21" fmla="*/ 22 h 58"/>
                <a:gd name="T22" fmla="*/ 74 w 84"/>
                <a:gd name="T23" fmla="*/ 14 h 58"/>
                <a:gd name="T24" fmla="*/ 67 w 84"/>
                <a:gd name="T25" fmla="*/ 8 h 58"/>
                <a:gd name="T26" fmla="*/ 49 w 84"/>
                <a:gd name="T27" fmla="*/ 25 h 58"/>
                <a:gd name="T28" fmla="*/ 42 w 84"/>
                <a:gd name="T29" fmla="*/ 58 h 58"/>
                <a:gd name="T30" fmla="*/ 32 w 84"/>
                <a:gd name="T31" fmla="*/ 58 h 58"/>
                <a:gd name="T32" fmla="*/ 40 w 84"/>
                <a:gd name="T33" fmla="*/ 23 h 58"/>
                <a:gd name="T34" fmla="*/ 41 w 84"/>
                <a:gd name="T35" fmla="*/ 15 h 58"/>
                <a:gd name="T36" fmla="*/ 34 w 84"/>
                <a:gd name="T37" fmla="*/ 8 h 58"/>
                <a:gd name="T38" fmla="*/ 16 w 84"/>
                <a:gd name="T39" fmla="*/ 25 h 58"/>
                <a:gd name="T40" fmla="*/ 9 w 84"/>
                <a:gd name="T41" fmla="*/ 58 h 58"/>
                <a:gd name="T42" fmla="*/ 0 w 84"/>
                <a:gd name="T43" fmla="*/ 58 h 58"/>
                <a:gd name="T44" fmla="*/ 12 w 84"/>
                <a:gd name="T45" fmla="*/ 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4" h="58">
                  <a:moveTo>
                    <a:pt x="12" y="1"/>
                  </a:moveTo>
                  <a:cubicBezTo>
                    <a:pt x="20" y="1"/>
                    <a:pt x="20" y="1"/>
                    <a:pt x="20" y="1"/>
                  </a:cubicBezTo>
                  <a:cubicBezTo>
                    <a:pt x="18" y="11"/>
                    <a:pt x="18" y="11"/>
                    <a:pt x="18" y="11"/>
                  </a:cubicBezTo>
                  <a:cubicBezTo>
                    <a:pt x="21" y="6"/>
                    <a:pt x="28" y="0"/>
                    <a:pt x="37" y="0"/>
                  </a:cubicBezTo>
                  <a:cubicBezTo>
                    <a:pt x="46" y="0"/>
                    <a:pt x="50" y="6"/>
                    <a:pt x="50" y="10"/>
                  </a:cubicBezTo>
                  <a:cubicBezTo>
                    <a:pt x="53" y="6"/>
                    <a:pt x="61" y="0"/>
                    <a:pt x="70" y="0"/>
                  </a:cubicBezTo>
                  <a:cubicBezTo>
                    <a:pt x="78" y="0"/>
                    <a:pt x="84" y="5"/>
                    <a:pt x="84" y="12"/>
                  </a:cubicBezTo>
                  <a:cubicBezTo>
                    <a:pt x="84" y="15"/>
                    <a:pt x="83" y="19"/>
                    <a:pt x="83" y="22"/>
                  </a:cubicBezTo>
                  <a:cubicBezTo>
                    <a:pt x="75" y="58"/>
                    <a:pt x="75" y="58"/>
                    <a:pt x="75" y="58"/>
                  </a:cubicBezTo>
                  <a:cubicBezTo>
                    <a:pt x="65" y="58"/>
                    <a:pt x="65" y="58"/>
                    <a:pt x="65" y="58"/>
                  </a:cubicBezTo>
                  <a:cubicBezTo>
                    <a:pt x="73" y="22"/>
                    <a:pt x="73" y="22"/>
                    <a:pt x="73" y="22"/>
                  </a:cubicBezTo>
                  <a:cubicBezTo>
                    <a:pt x="74" y="19"/>
                    <a:pt x="74" y="16"/>
                    <a:pt x="74" y="14"/>
                  </a:cubicBezTo>
                  <a:cubicBezTo>
                    <a:pt x="74" y="10"/>
                    <a:pt x="71" y="8"/>
                    <a:pt x="67" y="8"/>
                  </a:cubicBezTo>
                  <a:cubicBezTo>
                    <a:pt x="58" y="8"/>
                    <a:pt x="50" y="19"/>
                    <a:pt x="49" y="25"/>
                  </a:cubicBezTo>
                  <a:cubicBezTo>
                    <a:pt x="42" y="58"/>
                    <a:pt x="42" y="58"/>
                    <a:pt x="42" y="58"/>
                  </a:cubicBezTo>
                  <a:cubicBezTo>
                    <a:pt x="32" y="58"/>
                    <a:pt x="32" y="58"/>
                    <a:pt x="32" y="58"/>
                  </a:cubicBezTo>
                  <a:cubicBezTo>
                    <a:pt x="40" y="23"/>
                    <a:pt x="40" y="23"/>
                    <a:pt x="40" y="23"/>
                  </a:cubicBezTo>
                  <a:cubicBezTo>
                    <a:pt x="41" y="19"/>
                    <a:pt x="41" y="17"/>
                    <a:pt x="41" y="15"/>
                  </a:cubicBezTo>
                  <a:cubicBezTo>
                    <a:pt x="41" y="11"/>
                    <a:pt x="38" y="8"/>
                    <a:pt x="34" y="8"/>
                  </a:cubicBezTo>
                  <a:cubicBezTo>
                    <a:pt x="25" y="8"/>
                    <a:pt x="18" y="18"/>
                    <a:pt x="16" y="25"/>
                  </a:cubicBezTo>
                  <a:cubicBezTo>
                    <a:pt x="9" y="58"/>
                    <a:pt x="9" y="58"/>
                    <a:pt x="9" y="58"/>
                  </a:cubicBezTo>
                  <a:cubicBezTo>
                    <a:pt x="0" y="58"/>
                    <a:pt x="0" y="58"/>
                    <a:pt x="0" y="58"/>
                  </a:cubicBezTo>
                  <a:lnTo>
                    <a:pt x="12"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Freeform 58"/>
            <p:cNvSpPr>
              <a:spLocks noEditPoints="1"/>
            </p:cNvSpPr>
            <p:nvPr userDrawn="1"/>
          </p:nvSpPr>
          <p:spPr bwMode="auto">
            <a:xfrm>
              <a:off x="7899400" y="3992563"/>
              <a:ext cx="76200" cy="95250"/>
            </a:xfrm>
            <a:custGeom>
              <a:avLst/>
              <a:gdLst>
                <a:gd name="T0" fmla="*/ 16 w 63"/>
                <a:gd name="T1" fmla="*/ 1 h 80"/>
                <a:gd name="T2" fmla="*/ 26 w 63"/>
                <a:gd name="T3" fmla="*/ 1 h 80"/>
                <a:gd name="T4" fmla="*/ 24 w 63"/>
                <a:gd name="T5" fmla="*/ 9 h 80"/>
                <a:gd name="T6" fmla="*/ 24 w 63"/>
                <a:gd name="T7" fmla="*/ 9 h 80"/>
                <a:gd name="T8" fmla="*/ 42 w 63"/>
                <a:gd name="T9" fmla="*/ 0 h 80"/>
                <a:gd name="T10" fmla="*/ 63 w 63"/>
                <a:gd name="T11" fmla="*/ 22 h 80"/>
                <a:gd name="T12" fmla="*/ 33 w 63"/>
                <a:gd name="T13" fmla="*/ 60 h 80"/>
                <a:gd name="T14" fmla="*/ 16 w 63"/>
                <a:gd name="T15" fmla="*/ 48 h 80"/>
                <a:gd name="T16" fmla="*/ 16 w 63"/>
                <a:gd name="T17" fmla="*/ 48 h 80"/>
                <a:gd name="T18" fmla="*/ 9 w 63"/>
                <a:gd name="T19" fmla="*/ 80 h 80"/>
                <a:gd name="T20" fmla="*/ 0 w 63"/>
                <a:gd name="T21" fmla="*/ 80 h 80"/>
                <a:gd name="T22" fmla="*/ 16 w 63"/>
                <a:gd name="T23" fmla="*/ 1 h 80"/>
                <a:gd name="T24" fmla="*/ 33 w 63"/>
                <a:gd name="T25" fmla="*/ 52 h 80"/>
                <a:gd name="T26" fmla="*/ 53 w 63"/>
                <a:gd name="T27" fmla="*/ 23 h 80"/>
                <a:gd name="T28" fmla="*/ 40 w 63"/>
                <a:gd name="T29" fmla="*/ 8 h 80"/>
                <a:gd name="T30" fmla="*/ 19 w 63"/>
                <a:gd name="T31" fmla="*/ 36 h 80"/>
                <a:gd name="T32" fmla="*/ 33 w 63"/>
                <a:gd name="T33" fmla="*/ 52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 h="80">
                  <a:moveTo>
                    <a:pt x="16" y="1"/>
                  </a:moveTo>
                  <a:cubicBezTo>
                    <a:pt x="26" y="1"/>
                    <a:pt x="26" y="1"/>
                    <a:pt x="26" y="1"/>
                  </a:cubicBezTo>
                  <a:cubicBezTo>
                    <a:pt x="24" y="9"/>
                    <a:pt x="24" y="9"/>
                    <a:pt x="24" y="9"/>
                  </a:cubicBezTo>
                  <a:cubicBezTo>
                    <a:pt x="24" y="9"/>
                    <a:pt x="24" y="9"/>
                    <a:pt x="24" y="9"/>
                  </a:cubicBezTo>
                  <a:cubicBezTo>
                    <a:pt x="29" y="3"/>
                    <a:pt x="34" y="0"/>
                    <a:pt x="42" y="0"/>
                  </a:cubicBezTo>
                  <a:cubicBezTo>
                    <a:pt x="59" y="0"/>
                    <a:pt x="63" y="13"/>
                    <a:pt x="63" y="22"/>
                  </a:cubicBezTo>
                  <a:cubicBezTo>
                    <a:pt x="63" y="35"/>
                    <a:pt x="56" y="60"/>
                    <a:pt x="33" y="60"/>
                  </a:cubicBezTo>
                  <a:cubicBezTo>
                    <a:pt x="25" y="60"/>
                    <a:pt x="19" y="56"/>
                    <a:pt x="16" y="48"/>
                  </a:cubicBezTo>
                  <a:cubicBezTo>
                    <a:pt x="16" y="48"/>
                    <a:pt x="16" y="48"/>
                    <a:pt x="16" y="48"/>
                  </a:cubicBezTo>
                  <a:cubicBezTo>
                    <a:pt x="9" y="80"/>
                    <a:pt x="9" y="80"/>
                    <a:pt x="9" y="80"/>
                  </a:cubicBezTo>
                  <a:cubicBezTo>
                    <a:pt x="0" y="80"/>
                    <a:pt x="0" y="80"/>
                    <a:pt x="0" y="80"/>
                  </a:cubicBezTo>
                  <a:lnTo>
                    <a:pt x="16" y="1"/>
                  </a:lnTo>
                  <a:close/>
                  <a:moveTo>
                    <a:pt x="33" y="52"/>
                  </a:moveTo>
                  <a:cubicBezTo>
                    <a:pt x="48" y="52"/>
                    <a:pt x="53" y="33"/>
                    <a:pt x="53" y="23"/>
                  </a:cubicBezTo>
                  <a:cubicBezTo>
                    <a:pt x="53" y="13"/>
                    <a:pt x="48" y="8"/>
                    <a:pt x="40" y="8"/>
                  </a:cubicBezTo>
                  <a:cubicBezTo>
                    <a:pt x="26" y="8"/>
                    <a:pt x="19" y="24"/>
                    <a:pt x="19" y="36"/>
                  </a:cubicBezTo>
                  <a:cubicBezTo>
                    <a:pt x="19" y="46"/>
                    <a:pt x="25" y="52"/>
                    <a:pt x="33" y="5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4" name="Freeform 59"/>
            <p:cNvSpPr>
              <a:spLocks noEditPoints="1"/>
            </p:cNvSpPr>
            <p:nvPr userDrawn="1"/>
          </p:nvSpPr>
          <p:spPr bwMode="auto">
            <a:xfrm>
              <a:off x="7985125" y="3990975"/>
              <a:ext cx="61912" cy="73025"/>
            </a:xfrm>
            <a:custGeom>
              <a:avLst/>
              <a:gdLst>
                <a:gd name="T0" fmla="*/ 46 w 52"/>
                <a:gd name="T1" fmla="*/ 44 h 61"/>
                <a:gd name="T2" fmla="*/ 45 w 52"/>
                <a:gd name="T3" fmla="*/ 49 h 61"/>
                <a:gd name="T4" fmla="*/ 49 w 52"/>
                <a:gd name="T5" fmla="*/ 52 h 61"/>
                <a:gd name="T6" fmla="*/ 51 w 52"/>
                <a:gd name="T7" fmla="*/ 52 h 61"/>
                <a:gd name="T8" fmla="*/ 50 w 52"/>
                <a:gd name="T9" fmla="*/ 59 h 61"/>
                <a:gd name="T10" fmla="*/ 44 w 52"/>
                <a:gd name="T11" fmla="*/ 60 h 61"/>
                <a:gd name="T12" fmla="*/ 36 w 52"/>
                <a:gd name="T13" fmla="*/ 52 h 61"/>
                <a:gd name="T14" fmla="*/ 36 w 52"/>
                <a:gd name="T15" fmla="*/ 52 h 61"/>
                <a:gd name="T16" fmla="*/ 18 w 52"/>
                <a:gd name="T17" fmla="*/ 61 h 61"/>
                <a:gd name="T18" fmla="*/ 0 w 52"/>
                <a:gd name="T19" fmla="*/ 44 h 61"/>
                <a:gd name="T20" fmla="*/ 20 w 52"/>
                <a:gd name="T21" fmla="*/ 25 h 61"/>
                <a:gd name="T22" fmla="*/ 33 w 52"/>
                <a:gd name="T23" fmla="*/ 24 h 61"/>
                <a:gd name="T24" fmla="*/ 42 w 52"/>
                <a:gd name="T25" fmla="*/ 16 h 61"/>
                <a:gd name="T26" fmla="*/ 30 w 52"/>
                <a:gd name="T27" fmla="*/ 8 h 61"/>
                <a:gd name="T28" fmla="*/ 16 w 52"/>
                <a:gd name="T29" fmla="*/ 18 h 61"/>
                <a:gd name="T30" fmla="*/ 7 w 52"/>
                <a:gd name="T31" fmla="*/ 18 h 61"/>
                <a:gd name="T32" fmla="*/ 31 w 52"/>
                <a:gd name="T33" fmla="*/ 0 h 61"/>
                <a:gd name="T34" fmla="*/ 52 w 52"/>
                <a:gd name="T35" fmla="*/ 14 h 61"/>
                <a:gd name="T36" fmla="*/ 50 w 52"/>
                <a:gd name="T37" fmla="*/ 25 h 61"/>
                <a:gd name="T38" fmla="*/ 46 w 52"/>
                <a:gd name="T39" fmla="*/ 44 h 61"/>
                <a:gd name="T40" fmla="*/ 39 w 52"/>
                <a:gd name="T41" fmla="*/ 30 h 61"/>
                <a:gd name="T42" fmla="*/ 23 w 52"/>
                <a:gd name="T43" fmla="*/ 33 h 61"/>
                <a:gd name="T44" fmla="*/ 10 w 52"/>
                <a:gd name="T45" fmla="*/ 44 h 61"/>
                <a:gd name="T46" fmla="*/ 20 w 52"/>
                <a:gd name="T47" fmla="*/ 53 h 61"/>
                <a:gd name="T48" fmla="*/ 39 w 52"/>
                <a:gd name="T49" fmla="*/ 3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2" h="61">
                  <a:moveTo>
                    <a:pt x="46" y="44"/>
                  </a:moveTo>
                  <a:cubicBezTo>
                    <a:pt x="45" y="46"/>
                    <a:pt x="45" y="48"/>
                    <a:pt x="45" y="49"/>
                  </a:cubicBezTo>
                  <a:cubicBezTo>
                    <a:pt x="45" y="51"/>
                    <a:pt x="46" y="52"/>
                    <a:pt x="49" y="52"/>
                  </a:cubicBezTo>
                  <a:cubicBezTo>
                    <a:pt x="50" y="52"/>
                    <a:pt x="50" y="52"/>
                    <a:pt x="51" y="52"/>
                  </a:cubicBezTo>
                  <a:cubicBezTo>
                    <a:pt x="50" y="59"/>
                    <a:pt x="50" y="59"/>
                    <a:pt x="50" y="59"/>
                  </a:cubicBezTo>
                  <a:cubicBezTo>
                    <a:pt x="48" y="59"/>
                    <a:pt x="46" y="60"/>
                    <a:pt x="44" y="60"/>
                  </a:cubicBezTo>
                  <a:cubicBezTo>
                    <a:pt x="38" y="60"/>
                    <a:pt x="36" y="55"/>
                    <a:pt x="36" y="52"/>
                  </a:cubicBezTo>
                  <a:cubicBezTo>
                    <a:pt x="36" y="52"/>
                    <a:pt x="36" y="52"/>
                    <a:pt x="36" y="52"/>
                  </a:cubicBezTo>
                  <a:cubicBezTo>
                    <a:pt x="35" y="54"/>
                    <a:pt x="29" y="61"/>
                    <a:pt x="18" y="61"/>
                  </a:cubicBezTo>
                  <a:cubicBezTo>
                    <a:pt x="5" y="61"/>
                    <a:pt x="0" y="51"/>
                    <a:pt x="0" y="44"/>
                  </a:cubicBezTo>
                  <a:cubicBezTo>
                    <a:pt x="0" y="31"/>
                    <a:pt x="9" y="26"/>
                    <a:pt x="20" y="25"/>
                  </a:cubicBezTo>
                  <a:cubicBezTo>
                    <a:pt x="33" y="24"/>
                    <a:pt x="33" y="24"/>
                    <a:pt x="33" y="24"/>
                  </a:cubicBezTo>
                  <a:cubicBezTo>
                    <a:pt x="41" y="24"/>
                    <a:pt x="42" y="21"/>
                    <a:pt x="42" y="16"/>
                  </a:cubicBezTo>
                  <a:cubicBezTo>
                    <a:pt x="42" y="10"/>
                    <a:pt x="38" y="8"/>
                    <a:pt x="30" y="8"/>
                  </a:cubicBezTo>
                  <a:cubicBezTo>
                    <a:pt x="22" y="8"/>
                    <a:pt x="17" y="12"/>
                    <a:pt x="16" y="18"/>
                  </a:cubicBezTo>
                  <a:cubicBezTo>
                    <a:pt x="7" y="18"/>
                    <a:pt x="7" y="18"/>
                    <a:pt x="7" y="18"/>
                  </a:cubicBezTo>
                  <a:cubicBezTo>
                    <a:pt x="9" y="6"/>
                    <a:pt x="19" y="0"/>
                    <a:pt x="31" y="0"/>
                  </a:cubicBezTo>
                  <a:cubicBezTo>
                    <a:pt x="40" y="0"/>
                    <a:pt x="52" y="3"/>
                    <a:pt x="52" y="14"/>
                  </a:cubicBezTo>
                  <a:cubicBezTo>
                    <a:pt x="52" y="17"/>
                    <a:pt x="51" y="20"/>
                    <a:pt x="50" y="25"/>
                  </a:cubicBezTo>
                  <a:lnTo>
                    <a:pt x="46" y="44"/>
                  </a:lnTo>
                  <a:close/>
                  <a:moveTo>
                    <a:pt x="39" y="30"/>
                  </a:moveTo>
                  <a:cubicBezTo>
                    <a:pt x="36" y="32"/>
                    <a:pt x="30" y="32"/>
                    <a:pt x="23" y="33"/>
                  </a:cubicBezTo>
                  <a:cubicBezTo>
                    <a:pt x="15" y="33"/>
                    <a:pt x="10" y="37"/>
                    <a:pt x="10" y="44"/>
                  </a:cubicBezTo>
                  <a:cubicBezTo>
                    <a:pt x="10" y="50"/>
                    <a:pt x="15" y="53"/>
                    <a:pt x="20" y="53"/>
                  </a:cubicBezTo>
                  <a:cubicBezTo>
                    <a:pt x="32" y="53"/>
                    <a:pt x="37" y="44"/>
                    <a:pt x="39" y="3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5" name="Freeform 60"/>
            <p:cNvSpPr>
              <a:spLocks/>
            </p:cNvSpPr>
            <p:nvPr userDrawn="1"/>
          </p:nvSpPr>
          <p:spPr bwMode="auto">
            <a:xfrm>
              <a:off x="8054975" y="3992563"/>
              <a:ext cx="65087" cy="69850"/>
            </a:xfrm>
            <a:custGeom>
              <a:avLst/>
              <a:gdLst>
                <a:gd name="T0" fmla="*/ 12 w 54"/>
                <a:gd name="T1" fmla="*/ 1 h 58"/>
                <a:gd name="T2" fmla="*/ 21 w 54"/>
                <a:gd name="T3" fmla="*/ 1 h 58"/>
                <a:gd name="T4" fmla="*/ 19 w 54"/>
                <a:gd name="T5" fmla="*/ 10 h 58"/>
                <a:gd name="T6" fmla="*/ 39 w 54"/>
                <a:gd name="T7" fmla="*/ 0 h 58"/>
                <a:gd name="T8" fmla="*/ 54 w 54"/>
                <a:gd name="T9" fmla="*/ 13 h 58"/>
                <a:gd name="T10" fmla="*/ 52 w 54"/>
                <a:gd name="T11" fmla="*/ 23 h 58"/>
                <a:gd name="T12" fmla="*/ 45 w 54"/>
                <a:gd name="T13" fmla="*/ 58 h 58"/>
                <a:gd name="T14" fmla="*/ 35 w 54"/>
                <a:gd name="T15" fmla="*/ 58 h 58"/>
                <a:gd name="T16" fmla="*/ 43 w 54"/>
                <a:gd name="T17" fmla="*/ 23 h 58"/>
                <a:gd name="T18" fmla="*/ 44 w 54"/>
                <a:gd name="T19" fmla="*/ 16 h 58"/>
                <a:gd name="T20" fmla="*/ 35 w 54"/>
                <a:gd name="T21" fmla="*/ 8 h 58"/>
                <a:gd name="T22" fmla="*/ 16 w 54"/>
                <a:gd name="T23" fmla="*/ 27 h 58"/>
                <a:gd name="T24" fmla="*/ 9 w 54"/>
                <a:gd name="T25" fmla="*/ 58 h 58"/>
                <a:gd name="T26" fmla="*/ 0 w 54"/>
                <a:gd name="T27" fmla="*/ 58 h 58"/>
                <a:gd name="T28" fmla="*/ 12 w 54"/>
                <a:gd name="T29" fmla="*/ 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58">
                  <a:moveTo>
                    <a:pt x="12" y="1"/>
                  </a:moveTo>
                  <a:cubicBezTo>
                    <a:pt x="21" y="1"/>
                    <a:pt x="21" y="1"/>
                    <a:pt x="21" y="1"/>
                  </a:cubicBezTo>
                  <a:cubicBezTo>
                    <a:pt x="19" y="10"/>
                    <a:pt x="19" y="10"/>
                    <a:pt x="19" y="10"/>
                  </a:cubicBezTo>
                  <a:cubicBezTo>
                    <a:pt x="25" y="4"/>
                    <a:pt x="31" y="0"/>
                    <a:pt x="39" y="0"/>
                  </a:cubicBezTo>
                  <a:cubicBezTo>
                    <a:pt x="45" y="0"/>
                    <a:pt x="54" y="3"/>
                    <a:pt x="54" y="13"/>
                  </a:cubicBezTo>
                  <a:cubicBezTo>
                    <a:pt x="54" y="15"/>
                    <a:pt x="53" y="19"/>
                    <a:pt x="52" y="23"/>
                  </a:cubicBezTo>
                  <a:cubicBezTo>
                    <a:pt x="45" y="58"/>
                    <a:pt x="45" y="58"/>
                    <a:pt x="45" y="58"/>
                  </a:cubicBezTo>
                  <a:cubicBezTo>
                    <a:pt x="35" y="58"/>
                    <a:pt x="35" y="58"/>
                    <a:pt x="35" y="58"/>
                  </a:cubicBezTo>
                  <a:cubicBezTo>
                    <a:pt x="43" y="23"/>
                    <a:pt x="43" y="23"/>
                    <a:pt x="43" y="23"/>
                  </a:cubicBezTo>
                  <a:cubicBezTo>
                    <a:pt x="44" y="20"/>
                    <a:pt x="44" y="17"/>
                    <a:pt x="44" y="16"/>
                  </a:cubicBezTo>
                  <a:cubicBezTo>
                    <a:pt x="44" y="11"/>
                    <a:pt x="42" y="8"/>
                    <a:pt x="35" y="8"/>
                  </a:cubicBezTo>
                  <a:cubicBezTo>
                    <a:pt x="26" y="8"/>
                    <a:pt x="18" y="17"/>
                    <a:pt x="16" y="27"/>
                  </a:cubicBezTo>
                  <a:cubicBezTo>
                    <a:pt x="9" y="58"/>
                    <a:pt x="9" y="58"/>
                    <a:pt x="9" y="58"/>
                  </a:cubicBezTo>
                  <a:cubicBezTo>
                    <a:pt x="0" y="58"/>
                    <a:pt x="0" y="58"/>
                    <a:pt x="0" y="58"/>
                  </a:cubicBezTo>
                  <a:lnTo>
                    <a:pt x="12"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61"/>
            <p:cNvSpPr>
              <a:spLocks noEditPoints="1"/>
            </p:cNvSpPr>
            <p:nvPr userDrawn="1"/>
          </p:nvSpPr>
          <p:spPr bwMode="auto">
            <a:xfrm>
              <a:off x="8128000" y="3968750"/>
              <a:ext cx="30162" cy="93663"/>
            </a:xfrm>
            <a:custGeom>
              <a:avLst/>
              <a:gdLst>
                <a:gd name="T0" fmla="*/ 9 w 19"/>
                <a:gd name="T1" fmla="*/ 16 h 59"/>
                <a:gd name="T2" fmla="*/ 16 w 19"/>
                <a:gd name="T3" fmla="*/ 16 h 59"/>
                <a:gd name="T4" fmla="*/ 7 w 19"/>
                <a:gd name="T5" fmla="*/ 59 h 59"/>
                <a:gd name="T6" fmla="*/ 0 w 19"/>
                <a:gd name="T7" fmla="*/ 59 h 59"/>
                <a:gd name="T8" fmla="*/ 9 w 19"/>
                <a:gd name="T9" fmla="*/ 16 h 59"/>
                <a:gd name="T10" fmla="*/ 12 w 19"/>
                <a:gd name="T11" fmla="*/ 0 h 59"/>
                <a:gd name="T12" fmla="*/ 19 w 19"/>
                <a:gd name="T13" fmla="*/ 0 h 59"/>
                <a:gd name="T14" fmla="*/ 18 w 19"/>
                <a:gd name="T15" fmla="*/ 8 h 59"/>
                <a:gd name="T16" fmla="*/ 10 w 19"/>
                <a:gd name="T17" fmla="*/ 8 h 59"/>
                <a:gd name="T18" fmla="*/ 12 w 19"/>
                <a:gd name="T19"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59">
                  <a:moveTo>
                    <a:pt x="9" y="16"/>
                  </a:moveTo>
                  <a:lnTo>
                    <a:pt x="16" y="16"/>
                  </a:lnTo>
                  <a:lnTo>
                    <a:pt x="7" y="59"/>
                  </a:lnTo>
                  <a:lnTo>
                    <a:pt x="0" y="59"/>
                  </a:lnTo>
                  <a:lnTo>
                    <a:pt x="9" y="16"/>
                  </a:lnTo>
                  <a:close/>
                  <a:moveTo>
                    <a:pt x="12" y="0"/>
                  </a:moveTo>
                  <a:lnTo>
                    <a:pt x="19" y="0"/>
                  </a:lnTo>
                  <a:lnTo>
                    <a:pt x="18" y="8"/>
                  </a:lnTo>
                  <a:lnTo>
                    <a:pt x="10" y="8"/>
                  </a:lnTo>
                  <a:lnTo>
                    <a:pt x="1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7" name="Freeform 62"/>
            <p:cNvSpPr>
              <a:spLocks noEditPoints="1"/>
            </p:cNvSpPr>
            <p:nvPr userDrawn="1"/>
          </p:nvSpPr>
          <p:spPr bwMode="auto">
            <a:xfrm>
              <a:off x="8159750" y="3990975"/>
              <a:ext cx="60325" cy="73025"/>
            </a:xfrm>
            <a:custGeom>
              <a:avLst/>
              <a:gdLst>
                <a:gd name="T0" fmla="*/ 9 w 51"/>
                <a:gd name="T1" fmla="*/ 33 h 61"/>
                <a:gd name="T2" fmla="*/ 9 w 51"/>
                <a:gd name="T3" fmla="*/ 37 h 61"/>
                <a:gd name="T4" fmla="*/ 22 w 51"/>
                <a:gd name="T5" fmla="*/ 52 h 61"/>
                <a:gd name="T6" fmla="*/ 39 w 51"/>
                <a:gd name="T7" fmla="*/ 41 h 61"/>
                <a:gd name="T8" fmla="*/ 48 w 51"/>
                <a:gd name="T9" fmla="*/ 41 h 61"/>
                <a:gd name="T10" fmla="*/ 22 w 51"/>
                <a:gd name="T11" fmla="*/ 61 h 61"/>
                <a:gd name="T12" fmla="*/ 0 w 51"/>
                <a:gd name="T13" fmla="*/ 36 h 61"/>
                <a:gd name="T14" fmla="*/ 29 w 51"/>
                <a:gd name="T15" fmla="*/ 0 h 61"/>
                <a:gd name="T16" fmla="*/ 51 w 51"/>
                <a:gd name="T17" fmla="*/ 24 h 61"/>
                <a:gd name="T18" fmla="*/ 51 w 51"/>
                <a:gd name="T19" fmla="*/ 33 h 61"/>
                <a:gd name="T20" fmla="*/ 9 w 51"/>
                <a:gd name="T21" fmla="*/ 33 h 61"/>
                <a:gd name="T22" fmla="*/ 42 w 51"/>
                <a:gd name="T23" fmla="*/ 26 h 61"/>
                <a:gd name="T24" fmla="*/ 42 w 51"/>
                <a:gd name="T25" fmla="*/ 23 h 61"/>
                <a:gd name="T26" fmla="*/ 29 w 51"/>
                <a:gd name="T27" fmla="*/ 9 h 61"/>
                <a:gd name="T28" fmla="*/ 11 w 51"/>
                <a:gd name="T29" fmla="*/ 26 h 61"/>
                <a:gd name="T30" fmla="*/ 42 w 51"/>
                <a:gd name="T31" fmla="*/ 2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61">
                  <a:moveTo>
                    <a:pt x="9" y="33"/>
                  </a:moveTo>
                  <a:cubicBezTo>
                    <a:pt x="9" y="34"/>
                    <a:pt x="9" y="36"/>
                    <a:pt x="9" y="37"/>
                  </a:cubicBezTo>
                  <a:cubicBezTo>
                    <a:pt x="9" y="46"/>
                    <a:pt x="13" y="52"/>
                    <a:pt x="22" y="52"/>
                  </a:cubicBezTo>
                  <a:cubicBezTo>
                    <a:pt x="31" y="52"/>
                    <a:pt x="35" y="47"/>
                    <a:pt x="39" y="41"/>
                  </a:cubicBezTo>
                  <a:cubicBezTo>
                    <a:pt x="48" y="41"/>
                    <a:pt x="48" y="41"/>
                    <a:pt x="48" y="41"/>
                  </a:cubicBezTo>
                  <a:cubicBezTo>
                    <a:pt x="44" y="53"/>
                    <a:pt x="35" y="61"/>
                    <a:pt x="22" y="61"/>
                  </a:cubicBezTo>
                  <a:cubicBezTo>
                    <a:pt x="8" y="61"/>
                    <a:pt x="0" y="51"/>
                    <a:pt x="0" y="36"/>
                  </a:cubicBezTo>
                  <a:cubicBezTo>
                    <a:pt x="0" y="18"/>
                    <a:pt x="11" y="0"/>
                    <a:pt x="29" y="0"/>
                  </a:cubicBezTo>
                  <a:cubicBezTo>
                    <a:pt x="49" y="0"/>
                    <a:pt x="51" y="17"/>
                    <a:pt x="51" y="24"/>
                  </a:cubicBezTo>
                  <a:cubicBezTo>
                    <a:pt x="51" y="29"/>
                    <a:pt x="51" y="31"/>
                    <a:pt x="51" y="33"/>
                  </a:cubicBezTo>
                  <a:lnTo>
                    <a:pt x="9" y="33"/>
                  </a:lnTo>
                  <a:close/>
                  <a:moveTo>
                    <a:pt x="42" y="26"/>
                  </a:moveTo>
                  <a:cubicBezTo>
                    <a:pt x="42" y="23"/>
                    <a:pt x="42" y="23"/>
                    <a:pt x="42" y="23"/>
                  </a:cubicBezTo>
                  <a:cubicBezTo>
                    <a:pt x="42" y="13"/>
                    <a:pt x="36" y="9"/>
                    <a:pt x="29" y="9"/>
                  </a:cubicBezTo>
                  <a:cubicBezTo>
                    <a:pt x="19" y="9"/>
                    <a:pt x="13" y="17"/>
                    <a:pt x="11" y="26"/>
                  </a:cubicBezTo>
                  <a:lnTo>
                    <a:pt x="42" y="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8" name="Freeform 63"/>
            <p:cNvSpPr>
              <a:spLocks/>
            </p:cNvSpPr>
            <p:nvPr userDrawn="1"/>
          </p:nvSpPr>
          <p:spPr bwMode="auto">
            <a:xfrm>
              <a:off x="8228013" y="3990975"/>
              <a:ext cx="58737" cy="73025"/>
            </a:xfrm>
            <a:custGeom>
              <a:avLst/>
              <a:gdLst>
                <a:gd name="T0" fmla="*/ 40 w 49"/>
                <a:gd name="T1" fmla="*/ 20 h 61"/>
                <a:gd name="T2" fmla="*/ 28 w 49"/>
                <a:gd name="T3" fmla="*/ 8 h 61"/>
                <a:gd name="T4" fmla="*/ 17 w 49"/>
                <a:gd name="T5" fmla="*/ 16 h 61"/>
                <a:gd name="T6" fmla="*/ 25 w 49"/>
                <a:gd name="T7" fmla="*/ 24 h 61"/>
                <a:gd name="T8" fmla="*/ 36 w 49"/>
                <a:gd name="T9" fmla="*/ 29 h 61"/>
                <a:gd name="T10" fmla="*/ 45 w 49"/>
                <a:gd name="T11" fmla="*/ 42 h 61"/>
                <a:gd name="T12" fmla="*/ 23 w 49"/>
                <a:gd name="T13" fmla="*/ 61 h 61"/>
                <a:gd name="T14" fmla="*/ 0 w 49"/>
                <a:gd name="T15" fmla="*/ 39 h 61"/>
                <a:gd name="T16" fmla="*/ 10 w 49"/>
                <a:gd name="T17" fmla="*/ 39 h 61"/>
                <a:gd name="T18" fmla="*/ 24 w 49"/>
                <a:gd name="T19" fmla="*/ 53 h 61"/>
                <a:gd name="T20" fmla="*/ 36 w 49"/>
                <a:gd name="T21" fmla="*/ 44 h 61"/>
                <a:gd name="T22" fmla="*/ 30 w 49"/>
                <a:gd name="T23" fmla="*/ 37 h 61"/>
                <a:gd name="T24" fmla="*/ 20 w 49"/>
                <a:gd name="T25" fmla="*/ 32 h 61"/>
                <a:gd name="T26" fmla="*/ 8 w 49"/>
                <a:gd name="T27" fmla="*/ 17 h 61"/>
                <a:gd name="T28" fmla="*/ 28 w 49"/>
                <a:gd name="T29" fmla="*/ 0 h 61"/>
                <a:gd name="T30" fmla="*/ 49 w 49"/>
                <a:gd name="T31" fmla="*/ 20 h 61"/>
                <a:gd name="T32" fmla="*/ 40 w 49"/>
                <a:gd name="T33" fmla="*/ 2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 h="61">
                  <a:moveTo>
                    <a:pt x="40" y="20"/>
                  </a:moveTo>
                  <a:cubicBezTo>
                    <a:pt x="40" y="12"/>
                    <a:pt x="36" y="8"/>
                    <a:pt x="28" y="8"/>
                  </a:cubicBezTo>
                  <a:cubicBezTo>
                    <a:pt x="23" y="8"/>
                    <a:pt x="17" y="10"/>
                    <a:pt x="17" y="16"/>
                  </a:cubicBezTo>
                  <a:cubicBezTo>
                    <a:pt x="17" y="21"/>
                    <a:pt x="21" y="23"/>
                    <a:pt x="25" y="24"/>
                  </a:cubicBezTo>
                  <a:cubicBezTo>
                    <a:pt x="36" y="29"/>
                    <a:pt x="36" y="29"/>
                    <a:pt x="36" y="29"/>
                  </a:cubicBezTo>
                  <a:cubicBezTo>
                    <a:pt x="41" y="31"/>
                    <a:pt x="45" y="36"/>
                    <a:pt x="45" y="42"/>
                  </a:cubicBezTo>
                  <a:cubicBezTo>
                    <a:pt x="45" y="55"/>
                    <a:pt x="35" y="61"/>
                    <a:pt x="23" y="61"/>
                  </a:cubicBezTo>
                  <a:cubicBezTo>
                    <a:pt x="9" y="61"/>
                    <a:pt x="0" y="54"/>
                    <a:pt x="0" y="39"/>
                  </a:cubicBezTo>
                  <a:cubicBezTo>
                    <a:pt x="10" y="39"/>
                    <a:pt x="10" y="39"/>
                    <a:pt x="10" y="39"/>
                  </a:cubicBezTo>
                  <a:cubicBezTo>
                    <a:pt x="10" y="49"/>
                    <a:pt x="13" y="53"/>
                    <a:pt x="24" y="53"/>
                  </a:cubicBezTo>
                  <a:cubicBezTo>
                    <a:pt x="30" y="53"/>
                    <a:pt x="36" y="50"/>
                    <a:pt x="36" y="44"/>
                  </a:cubicBezTo>
                  <a:cubicBezTo>
                    <a:pt x="36" y="40"/>
                    <a:pt x="34" y="38"/>
                    <a:pt x="30" y="37"/>
                  </a:cubicBezTo>
                  <a:cubicBezTo>
                    <a:pt x="20" y="32"/>
                    <a:pt x="20" y="32"/>
                    <a:pt x="20" y="32"/>
                  </a:cubicBezTo>
                  <a:cubicBezTo>
                    <a:pt x="13" y="29"/>
                    <a:pt x="8" y="26"/>
                    <a:pt x="8" y="17"/>
                  </a:cubicBezTo>
                  <a:cubicBezTo>
                    <a:pt x="8" y="11"/>
                    <a:pt x="13" y="0"/>
                    <a:pt x="28" y="0"/>
                  </a:cubicBezTo>
                  <a:cubicBezTo>
                    <a:pt x="41" y="0"/>
                    <a:pt x="49" y="7"/>
                    <a:pt x="49" y="20"/>
                  </a:cubicBezTo>
                  <a:lnTo>
                    <a:pt x="40"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9" name="Freeform 64"/>
            <p:cNvSpPr>
              <a:spLocks/>
            </p:cNvSpPr>
            <p:nvPr userDrawn="1"/>
          </p:nvSpPr>
          <p:spPr bwMode="auto">
            <a:xfrm>
              <a:off x="6931025" y="3876675"/>
              <a:ext cx="1908175" cy="0"/>
            </a:xfrm>
            <a:custGeom>
              <a:avLst/>
              <a:gdLst>
                <a:gd name="T0" fmla="*/ 0 w 1202"/>
                <a:gd name="T1" fmla="*/ 1202 w 1202"/>
                <a:gd name="T2" fmla="*/ 0 w 1202"/>
              </a:gdLst>
              <a:ahLst/>
              <a:cxnLst>
                <a:cxn ang="0">
                  <a:pos x="T0" y="0"/>
                </a:cxn>
                <a:cxn ang="0">
                  <a:pos x="T1" y="0"/>
                </a:cxn>
                <a:cxn ang="0">
                  <a:pos x="T2" y="0"/>
                </a:cxn>
              </a:cxnLst>
              <a:rect l="0" t="0" r="r" b="b"/>
              <a:pathLst>
                <a:path w="1202">
                  <a:moveTo>
                    <a:pt x="0" y="0"/>
                  </a:moveTo>
                  <a:lnTo>
                    <a:pt x="1202" y="0"/>
                  </a:lnTo>
                  <a:lnTo>
                    <a:pt x="0" y="0"/>
                  </a:lnTo>
                  <a:close/>
                </a:path>
              </a:pathLst>
            </a:custGeom>
            <a:solidFill>
              <a:srgbClr val="FFFFFF"/>
            </a:solidFill>
            <a:ln w="9525">
              <a:solidFill>
                <a:schemeClr val="bg1">
                  <a:lumMod val="85000"/>
                </a:schemeClr>
              </a:solid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046564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16,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 Supplier Workshop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F0C0936-E500-44B6-A4C8-6C73A0BE197B}" type="slidenum">
              <a:rPr lang="en-US"/>
              <a:pPr>
                <a:defRPr/>
              </a:pPr>
              <a:t>‹#›</a:t>
            </a:fld>
            <a:endParaRPr lang="en-US" dirty="0"/>
          </a:p>
        </p:txBody>
      </p:sp>
    </p:spTree>
    <p:extLst>
      <p:ext uri="{BB962C8B-B14F-4D97-AF65-F5344CB8AC3E}">
        <p14:creationId xmlns:p14="http://schemas.microsoft.com/office/powerpoint/2010/main" val="3915935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0200" y="319088"/>
            <a:ext cx="2112963" cy="5784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8138" y="319088"/>
            <a:ext cx="6189662" cy="578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16,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 Supplier Workshop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FE5C6EA-7F01-4855-9EE8-7868F0C7A542}" type="slidenum">
              <a:rPr lang="en-US"/>
              <a:pPr>
                <a:defRPr/>
              </a:pPr>
              <a:t>‹#›</a:t>
            </a:fld>
            <a:endParaRPr lang="en-US" dirty="0"/>
          </a:p>
        </p:txBody>
      </p:sp>
    </p:spTree>
    <p:extLst>
      <p:ext uri="{BB962C8B-B14F-4D97-AF65-F5344CB8AC3E}">
        <p14:creationId xmlns:p14="http://schemas.microsoft.com/office/powerpoint/2010/main" val="1611393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38138" y="319088"/>
            <a:ext cx="8455025" cy="579437"/>
          </a:xfrm>
        </p:spPr>
        <p:txBody>
          <a:bodyPr/>
          <a:lstStyle/>
          <a:p>
            <a:r>
              <a:rPr lang="en-US"/>
              <a:t>Click to edit Master title style</a:t>
            </a:r>
          </a:p>
        </p:txBody>
      </p:sp>
      <p:sp>
        <p:nvSpPr>
          <p:cNvPr id="3" name="Chart Placeholder 2"/>
          <p:cNvSpPr>
            <a:spLocks noGrp="1"/>
          </p:cNvSpPr>
          <p:nvPr>
            <p:ph type="chart" idx="1"/>
          </p:nvPr>
        </p:nvSpPr>
        <p:spPr>
          <a:xfrm>
            <a:off x="338138" y="1243013"/>
            <a:ext cx="8455025" cy="4860925"/>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January 16,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 Supplier Workshop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5574D09-7B79-4D21-B2A2-1B219610941A}" type="slidenum">
              <a:rPr lang="en-US"/>
              <a:pPr>
                <a:defRPr/>
              </a:pPr>
              <a:t>‹#›</a:t>
            </a:fld>
            <a:endParaRPr lang="en-US" dirty="0"/>
          </a:p>
        </p:txBody>
      </p:sp>
    </p:spTree>
    <p:extLst>
      <p:ext uri="{BB962C8B-B14F-4D97-AF65-F5344CB8AC3E}">
        <p14:creationId xmlns:p14="http://schemas.microsoft.com/office/powerpoint/2010/main" val="1883208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38138" y="319088"/>
            <a:ext cx="8455025" cy="579437"/>
          </a:xfrm>
        </p:spPr>
        <p:txBody>
          <a:bodyPr/>
          <a:lstStyle/>
          <a:p>
            <a:r>
              <a:rPr lang="en-US"/>
              <a:t>Click to edit Master title style</a:t>
            </a:r>
          </a:p>
        </p:txBody>
      </p:sp>
      <p:sp>
        <p:nvSpPr>
          <p:cNvPr id="3" name="SmartArt Placeholder 2"/>
          <p:cNvSpPr>
            <a:spLocks noGrp="1"/>
          </p:cNvSpPr>
          <p:nvPr>
            <p:ph type="dgm" idx="1"/>
          </p:nvPr>
        </p:nvSpPr>
        <p:spPr>
          <a:xfrm>
            <a:off x="338138" y="1243013"/>
            <a:ext cx="8455025" cy="4860925"/>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January 16,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PA Supplier Workshop</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8AE6649-D46B-43FF-8143-A15F876174E3}" type="slidenum">
              <a:rPr lang="en-US" altLang="en-US"/>
              <a:pPr>
                <a:defRPr/>
              </a:pPr>
              <a:t>‹#›</a:t>
            </a:fld>
            <a:endParaRPr lang="en-US" altLang="en-US" dirty="0"/>
          </a:p>
        </p:txBody>
      </p:sp>
    </p:spTree>
    <p:extLst>
      <p:ext uri="{BB962C8B-B14F-4D97-AF65-F5344CB8AC3E}">
        <p14:creationId xmlns:p14="http://schemas.microsoft.com/office/powerpoint/2010/main" val="2339588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16,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 Supplier Workshop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6D3C5E0-D005-4CEC-B1B3-05C0449DE281}" type="slidenum">
              <a:rPr lang="en-US"/>
              <a:pPr>
                <a:defRPr/>
              </a:pPr>
              <a:t>‹#›</a:t>
            </a:fld>
            <a:endParaRPr lang="en-US" dirty="0"/>
          </a:p>
        </p:txBody>
      </p:sp>
    </p:spTree>
    <p:extLst>
      <p:ext uri="{BB962C8B-B14F-4D97-AF65-F5344CB8AC3E}">
        <p14:creationId xmlns:p14="http://schemas.microsoft.com/office/powerpoint/2010/main" val="189404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16,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 Supplier Workshop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B839B76-2DE6-43E3-8593-EEDD8903A099}" type="slidenum">
              <a:rPr lang="en-US"/>
              <a:pPr>
                <a:defRPr/>
              </a:pPr>
              <a:t>‹#›</a:t>
            </a:fld>
            <a:endParaRPr lang="en-US" dirty="0"/>
          </a:p>
        </p:txBody>
      </p:sp>
    </p:spTree>
    <p:extLst>
      <p:ext uri="{BB962C8B-B14F-4D97-AF65-F5344CB8AC3E}">
        <p14:creationId xmlns:p14="http://schemas.microsoft.com/office/powerpoint/2010/main" val="2575862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8138" y="1243013"/>
            <a:ext cx="4151312"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1850" y="1243013"/>
            <a:ext cx="4151313"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16,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 Supplier Workshop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4089C40-2E21-442E-8137-6872018ECA7C}" type="slidenum">
              <a:rPr lang="en-US"/>
              <a:pPr>
                <a:defRPr/>
              </a:pPr>
              <a:t>‹#›</a:t>
            </a:fld>
            <a:endParaRPr lang="en-US" dirty="0"/>
          </a:p>
        </p:txBody>
      </p:sp>
    </p:spTree>
    <p:extLst>
      <p:ext uri="{BB962C8B-B14F-4D97-AF65-F5344CB8AC3E}">
        <p14:creationId xmlns:p14="http://schemas.microsoft.com/office/powerpoint/2010/main" val="2414245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16,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 Supplier Workshop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18557160-8D74-4CBD-A68C-200965C2D9EC}" type="slidenum">
              <a:rPr lang="en-US"/>
              <a:pPr>
                <a:defRPr/>
              </a:pPr>
              <a:t>‹#›</a:t>
            </a:fld>
            <a:endParaRPr lang="en-US" dirty="0"/>
          </a:p>
        </p:txBody>
      </p:sp>
    </p:spTree>
    <p:extLst>
      <p:ext uri="{BB962C8B-B14F-4D97-AF65-F5344CB8AC3E}">
        <p14:creationId xmlns:p14="http://schemas.microsoft.com/office/powerpoint/2010/main" val="312771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16,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 Supplier Workshop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06B64BB-20E1-409D-BF4D-34F3083854CA}" type="slidenum">
              <a:rPr lang="en-US"/>
              <a:pPr>
                <a:defRPr/>
              </a:pPr>
              <a:t>‹#›</a:t>
            </a:fld>
            <a:endParaRPr lang="en-US" dirty="0"/>
          </a:p>
        </p:txBody>
      </p:sp>
    </p:spTree>
    <p:extLst>
      <p:ext uri="{BB962C8B-B14F-4D97-AF65-F5344CB8AC3E}">
        <p14:creationId xmlns:p14="http://schemas.microsoft.com/office/powerpoint/2010/main" val="153935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16,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PA Supplier Workshop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5FBE7257-5B2E-42FA-A9B3-6669E17A0D89}" type="slidenum">
              <a:rPr lang="en-US"/>
              <a:pPr>
                <a:defRPr/>
              </a:pPr>
              <a:t>‹#›</a:t>
            </a:fld>
            <a:endParaRPr lang="en-US" dirty="0"/>
          </a:p>
        </p:txBody>
      </p:sp>
    </p:spTree>
    <p:extLst>
      <p:ext uri="{BB962C8B-B14F-4D97-AF65-F5344CB8AC3E}">
        <p14:creationId xmlns:p14="http://schemas.microsoft.com/office/powerpoint/2010/main" val="2492122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16,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 Supplier Workshop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DE3ACE3-492D-4A8F-A4BF-D9DE1F043787}" type="slidenum">
              <a:rPr lang="en-US"/>
              <a:pPr>
                <a:defRPr/>
              </a:pPr>
              <a:t>‹#›</a:t>
            </a:fld>
            <a:endParaRPr lang="en-US" dirty="0"/>
          </a:p>
        </p:txBody>
      </p:sp>
    </p:spTree>
    <p:extLst>
      <p:ext uri="{BB962C8B-B14F-4D97-AF65-F5344CB8AC3E}">
        <p14:creationId xmlns:p14="http://schemas.microsoft.com/office/powerpoint/2010/main" val="85422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16,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 Supplier Workshop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1067290-6EC5-4692-A9A0-F3A7D3815072}" type="slidenum">
              <a:rPr lang="en-US"/>
              <a:pPr>
                <a:defRPr/>
              </a:pPr>
              <a:t>‹#›</a:t>
            </a:fld>
            <a:endParaRPr lang="en-US" dirty="0"/>
          </a:p>
        </p:txBody>
      </p:sp>
    </p:spTree>
    <p:extLst>
      <p:ext uri="{BB962C8B-B14F-4D97-AF65-F5344CB8AC3E}">
        <p14:creationId xmlns:p14="http://schemas.microsoft.com/office/powerpoint/2010/main" val="2406797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37"/>
          <p:cNvSpPr>
            <a:spLocks noChangeArrowheads="1"/>
          </p:cNvSpPr>
          <p:nvPr userDrawn="1"/>
        </p:nvSpPr>
        <p:spPr bwMode="gray">
          <a:xfrm>
            <a:off x="0" y="6473825"/>
            <a:ext cx="2116138" cy="384175"/>
          </a:xfrm>
          <a:prstGeom prst="rect">
            <a:avLst/>
          </a:prstGeom>
          <a:solidFill>
            <a:srgbClr val="0A3D6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oAutofit/>
          </a:bodyPr>
          <a:lstStyle/>
          <a:p>
            <a:pPr lvl="0" eaLnBrk="1" hangingPunct="1"/>
            <a:endParaRPr lang="en-US" dirty="0"/>
          </a:p>
        </p:txBody>
      </p:sp>
      <p:sp>
        <p:nvSpPr>
          <p:cNvPr id="1027" name="Rectangle 338"/>
          <p:cNvSpPr>
            <a:spLocks noChangeArrowheads="1"/>
          </p:cNvSpPr>
          <p:nvPr userDrawn="1"/>
        </p:nvSpPr>
        <p:spPr bwMode="gray">
          <a:xfrm>
            <a:off x="2139950" y="6473825"/>
            <a:ext cx="6396038" cy="384175"/>
          </a:xfrm>
          <a:prstGeom prst="rect">
            <a:avLst/>
          </a:prstGeom>
          <a:solidFill>
            <a:schemeClr val="bg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dirty="0"/>
          </a:p>
        </p:txBody>
      </p:sp>
      <p:sp>
        <p:nvSpPr>
          <p:cNvPr id="1028" name="Line 341"/>
          <p:cNvSpPr>
            <a:spLocks noChangeShapeType="1"/>
          </p:cNvSpPr>
          <p:nvPr userDrawn="1"/>
        </p:nvSpPr>
        <p:spPr bwMode="gray">
          <a:xfrm>
            <a:off x="0" y="6418263"/>
            <a:ext cx="8955088" cy="0"/>
          </a:xfrm>
          <a:prstGeom prst="line">
            <a:avLst/>
          </a:prstGeom>
          <a:noFill/>
          <a:ln w="50800">
            <a:solidFill>
              <a:srgbClr val="1E659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endParaRPr lang="en-US" dirty="0"/>
          </a:p>
        </p:txBody>
      </p:sp>
      <p:sp>
        <p:nvSpPr>
          <p:cNvPr id="1029" name="Rectangle 342"/>
          <p:cNvSpPr>
            <a:spLocks noChangeArrowheads="1"/>
          </p:cNvSpPr>
          <p:nvPr userDrawn="1"/>
        </p:nvSpPr>
        <p:spPr bwMode="gray">
          <a:xfrm>
            <a:off x="8562975" y="6473825"/>
            <a:ext cx="396875" cy="384175"/>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dirty="0"/>
          </a:p>
        </p:txBody>
      </p:sp>
      <p:sp>
        <p:nvSpPr>
          <p:cNvPr id="2" name="Rectangle 4"/>
          <p:cNvSpPr>
            <a:spLocks noGrp="1" noChangeArrowheads="1"/>
          </p:cNvSpPr>
          <p:nvPr>
            <p:ph type="dt" sz="half" idx="2"/>
          </p:nvPr>
        </p:nvSpPr>
        <p:spPr bwMode="gray">
          <a:xfrm>
            <a:off x="7099300" y="6576026"/>
            <a:ext cx="149225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hangingPunct="0">
              <a:defRPr sz="900" smtClean="0">
                <a:solidFill>
                  <a:schemeClr val="bg1"/>
                </a:solidFill>
              </a:defRPr>
            </a:lvl1pPr>
          </a:lstStyle>
          <a:p>
            <a:pPr>
              <a:defRPr/>
            </a:pPr>
            <a:r>
              <a:rPr lang="en-US"/>
              <a:t>January 16, 2019</a:t>
            </a:r>
            <a:endParaRPr lang="en-US" dirty="0"/>
          </a:p>
        </p:txBody>
      </p:sp>
      <p:sp>
        <p:nvSpPr>
          <p:cNvPr id="3" name="Rectangle 5"/>
          <p:cNvSpPr>
            <a:spLocks noGrp="1" noChangeArrowheads="1"/>
          </p:cNvSpPr>
          <p:nvPr>
            <p:ph type="ftr" sz="quarter" idx="3"/>
          </p:nvPr>
        </p:nvSpPr>
        <p:spPr bwMode="gray">
          <a:xfrm>
            <a:off x="2822575" y="6576026"/>
            <a:ext cx="407987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r" eaLnBrk="0" hangingPunct="0">
              <a:defRPr sz="900" smtClean="0">
                <a:solidFill>
                  <a:schemeClr val="bg1"/>
                </a:solidFill>
              </a:defRPr>
            </a:lvl1pPr>
          </a:lstStyle>
          <a:p>
            <a:pPr>
              <a:defRPr/>
            </a:pPr>
            <a:r>
              <a:rPr lang="en-US"/>
              <a:t>PA Supplier Workshop</a:t>
            </a:r>
            <a:endParaRPr lang="en-US" dirty="0"/>
          </a:p>
        </p:txBody>
      </p:sp>
      <p:sp>
        <p:nvSpPr>
          <p:cNvPr id="1032" name="Rectangle 2"/>
          <p:cNvSpPr>
            <a:spLocks noGrp="1" noChangeArrowheads="1"/>
          </p:cNvSpPr>
          <p:nvPr>
            <p:ph type="title"/>
          </p:nvPr>
        </p:nvSpPr>
        <p:spPr bwMode="gray">
          <a:xfrm>
            <a:off x="338138" y="319088"/>
            <a:ext cx="84550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a:t>Click to edit Master title style</a:t>
            </a:r>
          </a:p>
        </p:txBody>
      </p:sp>
      <p:sp>
        <p:nvSpPr>
          <p:cNvPr id="1033" name="Rectangle 3"/>
          <p:cNvSpPr>
            <a:spLocks noGrp="1" noChangeArrowheads="1"/>
          </p:cNvSpPr>
          <p:nvPr>
            <p:ph type="body" idx="1"/>
          </p:nvPr>
        </p:nvSpPr>
        <p:spPr bwMode="gray">
          <a:xfrm>
            <a:off x="338138" y="1243013"/>
            <a:ext cx="8455025" cy="486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gray">
          <a:xfrm>
            <a:off x="8562975" y="6554788"/>
            <a:ext cx="27781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eaLnBrk="0" hangingPunct="0">
              <a:defRPr sz="1000">
                <a:solidFill>
                  <a:srgbClr val="E7E7E7"/>
                </a:solidFill>
              </a:defRPr>
            </a:lvl1pPr>
          </a:lstStyle>
          <a:p>
            <a:pPr>
              <a:defRPr/>
            </a:pPr>
            <a:fld id="{61E3D471-19B9-4AC1-AA46-1AD48ABB063F}" type="slidenum">
              <a:rPr lang="en-US"/>
              <a:pPr>
                <a:defRPr/>
              </a:pPr>
              <a:t>‹#›</a:t>
            </a:fld>
            <a:endParaRPr lang="en-US" dirty="0"/>
          </a:p>
        </p:txBody>
      </p:sp>
      <p:grpSp>
        <p:nvGrpSpPr>
          <p:cNvPr id="26" name="Group 25"/>
          <p:cNvGrpSpPr/>
          <p:nvPr userDrawn="1"/>
        </p:nvGrpSpPr>
        <p:grpSpPr>
          <a:xfrm>
            <a:off x="165126" y="6529252"/>
            <a:ext cx="538046" cy="274533"/>
            <a:chOff x="927126" y="6127297"/>
            <a:chExt cx="538046" cy="274533"/>
          </a:xfrm>
        </p:grpSpPr>
        <p:sp>
          <p:nvSpPr>
            <p:cNvPr id="27" name="Freeform 5"/>
            <p:cNvSpPr>
              <a:spLocks/>
            </p:cNvSpPr>
            <p:nvPr userDrawn="1"/>
          </p:nvSpPr>
          <p:spPr bwMode="auto">
            <a:xfrm>
              <a:off x="927126" y="6130303"/>
              <a:ext cx="118230" cy="101197"/>
            </a:xfrm>
            <a:custGeom>
              <a:avLst/>
              <a:gdLst>
                <a:gd name="T0" fmla="*/ 21 w 118"/>
                <a:gd name="T1" fmla="*/ 0 h 101"/>
                <a:gd name="T2" fmla="*/ 40 w 118"/>
                <a:gd name="T3" fmla="*/ 0 h 101"/>
                <a:gd name="T4" fmla="*/ 51 w 118"/>
                <a:gd name="T5" fmla="*/ 85 h 101"/>
                <a:gd name="T6" fmla="*/ 51 w 118"/>
                <a:gd name="T7" fmla="*/ 85 h 101"/>
                <a:gd name="T8" fmla="*/ 97 w 118"/>
                <a:gd name="T9" fmla="*/ 0 h 101"/>
                <a:gd name="T10" fmla="*/ 118 w 118"/>
                <a:gd name="T11" fmla="*/ 0 h 101"/>
                <a:gd name="T12" fmla="*/ 97 w 118"/>
                <a:gd name="T13" fmla="*/ 101 h 101"/>
                <a:gd name="T14" fmla="*/ 83 w 118"/>
                <a:gd name="T15" fmla="*/ 101 h 101"/>
                <a:gd name="T16" fmla="*/ 103 w 118"/>
                <a:gd name="T17" fmla="*/ 13 h 101"/>
                <a:gd name="T18" fmla="*/ 103 w 118"/>
                <a:gd name="T19" fmla="*/ 13 h 101"/>
                <a:gd name="T20" fmla="*/ 56 w 118"/>
                <a:gd name="T21" fmla="*/ 101 h 101"/>
                <a:gd name="T22" fmla="*/ 41 w 118"/>
                <a:gd name="T23" fmla="*/ 101 h 101"/>
                <a:gd name="T24" fmla="*/ 31 w 118"/>
                <a:gd name="T25" fmla="*/ 14 h 101"/>
                <a:gd name="T26" fmla="*/ 30 w 118"/>
                <a:gd name="T27" fmla="*/ 14 h 101"/>
                <a:gd name="T28" fmla="*/ 14 w 118"/>
                <a:gd name="T29" fmla="*/ 101 h 101"/>
                <a:gd name="T30" fmla="*/ 0 w 118"/>
                <a:gd name="T31" fmla="*/ 101 h 101"/>
                <a:gd name="T32" fmla="*/ 21 w 118"/>
                <a:gd name="T33"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8" h="101">
                  <a:moveTo>
                    <a:pt x="21" y="0"/>
                  </a:moveTo>
                  <a:lnTo>
                    <a:pt x="40" y="0"/>
                  </a:lnTo>
                  <a:lnTo>
                    <a:pt x="51" y="85"/>
                  </a:lnTo>
                  <a:lnTo>
                    <a:pt x="51" y="85"/>
                  </a:lnTo>
                  <a:lnTo>
                    <a:pt x="97" y="0"/>
                  </a:lnTo>
                  <a:lnTo>
                    <a:pt x="118" y="0"/>
                  </a:lnTo>
                  <a:lnTo>
                    <a:pt x="97" y="101"/>
                  </a:lnTo>
                  <a:lnTo>
                    <a:pt x="83" y="101"/>
                  </a:lnTo>
                  <a:lnTo>
                    <a:pt x="103" y="13"/>
                  </a:lnTo>
                  <a:lnTo>
                    <a:pt x="103" y="13"/>
                  </a:lnTo>
                  <a:lnTo>
                    <a:pt x="56" y="101"/>
                  </a:lnTo>
                  <a:lnTo>
                    <a:pt x="41" y="101"/>
                  </a:lnTo>
                  <a:lnTo>
                    <a:pt x="31" y="14"/>
                  </a:lnTo>
                  <a:lnTo>
                    <a:pt x="30" y="14"/>
                  </a:lnTo>
                  <a:lnTo>
                    <a:pt x="14" y="101"/>
                  </a:lnTo>
                  <a:lnTo>
                    <a:pt x="0" y="101"/>
                  </a:lnTo>
                  <a:lnTo>
                    <a:pt x="2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6"/>
            <p:cNvSpPr>
              <a:spLocks noEditPoints="1"/>
            </p:cNvSpPr>
            <p:nvPr userDrawn="1"/>
          </p:nvSpPr>
          <p:spPr bwMode="auto">
            <a:xfrm>
              <a:off x="1050365" y="6155351"/>
              <a:ext cx="66128" cy="78152"/>
            </a:xfrm>
            <a:custGeom>
              <a:avLst/>
              <a:gdLst>
                <a:gd name="T0" fmla="*/ 16 w 88"/>
                <a:gd name="T1" fmla="*/ 57 h 104"/>
                <a:gd name="T2" fmla="*/ 16 w 88"/>
                <a:gd name="T3" fmla="*/ 63 h 104"/>
                <a:gd name="T4" fmla="*/ 39 w 88"/>
                <a:gd name="T5" fmla="*/ 89 h 104"/>
                <a:gd name="T6" fmla="*/ 67 w 88"/>
                <a:gd name="T7" fmla="*/ 69 h 104"/>
                <a:gd name="T8" fmla="*/ 83 w 88"/>
                <a:gd name="T9" fmla="*/ 69 h 104"/>
                <a:gd name="T10" fmla="*/ 37 w 88"/>
                <a:gd name="T11" fmla="*/ 104 h 104"/>
                <a:gd name="T12" fmla="*/ 0 w 88"/>
                <a:gd name="T13" fmla="*/ 62 h 104"/>
                <a:gd name="T14" fmla="*/ 50 w 88"/>
                <a:gd name="T15" fmla="*/ 0 h 104"/>
                <a:gd name="T16" fmla="*/ 88 w 88"/>
                <a:gd name="T17" fmla="*/ 41 h 104"/>
                <a:gd name="T18" fmla="*/ 87 w 88"/>
                <a:gd name="T19" fmla="*/ 57 h 104"/>
                <a:gd name="T20" fmla="*/ 16 w 88"/>
                <a:gd name="T21" fmla="*/ 57 h 104"/>
                <a:gd name="T22" fmla="*/ 72 w 88"/>
                <a:gd name="T23" fmla="*/ 44 h 104"/>
                <a:gd name="T24" fmla="*/ 72 w 88"/>
                <a:gd name="T25" fmla="*/ 40 h 104"/>
                <a:gd name="T26" fmla="*/ 50 w 88"/>
                <a:gd name="T27" fmla="*/ 15 h 104"/>
                <a:gd name="T28" fmla="*/ 19 w 88"/>
                <a:gd name="T29" fmla="*/ 44 h 104"/>
                <a:gd name="T30" fmla="*/ 72 w 88"/>
                <a:gd name="T31" fmla="*/ 4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6" y="57"/>
                  </a:moveTo>
                  <a:cubicBezTo>
                    <a:pt x="16" y="59"/>
                    <a:pt x="16" y="61"/>
                    <a:pt x="16" y="63"/>
                  </a:cubicBezTo>
                  <a:cubicBezTo>
                    <a:pt x="16" y="79"/>
                    <a:pt x="23" y="89"/>
                    <a:pt x="39" y="89"/>
                  </a:cubicBezTo>
                  <a:cubicBezTo>
                    <a:pt x="53" y="89"/>
                    <a:pt x="61" y="81"/>
                    <a:pt x="67" y="69"/>
                  </a:cubicBezTo>
                  <a:cubicBezTo>
                    <a:pt x="83" y="69"/>
                    <a:pt x="83" y="69"/>
                    <a:pt x="83" y="69"/>
                  </a:cubicBezTo>
                  <a:cubicBezTo>
                    <a:pt x="75" y="91"/>
                    <a:pt x="61" y="104"/>
                    <a:pt x="37" y="104"/>
                  </a:cubicBezTo>
                  <a:cubicBezTo>
                    <a:pt x="14" y="104"/>
                    <a:pt x="0" y="87"/>
                    <a:pt x="0" y="62"/>
                  </a:cubicBezTo>
                  <a:cubicBezTo>
                    <a:pt x="0" y="30"/>
                    <a:pt x="19" y="0"/>
                    <a:pt x="50" y="0"/>
                  </a:cubicBezTo>
                  <a:cubicBezTo>
                    <a:pt x="84" y="0"/>
                    <a:pt x="88" y="29"/>
                    <a:pt x="88" y="41"/>
                  </a:cubicBezTo>
                  <a:cubicBezTo>
                    <a:pt x="88" y="49"/>
                    <a:pt x="87" y="53"/>
                    <a:pt x="87" y="57"/>
                  </a:cubicBezTo>
                  <a:lnTo>
                    <a:pt x="16" y="57"/>
                  </a:lnTo>
                  <a:close/>
                  <a:moveTo>
                    <a:pt x="72" y="44"/>
                  </a:moveTo>
                  <a:cubicBezTo>
                    <a:pt x="72" y="40"/>
                    <a:pt x="72" y="40"/>
                    <a:pt x="72" y="40"/>
                  </a:cubicBezTo>
                  <a:cubicBezTo>
                    <a:pt x="72" y="21"/>
                    <a:pt x="61" y="15"/>
                    <a:pt x="50" y="15"/>
                  </a:cubicBezTo>
                  <a:cubicBezTo>
                    <a:pt x="33" y="15"/>
                    <a:pt x="23" y="28"/>
                    <a:pt x="19" y="44"/>
                  </a:cubicBezTo>
                  <a:lnTo>
                    <a:pt x="72"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7"/>
            <p:cNvSpPr>
              <a:spLocks/>
            </p:cNvSpPr>
            <p:nvPr userDrawn="1"/>
          </p:nvSpPr>
          <p:spPr bwMode="auto">
            <a:xfrm>
              <a:off x="1128517" y="6138318"/>
              <a:ext cx="38074" cy="94183"/>
            </a:xfrm>
            <a:custGeom>
              <a:avLst/>
              <a:gdLst>
                <a:gd name="T0" fmla="*/ 14 w 50"/>
                <a:gd name="T1" fmla="*/ 39 h 124"/>
                <a:gd name="T2" fmla="*/ 0 w 50"/>
                <a:gd name="T3" fmla="*/ 39 h 124"/>
                <a:gd name="T4" fmla="*/ 3 w 50"/>
                <a:gd name="T5" fmla="*/ 26 h 124"/>
                <a:gd name="T6" fmla="*/ 17 w 50"/>
                <a:gd name="T7" fmla="*/ 26 h 124"/>
                <a:gd name="T8" fmla="*/ 23 w 50"/>
                <a:gd name="T9" fmla="*/ 0 h 124"/>
                <a:gd name="T10" fmla="*/ 38 w 50"/>
                <a:gd name="T11" fmla="*/ 0 h 124"/>
                <a:gd name="T12" fmla="*/ 33 w 50"/>
                <a:gd name="T13" fmla="*/ 26 h 124"/>
                <a:gd name="T14" fmla="*/ 50 w 50"/>
                <a:gd name="T15" fmla="*/ 26 h 124"/>
                <a:gd name="T16" fmla="*/ 48 w 50"/>
                <a:gd name="T17" fmla="*/ 39 h 124"/>
                <a:gd name="T18" fmla="*/ 30 w 50"/>
                <a:gd name="T19" fmla="*/ 39 h 124"/>
                <a:gd name="T20" fmla="*/ 18 w 50"/>
                <a:gd name="T21" fmla="*/ 95 h 124"/>
                <a:gd name="T22" fmla="*/ 17 w 50"/>
                <a:gd name="T23" fmla="*/ 105 h 124"/>
                <a:gd name="T24" fmla="*/ 24 w 50"/>
                <a:gd name="T25" fmla="*/ 110 h 124"/>
                <a:gd name="T26" fmla="*/ 34 w 50"/>
                <a:gd name="T27" fmla="*/ 109 h 124"/>
                <a:gd name="T28" fmla="*/ 31 w 50"/>
                <a:gd name="T29" fmla="*/ 123 h 124"/>
                <a:gd name="T30" fmla="*/ 20 w 50"/>
                <a:gd name="T31" fmla="*/ 124 h 124"/>
                <a:gd name="T32" fmla="*/ 0 w 50"/>
                <a:gd name="T33" fmla="*/ 108 h 124"/>
                <a:gd name="T34" fmla="*/ 1 w 50"/>
                <a:gd name="T35" fmla="*/ 102 h 124"/>
                <a:gd name="T36" fmla="*/ 14 w 50"/>
                <a:gd name="T37" fmla="*/ 39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0" h="124">
                  <a:moveTo>
                    <a:pt x="14" y="39"/>
                  </a:moveTo>
                  <a:cubicBezTo>
                    <a:pt x="0" y="39"/>
                    <a:pt x="0" y="39"/>
                    <a:pt x="0" y="39"/>
                  </a:cubicBezTo>
                  <a:cubicBezTo>
                    <a:pt x="3" y="26"/>
                    <a:pt x="3" y="26"/>
                    <a:pt x="3" y="26"/>
                  </a:cubicBezTo>
                  <a:cubicBezTo>
                    <a:pt x="17" y="26"/>
                    <a:pt x="17" y="26"/>
                    <a:pt x="17" y="26"/>
                  </a:cubicBezTo>
                  <a:cubicBezTo>
                    <a:pt x="23" y="0"/>
                    <a:pt x="23" y="0"/>
                    <a:pt x="23" y="0"/>
                  </a:cubicBezTo>
                  <a:cubicBezTo>
                    <a:pt x="38" y="0"/>
                    <a:pt x="38" y="0"/>
                    <a:pt x="38" y="0"/>
                  </a:cubicBezTo>
                  <a:cubicBezTo>
                    <a:pt x="33" y="26"/>
                    <a:pt x="33" y="26"/>
                    <a:pt x="33" y="26"/>
                  </a:cubicBezTo>
                  <a:cubicBezTo>
                    <a:pt x="50" y="26"/>
                    <a:pt x="50" y="26"/>
                    <a:pt x="50" y="26"/>
                  </a:cubicBezTo>
                  <a:cubicBezTo>
                    <a:pt x="48" y="39"/>
                    <a:pt x="48" y="39"/>
                    <a:pt x="48" y="39"/>
                  </a:cubicBezTo>
                  <a:cubicBezTo>
                    <a:pt x="30" y="39"/>
                    <a:pt x="30" y="39"/>
                    <a:pt x="30" y="39"/>
                  </a:cubicBezTo>
                  <a:cubicBezTo>
                    <a:pt x="18" y="95"/>
                    <a:pt x="18" y="95"/>
                    <a:pt x="18" y="95"/>
                  </a:cubicBezTo>
                  <a:cubicBezTo>
                    <a:pt x="17" y="100"/>
                    <a:pt x="17" y="103"/>
                    <a:pt x="17" y="105"/>
                  </a:cubicBezTo>
                  <a:cubicBezTo>
                    <a:pt x="17" y="109"/>
                    <a:pt x="19" y="110"/>
                    <a:pt x="24" y="110"/>
                  </a:cubicBezTo>
                  <a:cubicBezTo>
                    <a:pt x="27" y="110"/>
                    <a:pt x="31" y="110"/>
                    <a:pt x="34" y="109"/>
                  </a:cubicBezTo>
                  <a:cubicBezTo>
                    <a:pt x="31" y="123"/>
                    <a:pt x="31" y="123"/>
                    <a:pt x="31" y="123"/>
                  </a:cubicBezTo>
                  <a:cubicBezTo>
                    <a:pt x="28" y="123"/>
                    <a:pt x="25" y="124"/>
                    <a:pt x="20" y="124"/>
                  </a:cubicBezTo>
                  <a:cubicBezTo>
                    <a:pt x="8" y="124"/>
                    <a:pt x="0" y="119"/>
                    <a:pt x="0" y="108"/>
                  </a:cubicBezTo>
                  <a:cubicBezTo>
                    <a:pt x="0" y="106"/>
                    <a:pt x="0" y="104"/>
                    <a:pt x="1" y="102"/>
                  </a:cubicBezTo>
                  <a:lnTo>
                    <a:pt x="14"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8"/>
            <p:cNvSpPr>
              <a:spLocks/>
            </p:cNvSpPr>
            <p:nvPr userDrawn="1"/>
          </p:nvSpPr>
          <p:spPr bwMode="auto">
            <a:xfrm>
              <a:off x="1167593" y="6185410"/>
              <a:ext cx="37072" cy="13026"/>
            </a:xfrm>
            <a:custGeom>
              <a:avLst/>
              <a:gdLst>
                <a:gd name="T0" fmla="*/ 3 w 37"/>
                <a:gd name="T1" fmla="*/ 0 h 13"/>
                <a:gd name="T2" fmla="*/ 37 w 37"/>
                <a:gd name="T3" fmla="*/ 0 h 13"/>
                <a:gd name="T4" fmla="*/ 34 w 37"/>
                <a:gd name="T5" fmla="*/ 13 h 13"/>
                <a:gd name="T6" fmla="*/ 0 w 37"/>
                <a:gd name="T7" fmla="*/ 13 h 13"/>
                <a:gd name="T8" fmla="*/ 3 w 37"/>
                <a:gd name="T9" fmla="*/ 0 h 13"/>
              </a:gdLst>
              <a:ahLst/>
              <a:cxnLst>
                <a:cxn ang="0">
                  <a:pos x="T0" y="T1"/>
                </a:cxn>
                <a:cxn ang="0">
                  <a:pos x="T2" y="T3"/>
                </a:cxn>
                <a:cxn ang="0">
                  <a:pos x="T4" y="T5"/>
                </a:cxn>
                <a:cxn ang="0">
                  <a:pos x="T6" y="T7"/>
                </a:cxn>
                <a:cxn ang="0">
                  <a:pos x="T8" y="T9"/>
                </a:cxn>
              </a:cxnLst>
              <a:rect l="0" t="0" r="r" b="b"/>
              <a:pathLst>
                <a:path w="37" h="13">
                  <a:moveTo>
                    <a:pt x="3" y="0"/>
                  </a:moveTo>
                  <a:lnTo>
                    <a:pt x="37" y="0"/>
                  </a:lnTo>
                  <a:lnTo>
                    <a:pt x="34" y="13"/>
                  </a:lnTo>
                  <a:lnTo>
                    <a:pt x="0" y="13"/>
                  </a:lnTo>
                  <a:lnTo>
                    <a:pt x="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9"/>
            <p:cNvSpPr>
              <a:spLocks/>
            </p:cNvSpPr>
            <p:nvPr userDrawn="1"/>
          </p:nvSpPr>
          <p:spPr bwMode="auto">
            <a:xfrm>
              <a:off x="1213683" y="6130303"/>
              <a:ext cx="86167" cy="101197"/>
            </a:xfrm>
            <a:custGeom>
              <a:avLst/>
              <a:gdLst>
                <a:gd name="T0" fmla="*/ 22 w 86"/>
                <a:gd name="T1" fmla="*/ 0 h 101"/>
                <a:gd name="T2" fmla="*/ 86 w 86"/>
                <a:gd name="T3" fmla="*/ 0 h 101"/>
                <a:gd name="T4" fmla="*/ 84 w 86"/>
                <a:gd name="T5" fmla="*/ 12 h 101"/>
                <a:gd name="T6" fmla="*/ 33 w 86"/>
                <a:gd name="T7" fmla="*/ 12 h 101"/>
                <a:gd name="T8" fmla="*/ 26 w 86"/>
                <a:gd name="T9" fmla="*/ 43 h 101"/>
                <a:gd name="T10" fmla="*/ 76 w 86"/>
                <a:gd name="T11" fmla="*/ 43 h 101"/>
                <a:gd name="T12" fmla="*/ 74 w 86"/>
                <a:gd name="T13" fmla="*/ 55 h 101"/>
                <a:gd name="T14" fmla="*/ 24 w 86"/>
                <a:gd name="T15" fmla="*/ 55 h 101"/>
                <a:gd name="T16" fmla="*/ 17 w 86"/>
                <a:gd name="T17" fmla="*/ 89 h 101"/>
                <a:gd name="T18" fmla="*/ 71 w 86"/>
                <a:gd name="T19" fmla="*/ 89 h 101"/>
                <a:gd name="T20" fmla="*/ 68 w 86"/>
                <a:gd name="T21" fmla="*/ 101 h 101"/>
                <a:gd name="T22" fmla="*/ 0 w 86"/>
                <a:gd name="T23" fmla="*/ 101 h 101"/>
                <a:gd name="T24" fmla="*/ 22 w 86"/>
                <a:gd name="T25"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 h="101">
                  <a:moveTo>
                    <a:pt x="22" y="0"/>
                  </a:moveTo>
                  <a:lnTo>
                    <a:pt x="86" y="0"/>
                  </a:lnTo>
                  <a:lnTo>
                    <a:pt x="84" y="12"/>
                  </a:lnTo>
                  <a:lnTo>
                    <a:pt x="33" y="12"/>
                  </a:lnTo>
                  <a:lnTo>
                    <a:pt x="26" y="43"/>
                  </a:lnTo>
                  <a:lnTo>
                    <a:pt x="76" y="43"/>
                  </a:lnTo>
                  <a:lnTo>
                    <a:pt x="74" y="55"/>
                  </a:lnTo>
                  <a:lnTo>
                    <a:pt x="24" y="55"/>
                  </a:lnTo>
                  <a:lnTo>
                    <a:pt x="17" y="89"/>
                  </a:lnTo>
                  <a:lnTo>
                    <a:pt x="71" y="89"/>
                  </a:lnTo>
                  <a:lnTo>
                    <a:pt x="68" y="101"/>
                  </a:lnTo>
                  <a:lnTo>
                    <a:pt x="0" y="101"/>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10"/>
            <p:cNvSpPr>
              <a:spLocks noEditPoints="1"/>
            </p:cNvSpPr>
            <p:nvPr userDrawn="1"/>
          </p:nvSpPr>
          <p:spPr bwMode="auto">
            <a:xfrm>
              <a:off x="1300852" y="6130303"/>
              <a:ext cx="81157" cy="103201"/>
            </a:xfrm>
            <a:custGeom>
              <a:avLst/>
              <a:gdLst>
                <a:gd name="T0" fmla="*/ 91 w 107"/>
                <a:gd name="T1" fmla="*/ 0 h 137"/>
                <a:gd name="T2" fmla="*/ 107 w 107"/>
                <a:gd name="T3" fmla="*/ 0 h 137"/>
                <a:gd name="T4" fmla="*/ 79 w 107"/>
                <a:gd name="T5" fmla="*/ 134 h 137"/>
                <a:gd name="T6" fmla="*/ 64 w 107"/>
                <a:gd name="T7" fmla="*/ 134 h 137"/>
                <a:gd name="T8" fmla="*/ 67 w 107"/>
                <a:gd name="T9" fmla="*/ 120 h 137"/>
                <a:gd name="T10" fmla="*/ 36 w 107"/>
                <a:gd name="T11" fmla="*/ 137 h 137"/>
                <a:gd name="T12" fmla="*/ 9 w 107"/>
                <a:gd name="T13" fmla="*/ 126 h 137"/>
                <a:gd name="T14" fmla="*/ 0 w 107"/>
                <a:gd name="T15" fmla="*/ 97 h 137"/>
                <a:gd name="T16" fmla="*/ 51 w 107"/>
                <a:gd name="T17" fmla="*/ 34 h 137"/>
                <a:gd name="T18" fmla="*/ 78 w 107"/>
                <a:gd name="T19" fmla="*/ 49 h 137"/>
                <a:gd name="T20" fmla="*/ 80 w 107"/>
                <a:gd name="T21" fmla="*/ 53 h 137"/>
                <a:gd name="T22" fmla="*/ 91 w 107"/>
                <a:gd name="T23" fmla="*/ 0 h 137"/>
                <a:gd name="T24" fmla="*/ 74 w 107"/>
                <a:gd name="T25" fmla="*/ 75 h 137"/>
                <a:gd name="T26" fmla="*/ 52 w 107"/>
                <a:gd name="T27" fmla="*/ 48 h 137"/>
                <a:gd name="T28" fmla="*/ 17 w 107"/>
                <a:gd name="T29" fmla="*/ 97 h 137"/>
                <a:gd name="T30" fmla="*/ 40 w 107"/>
                <a:gd name="T31" fmla="*/ 124 h 137"/>
                <a:gd name="T32" fmla="*/ 74 w 107"/>
                <a:gd name="T33" fmla="*/ 7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7" h="137">
                  <a:moveTo>
                    <a:pt x="91" y="0"/>
                  </a:moveTo>
                  <a:cubicBezTo>
                    <a:pt x="107" y="0"/>
                    <a:pt x="107" y="0"/>
                    <a:pt x="107" y="0"/>
                  </a:cubicBezTo>
                  <a:cubicBezTo>
                    <a:pt x="79" y="134"/>
                    <a:pt x="79" y="134"/>
                    <a:pt x="79" y="134"/>
                  </a:cubicBezTo>
                  <a:cubicBezTo>
                    <a:pt x="64" y="134"/>
                    <a:pt x="64" y="134"/>
                    <a:pt x="64" y="134"/>
                  </a:cubicBezTo>
                  <a:cubicBezTo>
                    <a:pt x="67" y="120"/>
                    <a:pt x="67" y="120"/>
                    <a:pt x="67" y="120"/>
                  </a:cubicBezTo>
                  <a:cubicBezTo>
                    <a:pt x="67" y="121"/>
                    <a:pt x="57" y="137"/>
                    <a:pt x="36" y="137"/>
                  </a:cubicBezTo>
                  <a:cubicBezTo>
                    <a:pt x="29" y="137"/>
                    <a:pt x="17" y="135"/>
                    <a:pt x="9" y="126"/>
                  </a:cubicBezTo>
                  <a:cubicBezTo>
                    <a:pt x="0" y="116"/>
                    <a:pt x="0" y="104"/>
                    <a:pt x="0" y="97"/>
                  </a:cubicBezTo>
                  <a:cubicBezTo>
                    <a:pt x="0" y="64"/>
                    <a:pt x="21" y="34"/>
                    <a:pt x="51" y="34"/>
                  </a:cubicBezTo>
                  <a:cubicBezTo>
                    <a:pt x="66" y="34"/>
                    <a:pt x="75" y="43"/>
                    <a:pt x="78" y="49"/>
                  </a:cubicBezTo>
                  <a:cubicBezTo>
                    <a:pt x="78" y="50"/>
                    <a:pt x="79" y="52"/>
                    <a:pt x="80" y="53"/>
                  </a:cubicBezTo>
                  <a:lnTo>
                    <a:pt x="91" y="0"/>
                  </a:lnTo>
                  <a:close/>
                  <a:moveTo>
                    <a:pt x="74" y="75"/>
                  </a:moveTo>
                  <a:cubicBezTo>
                    <a:pt x="74" y="53"/>
                    <a:pt x="61" y="48"/>
                    <a:pt x="52" y="48"/>
                  </a:cubicBezTo>
                  <a:cubicBezTo>
                    <a:pt x="27" y="48"/>
                    <a:pt x="17" y="79"/>
                    <a:pt x="17" y="97"/>
                  </a:cubicBezTo>
                  <a:cubicBezTo>
                    <a:pt x="17" y="111"/>
                    <a:pt x="23" y="124"/>
                    <a:pt x="40" y="124"/>
                  </a:cubicBezTo>
                  <a:cubicBezTo>
                    <a:pt x="60" y="124"/>
                    <a:pt x="74" y="97"/>
                    <a:pt x="74" y="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11"/>
            <p:cNvSpPr>
              <a:spLocks noEditPoints="1"/>
            </p:cNvSpPr>
            <p:nvPr userDrawn="1"/>
          </p:nvSpPr>
          <p:spPr bwMode="auto">
            <a:xfrm>
              <a:off x="1384014" y="6127297"/>
              <a:ext cx="26051" cy="25049"/>
            </a:xfrm>
            <a:custGeom>
              <a:avLst/>
              <a:gdLst>
                <a:gd name="T0" fmla="*/ 0 w 34"/>
                <a:gd name="T1" fmla="*/ 16 h 33"/>
                <a:gd name="T2" fmla="*/ 17 w 34"/>
                <a:gd name="T3" fmla="*/ 0 h 33"/>
                <a:gd name="T4" fmla="*/ 34 w 34"/>
                <a:gd name="T5" fmla="*/ 16 h 33"/>
                <a:gd name="T6" fmla="*/ 17 w 34"/>
                <a:gd name="T7" fmla="*/ 33 h 33"/>
                <a:gd name="T8" fmla="*/ 0 w 34"/>
                <a:gd name="T9" fmla="*/ 16 h 33"/>
                <a:gd name="T10" fmla="*/ 17 w 34"/>
                <a:gd name="T11" fmla="*/ 30 h 33"/>
                <a:gd name="T12" fmla="*/ 31 w 34"/>
                <a:gd name="T13" fmla="*/ 16 h 33"/>
                <a:gd name="T14" fmla="*/ 17 w 34"/>
                <a:gd name="T15" fmla="*/ 2 h 33"/>
                <a:gd name="T16" fmla="*/ 3 w 34"/>
                <a:gd name="T17" fmla="*/ 16 h 33"/>
                <a:gd name="T18" fmla="*/ 17 w 34"/>
                <a:gd name="T19" fmla="*/ 30 h 33"/>
                <a:gd name="T20" fmla="*/ 13 w 34"/>
                <a:gd name="T21" fmla="*/ 26 h 33"/>
                <a:gd name="T22" fmla="*/ 11 w 34"/>
                <a:gd name="T23" fmla="*/ 26 h 33"/>
                <a:gd name="T24" fmla="*/ 11 w 34"/>
                <a:gd name="T25" fmla="*/ 7 h 33"/>
                <a:gd name="T26" fmla="*/ 18 w 34"/>
                <a:gd name="T27" fmla="*/ 7 h 33"/>
                <a:gd name="T28" fmla="*/ 25 w 34"/>
                <a:gd name="T29" fmla="*/ 12 h 33"/>
                <a:gd name="T30" fmla="*/ 20 w 34"/>
                <a:gd name="T31" fmla="*/ 18 h 33"/>
                <a:gd name="T32" fmla="*/ 25 w 34"/>
                <a:gd name="T33" fmla="*/ 26 h 33"/>
                <a:gd name="T34" fmla="*/ 22 w 34"/>
                <a:gd name="T35" fmla="*/ 26 h 33"/>
                <a:gd name="T36" fmla="*/ 17 w 34"/>
                <a:gd name="T37" fmla="*/ 18 h 33"/>
                <a:gd name="T38" fmla="*/ 13 w 34"/>
                <a:gd name="T39" fmla="*/ 18 h 33"/>
                <a:gd name="T40" fmla="*/ 13 w 34"/>
                <a:gd name="T41" fmla="*/ 26 h 33"/>
                <a:gd name="T42" fmla="*/ 17 w 34"/>
                <a:gd name="T43" fmla="*/ 15 h 33"/>
                <a:gd name="T44" fmla="*/ 22 w 34"/>
                <a:gd name="T45" fmla="*/ 12 h 33"/>
                <a:gd name="T46" fmla="*/ 17 w 34"/>
                <a:gd name="T47" fmla="*/ 9 h 33"/>
                <a:gd name="T48" fmla="*/ 13 w 34"/>
                <a:gd name="T49" fmla="*/ 9 h 33"/>
                <a:gd name="T50" fmla="*/ 13 w 34"/>
                <a:gd name="T51" fmla="*/ 15 h 33"/>
                <a:gd name="T52" fmla="*/ 17 w 34"/>
                <a:gd name="T53" fmla="*/ 1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 h="33">
                  <a:moveTo>
                    <a:pt x="0" y="16"/>
                  </a:moveTo>
                  <a:cubicBezTo>
                    <a:pt x="0" y="7"/>
                    <a:pt x="8" y="0"/>
                    <a:pt x="17" y="0"/>
                  </a:cubicBezTo>
                  <a:cubicBezTo>
                    <a:pt x="26" y="0"/>
                    <a:pt x="34" y="7"/>
                    <a:pt x="34" y="16"/>
                  </a:cubicBezTo>
                  <a:cubicBezTo>
                    <a:pt x="34" y="26"/>
                    <a:pt x="26" y="33"/>
                    <a:pt x="17" y="33"/>
                  </a:cubicBezTo>
                  <a:cubicBezTo>
                    <a:pt x="8" y="33"/>
                    <a:pt x="0" y="26"/>
                    <a:pt x="0" y="16"/>
                  </a:cubicBezTo>
                  <a:close/>
                  <a:moveTo>
                    <a:pt x="17" y="30"/>
                  </a:moveTo>
                  <a:cubicBezTo>
                    <a:pt x="25" y="30"/>
                    <a:pt x="31" y="24"/>
                    <a:pt x="31" y="16"/>
                  </a:cubicBezTo>
                  <a:cubicBezTo>
                    <a:pt x="31" y="8"/>
                    <a:pt x="25" y="2"/>
                    <a:pt x="17" y="2"/>
                  </a:cubicBezTo>
                  <a:cubicBezTo>
                    <a:pt x="9" y="2"/>
                    <a:pt x="3" y="8"/>
                    <a:pt x="3" y="16"/>
                  </a:cubicBezTo>
                  <a:cubicBezTo>
                    <a:pt x="3" y="24"/>
                    <a:pt x="9" y="30"/>
                    <a:pt x="17" y="30"/>
                  </a:cubicBezTo>
                  <a:close/>
                  <a:moveTo>
                    <a:pt x="13" y="26"/>
                  </a:moveTo>
                  <a:cubicBezTo>
                    <a:pt x="11" y="26"/>
                    <a:pt x="11" y="26"/>
                    <a:pt x="11" y="26"/>
                  </a:cubicBezTo>
                  <a:cubicBezTo>
                    <a:pt x="11" y="7"/>
                    <a:pt x="11" y="7"/>
                    <a:pt x="11" y="7"/>
                  </a:cubicBezTo>
                  <a:cubicBezTo>
                    <a:pt x="18" y="7"/>
                    <a:pt x="18" y="7"/>
                    <a:pt x="18" y="7"/>
                  </a:cubicBezTo>
                  <a:cubicBezTo>
                    <a:pt x="22" y="7"/>
                    <a:pt x="25" y="8"/>
                    <a:pt x="25" y="12"/>
                  </a:cubicBezTo>
                  <a:cubicBezTo>
                    <a:pt x="25" y="16"/>
                    <a:pt x="23" y="17"/>
                    <a:pt x="20" y="18"/>
                  </a:cubicBezTo>
                  <a:cubicBezTo>
                    <a:pt x="25" y="26"/>
                    <a:pt x="25" y="26"/>
                    <a:pt x="25" y="26"/>
                  </a:cubicBezTo>
                  <a:cubicBezTo>
                    <a:pt x="22" y="26"/>
                    <a:pt x="22" y="26"/>
                    <a:pt x="22" y="26"/>
                  </a:cubicBezTo>
                  <a:cubicBezTo>
                    <a:pt x="17" y="18"/>
                    <a:pt x="17" y="18"/>
                    <a:pt x="17" y="18"/>
                  </a:cubicBezTo>
                  <a:cubicBezTo>
                    <a:pt x="13" y="18"/>
                    <a:pt x="13" y="18"/>
                    <a:pt x="13" y="18"/>
                  </a:cubicBezTo>
                  <a:lnTo>
                    <a:pt x="13" y="26"/>
                  </a:lnTo>
                  <a:close/>
                  <a:moveTo>
                    <a:pt x="17" y="15"/>
                  </a:moveTo>
                  <a:cubicBezTo>
                    <a:pt x="19" y="15"/>
                    <a:pt x="22" y="15"/>
                    <a:pt x="22" y="12"/>
                  </a:cubicBezTo>
                  <a:cubicBezTo>
                    <a:pt x="22" y="10"/>
                    <a:pt x="19" y="9"/>
                    <a:pt x="17" y="9"/>
                  </a:cubicBezTo>
                  <a:cubicBezTo>
                    <a:pt x="13" y="9"/>
                    <a:pt x="13" y="9"/>
                    <a:pt x="13" y="9"/>
                  </a:cubicBezTo>
                  <a:cubicBezTo>
                    <a:pt x="13" y="15"/>
                    <a:pt x="13" y="15"/>
                    <a:pt x="13" y="15"/>
                  </a:cubicBezTo>
                  <a:lnTo>
                    <a:pt x="17"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12"/>
            <p:cNvSpPr>
              <a:spLocks noEditPoints="1"/>
            </p:cNvSpPr>
            <p:nvPr userDrawn="1"/>
          </p:nvSpPr>
          <p:spPr bwMode="auto">
            <a:xfrm>
              <a:off x="927126" y="6298629"/>
              <a:ext cx="86167" cy="101197"/>
            </a:xfrm>
            <a:custGeom>
              <a:avLst/>
              <a:gdLst>
                <a:gd name="T0" fmla="*/ 18 w 114"/>
                <a:gd name="T1" fmla="*/ 134 h 134"/>
                <a:gd name="T2" fmla="*/ 0 w 114"/>
                <a:gd name="T3" fmla="*/ 134 h 134"/>
                <a:gd name="T4" fmla="*/ 28 w 114"/>
                <a:gd name="T5" fmla="*/ 0 h 134"/>
                <a:gd name="T6" fmla="*/ 74 w 114"/>
                <a:gd name="T7" fmla="*/ 0 h 134"/>
                <a:gd name="T8" fmla="*/ 114 w 114"/>
                <a:gd name="T9" fmla="*/ 34 h 134"/>
                <a:gd name="T10" fmla="*/ 72 w 114"/>
                <a:gd name="T11" fmla="*/ 78 h 134"/>
                <a:gd name="T12" fmla="*/ 29 w 114"/>
                <a:gd name="T13" fmla="*/ 78 h 134"/>
                <a:gd name="T14" fmla="*/ 18 w 114"/>
                <a:gd name="T15" fmla="*/ 134 h 134"/>
                <a:gd name="T16" fmla="*/ 33 w 114"/>
                <a:gd name="T17" fmla="*/ 63 h 134"/>
                <a:gd name="T18" fmla="*/ 69 w 114"/>
                <a:gd name="T19" fmla="*/ 63 h 134"/>
                <a:gd name="T20" fmla="*/ 96 w 114"/>
                <a:gd name="T21" fmla="*/ 37 h 134"/>
                <a:gd name="T22" fmla="*/ 73 w 114"/>
                <a:gd name="T23" fmla="*/ 16 h 134"/>
                <a:gd name="T24" fmla="*/ 43 w 114"/>
                <a:gd name="T25" fmla="*/ 16 h 134"/>
                <a:gd name="T26" fmla="*/ 33 w 114"/>
                <a:gd name="T27" fmla="*/ 6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 h="134">
                  <a:moveTo>
                    <a:pt x="18" y="134"/>
                  </a:moveTo>
                  <a:cubicBezTo>
                    <a:pt x="0" y="134"/>
                    <a:pt x="0" y="134"/>
                    <a:pt x="0" y="134"/>
                  </a:cubicBezTo>
                  <a:cubicBezTo>
                    <a:pt x="28" y="0"/>
                    <a:pt x="28" y="0"/>
                    <a:pt x="28" y="0"/>
                  </a:cubicBezTo>
                  <a:cubicBezTo>
                    <a:pt x="74" y="0"/>
                    <a:pt x="74" y="0"/>
                    <a:pt x="74" y="0"/>
                  </a:cubicBezTo>
                  <a:cubicBezTo>
                    <a:pt x="100" y="0"/>
                    <a:pt x="114" y="13"/>
                    <a:pt x="114" y="34"/>
                  </a:cubicBezTo>
                  <a:cubicBezTo>
                    <a:pt x="114" y="56"/>
                    <a:pt x="101" y="78"/>
                    <a:pt x="72" y="78"/>
                  </a:cubicBezTo>
                  <a:cubicBezTo>
                    <a:pt x="29" y="78"/>
                    <a:pt x="29" y="78"/>
                    <a:pt x="29" y="78"/>
                  </a:cubicBezTo>
                  <a:lnTo>
                    <a:pt x="18" y="134"/>
                  </a:lnTo>
                  <a:close/>
                  <a:moveTo>
                    <a:pt x="33" y="63"/>
                  </a:moveTo>
                  <a:cubicBezTo>
                    <a:pt x="69" y="63"/>
                    <a:pt x="69" y="63"/>
                    <a:pt x="69" y="63"/>
                  </a:cubicBezTo>
                  <a:cubicBezTo>
                    <a:pt x="91" y="63"/>
                    <a:pt x="96" y="45"/>
                    <a:pt x="96" y="37"/>
                  </a:cubicBezTo>
                  <a:cubicBezTo>
                    <a:pt x="96" y="23"/>
                    <a:pt x="90" y="16"/>
                    <a:pt x="73" y="16"/>
                  </a:cubicBezTo>
                  <a:cubicBezTo>
                    <a:pt x="43" y="16"/>
                    <a:pt x="43" y="16"/>
                    <a:pt x="43" y="16"/>
                  </a:cubicBezTo>
                  <a:lnTo>
                    <a:pt x="33"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13"/>
            <p:cNvSpPr>
              <a:spLocks noEditPoints="1"/>
            </p:cNvSpPr>
            <p:nvPr userDrawn="1"/>
          </p:nvSpPr>
          <p:spPr bwMode="auto">
            <a:xfrm>
              <a:off x="1019305" y="6323678"/>
              <a:ext cx="66128" cy="78152"/>
            </a:xfrm>
            <a:custGeom>
              <a:avLst/>
              <a:gdLst>
                <a:gd name="T0" fmla="*/ 16 w 88"/>
                <a:gd name="T1" fmla="*/ 57 h 104"/>
                <a:gd name="T2" fmla="*/ 15 w 88"/>
                <a:gd name="T3" fmla="*/ 63 h 104"/>
                <a:gd name="T4" fmla="*/ 38 w 88"/>
                <a:gd name="T5" fmla="*/ 89 h 104"/>
                <a:gd name="T6" fmla="*/ 66 w 88"/>
                <a:gd name="T7" fmla="*/ 69 h 104"/>
                <a:gd name="T8" fmla="*/ 83 w 88"/>
                <a:gd name="T9" fmla="*/ 69 h 104"/>
                <a:gd name="T10" fmla="*/ 37 w 88"/>
                <a:gd name="T11" fmla="*/ 104 h 104"/>
                <a:gd name="T12" fmla="*/ 0 w 88"/>
                <a:gd name="T13" fmla="*/ 62 h 104"/>
                <a:gd name="T14" fmla="*/ 50 w 88"/>
                <a:gd name="T15" fmla="*/ 0 h 104"/>
                <a:gd name="T16" fmla="*/ 88 w 88"/>
                <a:gd name="T17" fmla="*/ 41 h 104"/>
                <a:gd name="T18" fmla="*/ 87 w 88"/>
                <a:gd name="T19" fmla="*/ 57 h 104"/>
                <a:gd name="T20" fmla="*/ 16 w 88"/>
                <a:gd name="T21" fmla="*/ 57 h 104"/>
                <a:gd name="T22" fmla="*/ 72 w 88"/>
                <a:gd name="T23" fmla="*/ 44 h 104"/>
                <a:gd name="T24" fmla="*/ 72 w 88"/>
                <a:gd name="T25" fmla="*/ 40 h 104"/>
                <a:gd name="T26" fmla="*/ 50 w 88"/>
                <a:gd name="T27" fmla="*/ 15 h 104"/>
                <a:gd name="T28" fmla="*/ 19 w 88"/>
                <a:gd name="T29" fmla="*/ 44 h 104"/>
                <a:gd name="T30" fmla="*/ 72 w 88"/>
                <a:gd name="T31" fmla="*/ 4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6" y="57"/>
                  </a:moveTo>
                  <a:cubicBezTo>
                    <a:pt x="15" y="59"/>
                    <a:pt x="15" y="61"/>
                    <a:pt x="15" y="63"/>
                  </a:cubicBezTo>
                  <a:cubicBezTo>
                    <a:pt x="15" y="79"/>
                    <a:pt x="22" y="89"/>
                    <a:pt x="38" y="89"/>
                  </a:cubicBezTo>
                  <a:cubicBezTo>
                    <a:pt x="53" y="89"/>
                    <a:pt x="61" y="81"/>
                    <a:pt x="66" y="69"/>
                  </a:cubicBezTo>
                  <a:cubicBezTo>
                    <a:pt x="83" y="69"/>
                    <a:pt x="83" y="69"/>
                    <a:pt x="83" y="69"/>
                  </a:cubicBezTo>
                  <a:cubicBezTo>
                    <a:pt x="75" y="91"/>
                    <a:pt x="61" y="104"/>
                    <a:pt x="37" y="104"/>
                  </a:cubicBezTo>
                  <a:cubicBezTo>
                    <a:pt x="14" y="104"/>
                    <a:pt x="0" y="87"/>
                    <a:pt x="0" y="62"/>
                  </a:cubicBezTo>
                  <a:cubicBezTo>
                    <a:pt x="0" y="30"/>
                    <a:pt x="18" y="0"/>
                    <a:pt x="50" y="0"/>
                  </a:cubicBezTo>
                  <a:cubicBezTo>
                    <a:pt x="84" y="0"/>
                    <a:pt x="88" y="29"/>
                    <a:pt x="88" y="41"/>
                  </a:cubicBezTo>
                  <a:cubicBezTo>
                    <a:pt x="88" y="49"/>
                    <a:pt x="87" y="53"/>
                    <a:pt x="87" y="57"/>
                  </a:cubicBezTo>
                  <a:lnTo>
                    <a:pt x="16" y="57"/>
                  </a:lnTo>
                  <a:close/>
                  <a:moveTo>
                    <a:pt x="72" y="44"/>
                  </a:moveTo>
                  <a:cubicBezTo>
                    <a:pt x="72" y="40"/>
                    <a:pt x="72" y="40"/>
                    <a:pt x="72" y="40"/>
                  </a:cubicBezTo>
                  <a:cubicBezTo>
                    <a:pt x="72" y="21"/>
                    <a:pt x="61" y="15"/>
                    <a:pt x="50" y="15"/>
                  </a:cubicBezTo>
                  <a:cubicBezTo>
                    <a:pt x="33" y="15"/>
                    <a:pt x="22" y="28"/>
                    <a:pt x="19" y="44"/>
                  </a:cubicBezTo>
                  <a:lnTo>
                    <a:pt x="72"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14"/>
            <p:cNvSpPr>
              <a:spLocks/>
            </p:cNvSpPr>
            <p:nvPr userDrawn="1"/>
          </p:nvSpPr>
          <p:spPr bwMode="auto">
            <a:xfrm>
              <a:off x="1093449" y="6324680"/>
              <a:ext cx="70136" cy="75146"/>
            </a:xfrm>
            <a:custGeom>
              <a:avLst/>
              <a:gdLst>
                <a:gd name="T0" fmla="*/ 21 w 93"/>
                <a:gd name="T1" fmla="*/ 2 h 100"/>
                <a:gd name="T2" fmla="*/ 37 w 93"/>
                <a:gd name="T3" fmla="*/ 2 h 100"/>
                <a:gd name="T4" fmla="*/ 34 w 93"/>
                <a:gd name="T5" fmla="*/ 18 h 100"/>
                <a:gd name="T6" fmla="*/ 68 w 93"/>
                <a:gd name="T7" fmla="*/ 0 h 100"/>
                <a:gd name="T8" fmla="*/ 93 w 93"/>
                <a:gd name="T9" fmla="*/ 22 h 100"/>
                <a:gd name="T10" fmla="*/ 91 w 93"/>
                <a:gd name="T11" fmla="*/ 40 h 100"/>
                <a:gd name="T12" fmla="*/ 78 w 93"/>
                <a:gd name="T13" fmla="*/ 100 h 100"/>
                <a:gd name="T14" fmla="*/ 61 w 93"/>
                <a:gd name="T15" fmla="*/ 100 h 100"/>
                <a:gd name="T16" fmla="*/ 74 w 93"/>
                <a:gd name="T17" fmla="*/ 40 h 100"/>
                <a:gd name="T18" fmla="*/ 76 w 93"/>
                <a:gd name="T19" fmla="*/ 28 h 100"/>
                <a:gd name="T20" fmla="*/ 61 w 93"/>
                <a:gd name="T21" fmla="*/ 15 h 100"/>
                <a:gd name="T22" fmla="*/ 28 w 93"/>
                <a:gd name="T23" fmla="*/ 46 h 100"/>
                <a:gd name="T24" fmla="*/ 16 w 93"/>
                <a:gd name="T25" fmla="*/ 100 h 100"/>
                <a:gd name="T26" fmla="*/ 0 w 93"/>
                <a:gd name="T27" fmla="*/ 100 h 100"/>
                <a:gd name="T28" fmla="*/ 21 w 93"/>
                <a:gd name="T29" fmla="*/ 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100">
                  <a:moveTo>
                    <a:pt x="21" y="2"/>
                  </a:moveTo>
                  <a:cubicBezTo>
                    <a:pt x="37" y="2"/>
                    <a:pt x="37" y="2"/>
                    <a:pt x="37" y="2"/>
                  </a:cubicBezTo>
                  <a:cubicBezTo>
                    <a:pt x="34" y="18"/>
                    <a:pt x="34" y="18"/>
                    <a:pt x="34" y="18"/>
                  </a:cubicBezTo>
                  <a:cubicBezTo>
                    <a:pt x="44" y="7"/>
                    <a:pt x="54" y="0"/>
                    <a:pt x="68" y="0"/>
                  </a:cubicBezTo>
                  <a:cubicBezTo>
                    <a:pt x="79" y="0"/>
                    <a:pt x="93" y="6"/>
                    <a:pt x="93" y="22"/>
                  </a:cubicBezTo>
                  <a:cubicBezTo>
                    <a:pt x="93" y="26"/>
                    <a:pt x="92" y="33"/>
                    <a:pt x="91" y="40"/>
                  </a:cubicBezTo>
                  <a:cubicBezTo>
                    <a:pt x="78" y="100"/>
                    <a:pt x="78" y="100"/>
                    <a:pt x="78" y="100"/>
                  </a:cubicBezTo>
                  <a:cubicBezTo>
                    <a:pt x="61" y="100"/>
                    <a:pt x="61" y="100"/>
                    <a:pt x="61" y="100"/>
                  </a:cubicBezTo>
                  <a:cubicBezTo>
                    <a:pt x="74" y="40"/>
                    <a:pt x="74" y="40"/>
                    <a:pt x="74" y="40"/>
                  </a:cubicBezTo>
                  <a:cubicBezTo>
                    <a:pt x="76" y="34"/>
                    <a:pt x="76" y="30"/>
                    <a:pt x="76" y="28"/>
                  </a:cubicBezTo>
                  <a:cubicBezTo>
                    <a:pt x="76" y="20"/>
                    <a:pt x="72" y="15"/>
                    <a:pt x="61" y="15"/>
                  </a:cubicBezTo>
                  <a:cubicBezTo>
                    <a:pt x="46" y="15"/>
                    <a:pt x="32" y="30"/>
                    <a:pt x="28" y="46"/>
                  </a:cubicBezTo>
                  <a:cubicBezTo>
                    <a:pt x="16" y="100"/>
                    <a:pt x="16" y="100"/>
                    <a:pt x="16" y="100"/>
                  </a:cubicBezTo>
                  <a:cubicBezTo>
                    <a:pt x="0" y="100"/>
                    <a:pt x="0" y="100"/>
                    <a:pt x="0" y="100"/>
                  </a:cubicBezTo>
                  <a:lnTo>
                    <a:pt x="21"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15"/>
            <p:cNvSpPr>
              <a:spLocks noEditPoints="1"/>
            </p:cNvSpPr>
            <p:nvPr userDrawn="1"/>
          </p:nvSpPr>
          <p:spPr bwMode="auto">
            <a:xfrm>
              <a:off x="1174607" y="6323678"/>
              <a:ext cx="67130" cy="78152"/>
            </a:xfrm>
            <a:custGeom>
              <a:avLst/>
              <a:gdLst>
                <a:gd name="T0" fmla="*/ 17 w 88"/>
                <a:gd name="T1" fmla="*/ 57 h 104"/>
                <a:gd name="T2" fmla="*/ 16 w 88"/>
                <a:gd name="T3" fmla="*/ 63 h 104"/>
                <a:gd name="T4" fmla="*/ 39 w 88"/>
                <a:gd name="T5" fmla="*/ 89 h 104"/>
                <a:gd name="T6" fmla="*/ 67 w 88"/>
                <a:gd name="T7" fmla="*/ 69 h 104"/>
                <a:gd name="T8" fmla="*/ 83 w 88"/>
                <a:gd name="T9" fmla="*/ 69 h 104"/>
                <a:gd name="T10" fmla="*/ 38 w 88"/>
                <a:gd name="T11" fmla="*/ 104 h 104"/>
                <a:gd name="T12" fmla="*/ 0 w 88"/>
                <a:gd name="T13" fmla="*/ 62 h 104"/>
                <a:gd name="T14" fmla="*/ 51 w 88"/>
                <a:gd name="T15" fmla="*/ 0 h 104"/>
                <a:gd name="T16" fmla="*/ 88 w 88"/>
                <a:gd name="T17" fmla="*/ 41 h 104"/>
                <a:gd name="T18" fmla="*/ 87 w 88"/>
                <a:gd name="T19" fmla="*/ 57 h 104"/>
                <a:gd name="T20" fmla="*/ 17 w 88"/>
                <a:gd name="T21" fmla="*/ 57 h 104"/>
                <a:gd name="T22" fmla="*/ 73 w 88"/>
                <a:gd name="T23" fmla="*/ 44 h 104"/>
                <a:gd name="T24" fmla="*/ 73 w 88"/>
                <a:gd name="T25" fmla="*/ 40 h 104"/>
                <a:gd name="T26" fmla="*/ 50 w 88"/>
                <a:gd name="T27" fmla="*/ 15 h 104"/>
                <a:gd name="T28" fmla="*/ 19 w 88"/>
                <a:gd name="T29" fmla="*/ 44 h 104"/>
                <a:gd name="T30" fmla="*/ 73 w 88"/>
                <a:gd name="T31" fmla="*/ 4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7" y="57"/>
                  </a:moveTo>
                  <a:cubicBezTo>
                    <a:pt x="16" y="59"/>
                    <a:pt x="16" y="61"/>
                    <a:pt x="16" y="63"/>
                  </a:cubicBezTo>
                  <a:cubicBezTo>
                    <a:pt x="16" y="79"/>
                    <a:pt x="23" y="89"/>
                    <a:pt x="39" y="89"/>
                  </a:cubicBezTo>
                  <a:cubicBezTo>
                    <a:pt x="53" y="89"/>
                    <a:pt x="61" y="81"/>
                    <a:pt x="67" y="69"/>
                  </a:cubicBezTo>
                  <a:cubicBezTo>
                    <a:pt x="83" y="69"/>
                    <a:pt x="83" y="69"/>
                    <a:pt x="83" y="69"/>
                  </a:cubicBezTo>
                  <a:cubicBezTo>
                    <a:pt x="76" y="91"/>
                    <a:pt x="61" y="104"/>
                    <a:pt x="38" y="104"/>
                  </a:cubicBezTo>
                  <a:cubicBezTo>
                    <a:pt x="14" y="104"/>
                    <a:pt x="0" y="87"/>
                    <a:pt x="0" y="62"/>
                  </a:cubicBezTo>
                  <a:cubicBezTo>
                    <a:pt x="0" y="30"/>
                    <a:pt x="19" y="0"/>
                    <a:pt x="51" y="0"/>
                  </a:cubicBezTo>
                  <a:cubicBezTo>
                    <a:pt x="84" y="0"/>
                    <a:pt x="88" y="29"/>
                    <a:pt x="88" y="41"/>
                  </a:cubicBezTo>
                  <a:cubicBezTo>
                    <a:pt x="88" y="49"/>
                    <a:pt x="88" y="53"/>
                    <a:pt x="87" y="57"/>
                  </a:cubicBezTo>
                  <a:lnTo>
                    <a:pt x="17" y="57"/>
                  </a:lnTo>
                  <a:close/>
                  <a:moveTo>
                    <a:pt x="73" y="44"/>
                  </a:moveTo>
                  <a:cubicBezTo>
                    <a:pt x="73" y="40"/>
                    <a:pt x="73" y="40"/>
                    <a:pt x="73" y="40"/>
                  </a:cubicBezTo>
                  <a:cubicBezTo>
                    <a:pt x="73" y="21"/>
                    <a:pt x="62" y="15"/>
                    <a:pt x="50" y="15"/>
                  </a:cubicBezTo>
                  <a:cubicBezTo>
                    <a:pt x="33" y="15"/>
                    <a:pt x="23" y="28"/>
                    <a:pt x="19" y="44"/>
                  </a:cubicBezTo>
                  <a:lnTo>
                    <a:pt x="73"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16"/>
            <p:cNvSpPr>
              <a:spLocks/>
            </p:cNvSpPr>
            <p:nvPr userDrawn="1"/>
          </p:nvSpPr>
          <p:spPr bwMode="auto">
            <a:xfrm>
              <a:off x="1249753" y="6298629"/>
              <a:ext cx="33064" cy="101197"/>
            </a:xfrm>
            <a:custGeom>
              <a:avLst/>
              <a:gdLst>
                <a:gd name="T0" fmla="*/ 20 w 33"/>
                <a:gd name="T1" fmla="*/ 0 h 101"/>
                <a:gd name="T2" fmla="*/ 33 w 33"/>
                <a:gd name="T3" fmla="*/ 0 h 101"/>
                <a:gd name="T4" fmla="*/ 12 w 33"/>
                <a:gd name="T5" fmla="*/ 101 h 101"/>
                <a:gd name="T6" fmla="*/ 0 w 33"/>
                <a:gd name="T7" fmla="*/ 101 h 101"/>
                <a:gd name="T8" fmla="*/ 20 w 33"/>
                <a:gd name="T9" fmla="*/ 0 h 101"/>
              </a:gdLst>
              <a:ahLst/>
              <a:cxnLst>
                <a:cxn ang="0">
                  <a:pos x="T0" y="T1"/>
                </a:cxn>
                <a:cxn ang="0">
                  <a:pos x="T2" y="T3"/>
                </a:cxn>
                <a:cxn ang="0">
                  <a:pos x="T4" y="T5"/>
                </a:cxn>
                <a:cxn ang="0">
                  <a:pos x="T6" y="T7"/>
                </a:cxn>
                <a:cxn ang="0">
                  <a:pos x="T8" y="T9"/>
                </a:cxn>
              </a:cxnLst>
              <a:rect l="0" t="0" r="r" b="b"/>
              <a:pathLst>
                <a:path w="33" h="101">
                  <a:moveTo>
                    <a:pt x="20" y="0"/>
                  </a:moveTo>
                  <a:lnTo>
                    <a:pt x="33" y="0"/>
                  </a:lnTo>
                  <a:lnTo>
                    <a:pt x="12" y="101"/>
                  </a:lnTo>
                  <a:lnTo>
                    <a:pt x="0" y="101"/>
                  </a:lnTo>
                  <a:lnTo>
                    <a:pt x="2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17"/>
            <p:cNvSpPr>
              <a:spLocks noEditPoints="1"/>
            </p:cNvSpPr>
            <p:nvPr userDrawn="1"/>
          </p:nvSpPr>
          <p:spPr bwMode="auto">
            <a:xfrm>
              <a:off x="1284821" y="6323678"/>
              <a:ext cx="66128" cy="78152"/>
            </a:xfrm>
            <a:custGeom>
              <a:avLst/>
              <a:gdLst>
                <a:gd name="T0" fmla="*/ 16 w 88"/>
                <a:gd name="T1" fmla="*/ 57 h 104"/>
                <a:gd name="T2" fmla="*/ 16 w 88"/>
                <a:gd name="T3" fmla="*/ 63 h 104"/>
                <a:gd name="T4" fmla="*/ 39 w 88"/>
                <a:gd name="T5" fmla="*/ 89 h 104"/>
                <a:gd name="T6" fmla="*/ 67 w 88"/>
                <a:gd name="T7" fmla="*/ 69 h 104"/>
                <a:gd name="T8" fmla="*/ 83 w 88"/>
                <a:gd name="T9" fmla="*/ 69 h 104"/>
                <a:gd name="T10" fmla="*/ 37 w 88"/>
                <a:gd name="T11" fmla="*/ 104 h 104"/>
                <a:gd name="T12" fmla="*/ 0 w 88"/>
                <a:gd name="T13" fmla="*/ 62 h 104"/>
                <a:gd name="T14" fmla="*/ 50 w 88"/>
                <a:gd name="T15" fmla="*/ 0 h 104"/>
                <a:gd name="T16" fmla="*/ 88 w 88"/>
                <a:gd name="T17" fmla="*/ 41 h 104"/>
                <a:gd name="T18" fmla="*/ 87 w 88"/>
                <a:gd name="T19" fmla="*/ 57 h 104"/>
                <a:gd name="T20" fmla="*/ 16 w 88"/>
                <a:gd name="T21" fmla="*/ 57 h 104"/>
                <a:gd name="T22" fmla="*/ 72 w 88"/>
                <a:gd name="T23" fmla="*/ 44 h 104"/>
                <a:gd name="T24" fmla="*/ 72 w 88"/>
                <a:gd name="T25" fmla="*/ 40 h 104"/>
                <a:gd name="T26" fmla="*/ 50 w 88"/>
                <a:gd name="T27" fmla="*/ 15 h 104"/>
                <a:gd name="T28" fmla="*/ 19 w 88"/>
                <a:gd name="T29" fmla="*/ 44 h 104"/>
                <a:gd name="T30" fmla="*/ 72 w 88"/>
                <a:gd name="T31" fmla="*/ 4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6" y="57"/>
                  </a:moveTo>
                  <a:cubicBezTo>
                    <a:pt x="16" y="59"/>
                    <a:pt x="16" y="61"/>
                    <a:pt x="16" y="63"/>
                  </a:cubicBezTo>
                  <a:cubicBezTo>
                    <a:pt x="16" y="79"/>
                    <a:pt x="23" y="89"/>
                    <a:pt x="39" y="89"/>
                  </a:cubicBezTo>
                  <a:cubicBezTo>
                    <a:pt x="53" y="89"/>
                    <a:pt x="61" y="81"/>
                    <a:pt x="67" y="69"/>
                  </a:cubicBezTo>
                  <a:cubicBezTo>
                    <a:pt x="83" y="69"/>
                    <a:pt x="83" y="69"/>
                    <a:pt x="83" y="69"/>
                  </a:cubicBezTo>
                  <a:cubicBezTo>
                    <a:pt x="75" y="91"/>
                    <a:pt x="61" y="104"/>
                    <a:pt x="37" y="104"/>
                  </a:cubicBezTo>
                  <a:cubicBezTo>
                    <a:pt x="14" y="104"/>
                    <a:pt x="0" y="87"/>
                    <a:pt x="0" y="62"/>
                  </a:cubicBezTo>
                  <a:cubicBezTo>
                    <a:pt x="0" y="30"/>
                    <a:pt x="19" y="0"/>
                    <a:pt x="50" y="0"/>
                  </a:cubicBezTo>
                  <a:cubicBezTo>
                    <a:pt x="84" y="0"/>
                    <a:pt x="88" y="29"/>
                    <a:pt x="88" y="41"/>
                  </a:cubicBezTo>
                  <a:cubicBezTo>
                    <a:pt x="88" y="49"/>
                    <a:pt x="87" y="53"/>
                    <a:pt x="87" y="57"/>
                  </a:cubicBezTo>
                  <a:lnTo>
                    <a:pt x="16" y="57"/>
                  </a:lnTo>
                  <a:close/>
                  <a:moveTo>
                    <a:pt x="72" y="44"/>
                  </a:moveTo>
                  <a:cubicBezTo>
                    <a:pt x="72" y="40"/>
                    <a:pt x="72" y="40"/>
                    <a:pt x="72" y="40"/>
                  </a:cubicBezTo>
                  <a:cubicBezTo>
                    <a:pt x="72" y="21"/>
                    <a:pt x="61" y="15"/>
                    <a:pt x="50" y="15"/>
                  </a:cubicBezTo>
                  <a:cubicBezTo>
                    <a:pt x="33" y="15"/>
                    <a:pt x="23" y="28"/>
                    <a:pt x="19" y="44"/>
                  </a:cubicBezTo>
                  <a:lnTo>
                    <a:pt x="72"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18"/>
            <p:cNvSpPr>
              <a:spLocks/>
            </p:cNvSpPr>
            <p:nvPr userDrawn="1"/>
          </p:nvSpPr>
          <p:spPr bwMode="auto">
            <a:xfrm>
              <a:off x="1360969" y="6323678"/>
              <a:ext cx="69134" cy="78152"/>
            </a:xfrm>
            <a:custGeom>
              <a:avLst/>
              <a:gdLst>
                <a:gd name="T0" fmla="*/ 85 w 91"/>
                <a:gd name="T1" fmla="*/ 65 h 104"/>
                <a:gd name="T2" fmla="*/ 38 w 91"/>
                <a:gd name="T3" fmla="*/ 104 h 104"/>
                <a:gd name="T4" fmla="*/ 0 w 91"/>
                <a:gd name="T5" fmla="*/ 63 h 104"/>
                <a:gd name="T6" fmla="*/ 54 w 91"/>
                <a:gd name="T7" fmla="*/ 0 h 104"/>
                <a:gd name="T8" fmla="*/ 91 w 91"/>
                <a:gd name="T9" fmla="*/ 36 h 104"/>
                <a:gd name="T10" fmla="*/ 74 w 91"/>
                <a:gd name="T11" fmla="*/ 36 h 104"/>
                <a:gd name="T12" fmla="*/ 52 w 91"/>
                <a:gd name="T13" fmla="*/ 15 h 104"/>
                <a:gd name="T14" fmla="*/ 17 w 91"/>
                <a:gd name="T15" fmla="*/ 64 h 104"/>
                <a:gd name="T16" fmla="*/ 39 w 91"/>
                <a:gd name="T17" fmla="*/ 89 h 104"/>
                <a:gd name="T18" fmla="*/ 68 w 91"/>
                <a:gd name="T19" fmla="*/ 65 h 104"/>
                <a:gd name="T20" fmla="*/ 85 w 91"/>
                <a:gd name="T21" fmla="*/ 65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104">
                  <a:moveTo>
                    <a:pt x="85" y="65"/>
                  </a:moveTo>
                  <a:cubicBezTo>
                    <a:pt x="80" y="86"/>
                    <a:pt x="63" y="104"/>
                    <a:pt x="38" y="104"/>
                  </a:cubicBezTo>
                  <a:cubicBezTo>
                    <a:pt x="19" y="104"/>
                    <a:pt x="0" y="93"/>
                    <a:pt x="0" y="63"/>
                  </a:cubicBezTo>
                  <a:cubicBezTo>
                    <a:pt x="0" y="31"/>
                    <a:pt x="19" y="0"/>
                    <a:pt x="54" y="0"/>
                  </a:cubicBezTo>
                  <a:cubicBezTo>
                    <a:pt x="75" y="0"/>
                    <a:pt x="90" y="12"/>
                    <a:pt x="91" y="36"/>
                  </a:cubicBezTo>
                  <a:cubicBezTo>
                    <a:pt x="74" y="36"/>
                    <a:pt x="74" y="36"/>
                    <a:pt x="74" y="36"/>
                  </a:cubicBezTo>
                  <a:cubicBezTo>
                    <a:pt x="74" y="24"/>
                    <a:pt x="66" y="15"/>
                    <a:pt x="52" y="15"/>
                  </a:cubicBezTo>
                  <a:cubicBezTo>
                    <a:pt x="28" y="15"/>
                    <a:pt x="17" y="44"/>
                    <a:pt x="17" y="64"/>
                  </a:cubicBezTo>
                  <a:cubicBezTo>
                    <a:pt x="17" y="77"/>
                    <a:pt x="24" y="89"/>
                    <a:pt x="39" y="89"/>
                  </a:cubicBezTo>
                  <a:cubicBezTo>
                    <a:pt x="55" y="89"/>
                    <a:pt x="65" y="77"/>
                    <a:pt x="68" y="65"/>
                  </a:cubicBezTo>
                  <a:lnTo>
                    <a:pt x="85"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Freeform 19"/>
            <p:cNvSpPr>
              <a:spLocks noEditPoints="1"/>
            </p:cNvSpPr>
            <p:nvPr userDrawn="1"/>
          </p:nvSpPr>
          <p:spPr bwMode="auto">
            <a:xfrm>
              <a:off x="1439121" y="6295624"/>
              <a:ext cx="26051" cy="25049"/>
            </a:xfrm>
            <a:custGeom>
              <a:avLst/>
              <a:gdLst>
                <a:gd name="T0" fmla="*/ 0 w 34"/>
                <a:gd name="T1" fmla="*/ 16 h 33"/>
                <a:gd name="T2" fmla="*/ 17 w 34"/>
                <a:gd name="T3" fmla="*/ 0 h 33"/>
                <a:gd name="T4" fmla="*/ 34 w 34"/>
                <a:gd name="T5" fmla="*/ 16 h 33"/>
                <a:gd name="T6" fmla="*/ 17 w 34"/>
                <a:gd name="T7" fmla="*/ 33 h 33"/>
                <a:gd name="T8" fmla="*/ 0 w 34"/>
                <a:gd name="T9" fmla="*/ 16 h 33"/>
                <a:gd name="T10" fmla="*/ 17 w 34"/>
                <a:gd name="T11" fmla="*/ 30 h 33"/>
                <a:gd name="T12" fmla="*/ 30 w 34"/>
                <a:gd name="T13" fmla="*/ 16 h 33"/>
                <a:gd name="T14" fmla="*/ 17 w 34"/>
                <a:gd name="T15" fmla="*/ 2 h 33"/>
                <a:gd name="T16" fmla="*/ 3 w 34"/>
                <a:gd name="T17" fmla="*/ 16 h 33"/>
                <a:gd name="T18" fmla="*/ 17 w 34"/>
                <a:gd name="T19" fmla="*/ 30 h 33"/>
                <a:gd name="T20" fmla="*/ 13 w 34"/>
                <a:gd name="T21" fmla="*/ 26 h 33"/>
                <a:gd name="T22" fmla="*/ 10 w 34"/>
                <a:gd name="T23" fmla="*/ 26 h 33"/>
                <a:gd name="T24" fmla="*/ 10 w 34"/>
                <a:gd name="T25" fmla="*/ 7 h 33"/>
                <a:gd name="T26" fmla="*/ 18 w 34"/>
                <a:gd name="T27" fmla="*/ 7 h 33"/>
                <a:gd name="T28" fmla="*/ 24 w 34"/>
                <a:gd name="T29" fmla="*/ 12 h 33"/>
                <a:gd name="T30" fmla="*/ 19 w 34"/>
                <a:gd name="T31" fmla="*/ 18 h 33"/>
                <a:gd name="T32" fmla="*/ 25 w 34"/>
                <a:gd name="T33" fmla="*/ 26 h 33"/>
                <a:gd name="T34" fmla="*/ 22 w 34"/>
                <a:gd name="T35" fmla="*/ 26 h 33"/>
                <a:gd name="T36" fmla="*/ 16 w 34"/>
                <a:gd name="T37" fmla="*/ 18 h 33"/>
                <a:gd name="T38" fmla="*/ 13 w 34"/>
                <a:gd name="T39" fmla="*/ 18 h 33"/>
                <a:gd name="T40" fmla="*/ 13 w 34"/>
                <a:gd name="T41" fmla="*/ 26 h 33"/>
                <a:gd name="T42" fmla="*/ 17 w 34"/>
                <a:gd name="T43" fmla="*/ 15 h 33"/>
                <a:gd name="T44" fmla="*/ 21 w 34"/>
                <a:gd name="T45" fmla="*/ 12 h 33"/>
                <a:gd name="T46" fmla="*/ 17 w 34"/>
                <a:gd name="T47" fmla="*/ 9 h 33"/>
                <a:gd name="T48" fmla="*/ 13 w 34"/>
                <a:gd name="T49" fmla="*/ 9 h 33"/>
                <a:gd name="T50" fmla="*/ 13 w 34"/>
                <a:gd name="T51" fmla="*/ 15 h 33"/>
                <a:gd name="T52" fmla="*/ 17 w 34"/>
                <a:gd name="T53" fmla="*/ 1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 h="33">
                  <a:moveTo>
                    <a:pt x="0" y="16"/>
                  </a:moveTo>
                  <a:cubicBezTo>
                    <a:pt x="0" y="7"/>
                    <a:pt x="7" y="0"/>
                    <a:pt x="17" y="0"/>
                  </a:cubicBezTo>
                  <a:cubicBezTo>
                    <a:pt x="26" y="0"/>
                    <a:pt x="34" y="7"/>
                    <a:pt x="34" y="16"/>
                  </a:cubicBezTo>
                  <a:cubicBezTo>
                    <a:pt x="34" y="26"/>
                    <a:pt x="26" y="33"/>
                    <a:pt x="17" y="33"/>
                  </a:cubicBezTo>
                  <a:cubicBezTo>
                    <a:pt x="7" y="33"/>
                    <a:pt x="0" y="26"/>
                    <a:pt x="0" y="16"/>
                  </a:cubicBezTo>
                  <a:close/>
                  <a:moveTo>
                    <a:pt x="17" y="30"/>
                  </a:moveTo>
                  <a:cubicBezTo>
                    <a:pt x="24" y="30"/>
                    <a:pt x="30" y="24"/>
                    <a:pt x="30" y="16"/>
                  </a:cubicBezTo>
                  <a:cubicBezTo>
                    <a:pt x="30" y="8"/>
                    <a:pt x="24" y="2"/>
                    <a:pt x="17" y="2"/>
                  </a:cubicBezTo>
                  <a:cubicBezTo>
                    <a:pt x="9" y="2"/>
                    <a:pt x="3" y="8"/>
                    <a:pt x="3" y="16"/>
                  </a:cubicBezTo>
                  <a:cubicBezTo>
                    <a:pt x="3" y="24"/>
                    <a:pt x="9" y="30"/>
                    <a:pt x="17" y="30"/>
                  </a:cubicBezTo>
                  <a:close/>
                  <a:moveTo>
                    <a:pt x="13" y="26"/>
                  </a:moveTo>
                  <a:cubicBezTo>
                    <a:pt x="10" y="26"/>
                    <a:pt x="10" y="26"/>
                    <a:pt x="10" y="26"/>
                  </a:cubicBezTo>
                  <a:cubicBezTo>
                    <a:pt x="10" y="7"/>
                    <a:pt x="10" y="7"/>
                    <a:pt x="10" y="7"/>
                  </a:cubicBezTo>
                  <a:cubicBezTo>
                    <a:pt x="18" y="7"/>
                    <a:pt x="18" y="7"/>
                    <a:pt x="18" y="7"/>
                  </a:cubicBezTo>
                  <a:cubicBezTo>
                    <a:pt x="22" y="7"/>
                    <a:pt x="24" y="8"/>
                    <a:pt x="24" y="12"/>
                  </a:cubicBezTo>
                  <a:cubicBezTo>
                    <a:pt x="24" y="16"/>
                    <a:pt x="22" y="17"/>
                    <a:pt x="19" y="18"/>
                  </a:cubicBezTo>
                  <a:cubicBezTo>
                    <a:pt x="25" y="26"/>
                    <a:pt x="25" y="26"/>
                    <a:pt x="25" y="26"/>
                  </a:cubicBezTo>
                  <a:cubicBezTo>
                    <a:pt x="22" y="26"/>
                    <a:pt x="22" y="26"/>
                    <a:pt x="22" y="26"/>
                  </a:cubicBezTo>
                  <a:cubicBezTo>
                    <a:pt x="16" y="18"/>
                    <a:pt x="16" y="18"/>
                    <a:pt x="16" y="18"/>
                  </a:cubicBezTo>
                  <a:cubicBezTo>
                    <a:pt x="13" y="18"/>
                    <a:pt x="13" y="18"/>
                    <a:pt x="13" y="18"/>
                  </a:cubicBezTo>
                  <a:lnTo>
                    <a:pt x="13" y="26"/>
                  </a:lnTo>
                  <a:close/>
                  <a:moveTo>
                    <a:pt x="17" y="15"/>
                  </a:moveTo>
                  <a:cubicBezTo>
                    <a:pt x="19" y="15"/>
                    <a:pt x="21" y="15"/>
                    <a:pt x="21" y="12"/>
                  </a:cubicBezTo>
                  <a:cubicBezTo>
                    <a:pt x="21" y="10"/>
                    <a:pt x="19" y="9"/>
                    <a:pt x="17" y="9"/>
                  </a:cubicBezTo>
                  <a:cubicBezTo>
                    <a:pt x="13" y="9"/>
                    <a:pt x="13" y="9"/>
                    <a:pt x="13" y="9"/>
                  </a:cubicBezTo>
                  <a:cubicBezTo>
                    <a:pt x="13" y="15"/>
                    <a:pt x="13" y="15"/>
                    <a:pt x="13" y="15"/>
                  </a:cubicBezTo>
                  <a:lnTo>
                    <a:pt x="17"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42" name="Group 41"/>
          <p:cNvGrpSpPr/>
          <p:nvPr userDrawn="1"/>
        </p:nvGrpSpPr>
        <p:grpSpPr>
          <a:xfrm>
            <a:off x="875691" y="6526816"/>
            <a:ext cx="1145225" cy="275535"/>
            <a:chOff x="927126" y="6463951"/>
            <a:chExt cx="1145225" cy="275535"/>
          </a:xfrm>
        </p:grpSpPr>
        <p:grpSp>
          <p:nvGrpSpPr>
            <p:cNvPr id="43" name="Group 42"/>
            <p:cNvGrpSpPr/>
            <p:nvPr userDrawn="1"/>
          </p:nvGrpSpPr>
          <p:grpSpPr>
            <a:xfrm>
              <a:off x="927126" y="6463951"/>
              <a:ext cx="794543" cy="107208"/>
              <a:chOff x="927126" y="6463951"/>
              <a:chExt cx="794543" cy="107208"/>
            </a:xfrm>
          </p:grpSpPr>
          <p:sp>
            <p:nvSpPr>
              <p:cNvPr id="59" name="Freeform 20"/>
              <p:cNvSpPr>
                <a:spLocks noEditPoints="1"/>
              </p:cNvSpPr>
              <p:nvPr userDrawn="1"/>
            </p:nvSpPr>
            <p:spPr bwMode="auto">
              <a:xfrm>
                <a:off x="927126" y="6466956"/>
                <a:ext cx="86167" cy="101197"/>
              </a:xfrm>
              <a:custGeom>
                <a:avLst/>
                <a:gdLst>
                  <a:gd name="T0" fmla="*/ 18 w 114"/>
                  <a:gd name="T1" fmla="*/ 134 h 134"/>
                  <a:gd name="T2" fmla="*/ 0 w 114"/>
                  <a:gd name="T3" fmla="*/ 134 h 134"/>
                  <a:gd name="T4" fmla="*/ 28 w 114"/>
                  <a:gd name="T5" fmla="*/ 0 h 134"/>
                  <a:gd name="T6" fmla="*/ 74 w 114"/>
                  <a:gd name="T7" fmla="*/ 0 h 134"/>
                  <a:gd name="T8" fmla="*/ 114 w 114"/>
                  <a:gd name="T9" fmla="*/ 34 h 134"/>
                  <a:gd name="T10" fmla="*/ 72 w 114"/>
                  <a:gd name="T11" fmla="*/ 78 h 134"/>
                  <a:gd name="T12" fmla="*/ 29 w 114"/>
                  <a:gd name="T13" fmla="*/ 78 h 134"/>
                  <a:gd name="T14" fmla="*/ 18 w 114"/>
                  <a:gd name="T15" fmla="*/ 134 h 134"/>
                  <a:gd name="T16" fmla="*/ 33 w 114"/>
                  <a:gd name="T17" fmla="*/ 63 h 134"/>
                  <a:gd name="T18" fmla="*/ 69 w 114"/>
                  <a:gd name="T19" fmla="*/ 63 h 134"/>
                  <a:gd name="T20" fmla="*/ 96 w 114"/>
                  <a:gd name="T21" fmla="*/ 37 h 134"/>
                  <a:gd name="T22" fmla="*/ 73 w 114"/>
                  <a:gd name="T23" fmla="*/ 16 h 134"/>
                  <a:gd name="T24" fmla="*/ 43 w 114"/>
                  <a:gd name="T25" fmla="*/ 16 h 134"/>
                  <a:gd name="T26" fmla="*/ 33 w 114"/>
                  <a:gd name="T27" fmla="*/ 6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 h="134">
                    <a:moveTo>
                      <a:pt x="18" y="134"/>
                    </a:moveTo>
                    <a:cubicBezTo>
                      <a:pt x="0" y="134"/>
                      <a:pt x="0" y="134"/>
                      <a:pt x="0" y="134"/>
                    </a:cubicBezTo>
                    <a:cubicBezTo>
                      <a:pt x="28" y="0"/>
                      <a:pt x="28" y="0"/>
                      <a:pt x="28" y="0"/>
                    </a:cubicBezTo>
                    <a:cubicBezTo>
                      <a:pt x="74" y="0"/>
                      <a:pt x="74" y="0"/>
                      <a:pt x="74" y="0"/>
                    </a:cubicBezTo>
                    <a:cubicBezTo>
                      <a:pt x="100" y="0"/>
                      <a:pt x="114" y="13"/>
                      <a:pt x="114" y="34"/>
                    </a:cubicBezTo>
                    <a:cubicBezTo>
                      <a:pt x="114" y="56"/>
                      <a:pt x="101" y="78"/>
                      <a:pt x="72" y="78"/>
                    </a:cubicBezTo>
                    <a:cubicBezTo>
                      <a:pt x="29" y="78"/>
                      <a:pt x="29" y="78"/>
                      <a:pt x="29" y="78"/>
                    </a:cubicBezTo>
                    <a:lnTo>
                      <a:pt x="18" y="134"/>
                    </a:lnTo>
                    <a:close/>
                    <a:moveTo>
                      <a:pt x="33" y="63"/>
                    </a:moveTo>
                    <a:cubicBezTo>
                      <a:pt x="69" y="63"/>
                      <a:pt x="69" y="63"/>
                      <a:pt x="69" y="63"/>
                    </a:cubicBezTo>
                    <a:cubicBezTo>
                      <a:pt x="91" y="63"/>
                      <a:pt x="96" y="45"/>
                      <a:pt x="96" y="37"/>
                    </a:cubicBezTo>
                    <a:cubicBezTo>
                      <a:pt x="96" y="23"/>
                      <a:pt x="90" y="16"/>
                      <a:pt x="73" y="16"/>
                    </a:cubicBezTo>
                    <a:cubicBezTo>
                      <a:pt x="43" y="16"/>
                      <a:pt x="43" y="16"/>
                      <a:pt x="43" y="16"/>
                    </a:cubicBezTo>
                    <a:lnTo>
                      <a:pt x="33"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21"/>
              <p:cNvSpPr>
                <a:spLocks noEditPoints="1"/>
              </p:cNvSpPr>
              <p:nvPr userDrawn="1"/>
            </p:nvSpPr>
            <p:spPr bwMode="auto">
              <a:xfrm>
                <a:off x="1019305" y="6492005"/>
                <a:ext cx="66128" cy="79154"/>
              </a:xfrm>
              <a:custGeom>
                <a:avLst/>
                <a:gdLst>
                  <a:gd name="T0" fmla="*/ 16 w 88"/>
                  <a:gd name="T1" fmla="*/ 57 h 104"/>
                  <a:gd name="T2" fmla="*/ 15 w 88"/>
                  <a:gd name="T3" fmla="*/ 63 h 104"/>
                  <a:gd name="T4" fmla="*/ 38 w 88"/>
                  <a:gd name="T5" fmla="*/ 89 h 104"/>
                  <a:gd name="T6" fmla="*/ 66 w 88"/>
                  <a:gd name="T7" fmla="*/ 69 h 104"/>
                  <a:gd name="T8" fmla="*/ 83 w 88"/>
                  <a:gd name="T9" fmla="*/ 69 h 104"/>
                  <a:gd name="T10" fmla="*/ 37 w 88"/>
                  <a:gd name="T11" fmla="*/ 104 h 104"/>
                  <a:gd name="T12" fmla="*/ 0 w 88"/>
                  <a:gd name="T13" fmla="*/ 62 h 104"/>
                  <a:gd name="T14" fmla="*/ 50 w 88"/>
                  <a:gd name="T15" fmla="*/ 0 h 104"/>
                  <a:gd name="T16" fmla="*/ 88 w 88"/>
                  <a:gd name="T17" fmla="*/ 41 h 104"/>
                  <a:gd name="T18" fmla="*/ 87 w 88"/>
                  <a:gd name="T19" fmla="*/ 57 h 104"/>
                  <a:gd name="T20" fmla="*/ 16 w 88"/>
                  <a:gd name="T21" fmla="*/ 57 h 104"/>
                  <a:gd name="T22" fmla="*/ 72 w 88"/>
                  <a:gd name="T23" fmla="*/ 45 h 104"/>
                  <a:gd name="T24" fmla="*/ 72 w 88"/>
                  <a:gd name="T25" fmla="*/ 40 h 104"/>
                  <a:gd name="T26" fmla="*/ 50 w 88"/>
                  <a:gd name="T27" fmla="*/ 15 h 104"/>
                  <a:gd name="T28" fmla="*/ 19 w 88"/>
                  <a:gd name="T29" fmla="*/ 45 h 104"/>
                  <a:gd name="T30" fmla="*/ 72 w 88"/>
                  <a:gd name="T31" fmla="*/ 45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6" y="57"/>
                    </a:moveTo>
                    <a:cubicBezTo>
                      <a:pt x="15" y="59"/>
                      <a:pt x="15" y="61"/>
                      <a:pt x="15" y="63"/>
                    </a:cubicBezTo>
                    <a:cubicBezTo>
                      <a:pt x="15" y="79"/>
                      <a:pt x="22" y="89"/>
                      <a:pt x="38" y="89"/>
                    </a:cubicBezTo>
                    <a:cubicBezTo>
                      <a:pt x="53" y="89"/>
                      <a:pt x="61" y="81"/>
                      <a:pt x="66" y="69"/>
                    </a:cubicBezTo>
                    <a:cubicBezTo>
                      <a:pt x="83" y="69"/>
                      <a:pt x="83" y="69"/>
                      <a:pt x="83" y="69"/>
                    </a:cubicBezTo>
                    <a:cubicBezTo>
                      <a:pt x="75" y="91"/>
                      <a:pt x="61" y="104"/>
                      <a:pt x="37" y="104"/>
                    </a:cubicBezTo>
                    <a:cubicBezTo>
                      <a:pt x="14" y="104"/>
                      <a:pt x="0" y="87"/>
                      <a:pt x="0" y="62"/>
                    </a:cubicBezTo>
                    <a:cubicBezTo>
                      <a:pt x="0" y="30"/>
                      <a:pt x="18" y="0"/>
                      <a:pt x="50" y="0"/>
                    </a:cubicBezTo>
                    <a:cubicBezTo>
                      <a:pt x="84" y="0"/>
                      <a:pt x="88" y="29"/>
                      <a:pt x="88" y="41"/>
                    </a:cubicBezTo>
                    <a:cubicBezTo>
                      <a:pt x="88" y="49"/>
                      <a:pt x="87" y="53"/>
                      <a:pt x="87" y="57"/>
                    </a:cubicBezTo>
                    <a:lnTo>
                      <a:pt x="16" y="57"/>
                    </a:lnTo>
                    <a:close/>
                    <a:moveTo>
                      <a:pt x="72" y="45"/>
                    </a:moveTo>
                    <a:cubicBezTo>
                      <a:pt x="72" y="40"/>
                      <a:pt x="72" y="40"/>
                      <a:pt x="72" y="40"/>
                    </a:cubicBezTo>
                    <a:cubicBezTo>
                      <a:pt x="72" y="21"/>
                      <a:pt x="61" y="15"/>
                      <a:pt x="50" y="15"/>
                    </a:cubicBezTo>
                    <a:cubicBezTo>
                      <a:pt x="33" y="15"/>
                      <a:pt x="22" y="29"/>
                      <a:pt x="19" y="45"/>
                    </a:cubicBezTo>
                    <a:lnTo>
                      <a:pt x="72" y="4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Freeform 22"/>
              <p:cNvSpPr>
                <a:spLocks/>
              </p:cNvSpPr>
              <p:nvPr userDrawn="1"/>
            </p:nvSpPr>
            <p:spPr bwMode="auto">
              <a:xfrm>
                <a:off x="1093449" y="6493007"/>
                <a:ext cx="70136" cy="75146"/>
              </a:xfrm>
              <a:custGeom>
                <a:avLst/>
                <a:gdLst>
                  <a:gd name="T0" fmla="*/ 21 w 93"/>
                  <a:gd name="T1" fmla="*/ 2 h 100"/>
                  <a:gd name="T2" fmla="*/ 37 w 93"/>
                  <a:gd name="T3" fmla="*/ 2 h 100"/>
                  <a:gd name="T4" fmla="*/ 34 w 93"/>
                  <a:gd name="T5" fmla="*/ 18 h 100"/>
                  <a:gd name="T6" fmla="*/ 68 w 93"/>
                  <a:gd name="T7" fmla="*/ 0 h 100"/>
                  <a:gd name="T8" fmla="*/ 93 w 93"/>
                  <a:gd name="T9" fmla="*/ 22 h 100"/>
                  <a:gd name="T10" fmla="*/ 91 w 93"/>
                  <a:gd name="T11" fmla="*/ 40 h 100"/>
                  <a:gd name="T12" fmla="*/ 78 w 93"/>
                  <a:gd name="T13" fmla="*/ 100 h 100"/>
                  <a:gd name="T14" fmla="*/ 61 w 93"/>
                  <a:gd name="T15" fmla="*/ 100 h 100"/>
                  <a:gd name="T16" fmla="*/ 74 w 93"/>
                  <a:gd name="T17" fmla="*/ 40 h 100"/>
                  <a:gd name="T18" fmla="*/ 76 w 93"/>
                  <a:gd name="T19" fmla="*/ 28 h 100"/>
                  <a:gd name="T20" fmla="*/ 61 w 93"/>
                  <a:gd name="T21" fmla="*/ 15 h 100"/>
                  <a:gd name="T22" fmla="*/ 28 w 93"/>
                  <a:gd name="T23" fmla="*/ 46 h 100"/>
                  <a:gd name="T24" fmla="*/ 16 w 93"/>
                  <a:gd name="T25" fmla="*/ 100 h 100"/>
                  <a:gd name="T26" fmla="*/ 0 w 93"/>
                  <a:gd name="T27" fmla="*/ 100 h 100"/>
                  <a:gd name="T28" fmla="*/ 21 w 93"/>
                  <a:gd name="T29" fmla="*/ 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100">
                    <a:moveTo>
                      <a:pt x="21" y="2"/>
                    </a:moveTo>
                    <a:cubicBezTo>
                      <a:pt x="37" y="2"/>
                      <a:pt x="37" y="2"/>
                      <a:pt x="37" y="2"/>
                    </a:cubicBezTo>
                    <a:cubicBezTo>
                      <a:pt x="34" y="18"/>
                      <a:pt x="34" y="18"/>
                      <a:pt x="34" y="18"/>
                    </a:cubicBezTo>
                    <a:cubicBezTo>
                      <a:pt x="44" y="7"/>
                      <a:pt x="54" y="0"/>
                      <a:pt x="68" y="0"/>
                    </a:cubicBezTo>
                    <a:cubicBezTo>
                      <a:pt x="79" y="0"/>
                      <a:pt x="93" y="6"/>
                      <a:pt x="93" y="22"/>
                    </a:cubicBezTo>
                    <a:cubicBezTo>
                      <a:pt x="93" y="26"/>
                      <a:pt x="92" y="33"/>
                      <a:pt x="91" y="40"/>
                    </a:cubicBezTo>
                    <a:cubicBezTo>
                      <a:pt x="78" y="100"/>
                      <a:pt x="78" y="100"/>
                      <a:pt x="78" y="100"/>
                    </a:cubicBezTo>
                    <a:cubicBezTo>
                      <a:pt x="61" y="100"/>
                      <a:pt x="61" y="100"/>
                      <a:pt x="61" y="100"/>
                    </a:cubicBezTo>
                    <a:cubicBezTo>
                      <a:pt x="74" y="40"/>
                      <a:pt x="74" y="40"/>
                      <a:pt x="74" y="40"/>
                    </a:cubicBezTo>
                    <a:cubicBezTo>
                      <a:pt x="76" y="34"/>
                      <a:pt x="76" y="30"/>
                      <a:pt x="76" y="28"/>
                    </a:cubicBezTo>
                    <a:cubicBezTo>
                      <a:pt x="76" y="20"/>
                      <a:pt x="72" y="15"/>
                      <a:pt x="61" y="15"/>
                    </a:cubicBezTo>
                    <a:cubicBezTo>
                      <a:pt x="46" y="15"/>
                      <a:pt x="32" y="30"/>
                      <a:pt x="28" y="46"/>
                    </a:cubicBezTo>
                    <a:cubicBezTo>
                      <a:pt x="16" y="100"/>
                      <a:pt x="16" y="100"/>
                      <a:pt x="16" y="100"/>
                    </a:cubicBezTo>
                    <a:cubicBezTo>
                      <a:pt x="0" y="100"/>
                      <a:pt x="0" y="100"/>
                      <a:pt x="0" y="100"/>
                    </a:cubicBezTo>
                    <a:lnTo>
                      <a:pt x="21"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23"/>
              <p:cNvSpPr>
                <a:spLocks/>
              </p:cNvSpPr>
              <p:nvPr userDrawn="1"/>
            </p:nvSpPr>
            <p:spPr bwMode="auto">
              <a:xfrm>
                <a:off x="1171601" y="6493007"/>
                <a:ext cx="70136" cy="75146"/>
              </a:xfrm>
              <a:custGeom>
                <a:avLst/>
                <a:gdLst>
                  <a:gd name="T0" fmla="*/ 20 w 93"/>
                  <a:gd name="T1" fmla="*/ 2 h 100"/>
                  <a:gd name="T2" fmla="*/ 36 w 93"/>
                  <a:gd name="T3" fmla="*/ 2 h 100"/>
                  <a:gd name="T4" fmla="*/ 33 w 93"/>
                  <a:gd name="T5" fmla="*/ 18 h 100"/>
                  <a:gd name="T6" fmla="*/ 68 w 93"/>
                  <a:gd name="T7" fmla="*/ 0 h 100"/>
                  <a:gd name="T8" fmla="*/ 93 w 93"/>
                  <a:gd name="T9" fmla="*/ 22 h 100"/>
                  <a:gd name="T10" fmla="*/ 90 w 93"/>
                  <a:gd name="T11" fmla="*/ 40 h 100"/>
                  <a:gd name="T12" fmla="*/ 78 w 93"/>
                  <a:gd name="T13" fmla="*/ 100 h 100"/>
                  <a:gd name="T14" fmla="*/ 61 w 93"/>
                  <a:gd name="T15" fmla="*/ 100 h 100"/>
                  <a:gd name="T16" fmla="*/ 74 w 93"/>
                  <a:gd name="T17" fmla="*/ 40 h 100"/>
                  <a:gd name="T18" fmla="*/ 76 w 93"/>
                  <a:gd name="T19" fmla="*/ 28 h 100"/>
                  <a:gd name="T20" fmla="*/ 61 w 93"/>
                  <a:gd name="T21" fmla="*/ 15 h 100"/>
                  <a:gd name="T22" fmla="*/ 27 w 93"/>
                  <a:gd name="T23" fmla="*/ 46 h 100"/>
                  <a:gd name="T24" fmla="*/ 16 w 93"/>
                  <a:gd name="T25" fmla="*/ 100 h 100"/>
                  <a:gd name="T26" fmla="*/ 0 w 93"/>
                  <a:gd name="T27" fmla="*/ 100 h 100"/>
                  <a:gd name="T28" fmla="*/ 20 w 93"/>
                  <a:gd name="T29" fmla="*/ 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100">
                    <a:moveTo>
                      <a:pt x="20" y="2"/>
                    </a:moveTo>
                    <a:cubicBezTo>
                      <a:pt x="36" y="2"/>
                      <a:pt x="36" y="2"/>
                      <a:pt x="36" y="2"/>
                    </a:cubicBezTo>
                    <a:cubicBezTo>
                      <a:pt x="33" y="18"/>
                      <a:pt x="33" y="18"/>
                      <a:pt x="33" y="18"/>
                    </a:cubicBezTo>
                    <a:cubicBezTo>
                      <a:pt x="43" y="7"/>
                      <a:pt x="53" y="0"/>
                      <a:pt x="68" y="0"/>
                    </a:cubicBezTo>
                    <a:cubicBezTo>
                      <a:pt x="78" y="0"/>
                      <a:pt x="93" y="6"/>
                      <a:pt x="93" y="22"/>
                    </a:cubicBezTo>
                    <a:cubicBezTo>
                      <a:pt x="93" y="26"/>
                      <a:pt x="92" y="33"/>
                      <a:pt x="90" y="40"/>
                    </a:cubicBezTo>
                    <a:cubicBezTo>
                      <a:pt x="78" y="100"/>
                      <a:pt x="78" y="100"/>
                      <a:pt x="78" y="100"/>
                    </a:cubicBezTo>
                    <a:cubicBezTo>
                      <a:pt x="61" y="100"/>
                      <a:pt x="61" y="100"/>
                      <a:pt x="61" y="100"/>
                    </a:cubicBezTo>
                    <a:cubicBezTo>
                      <a:pt x="74" y="40"/>
                      <a:pt x="74" y="40"/>
                      <a:pt x="74" y="40"/>
                    </a:cubicBezTo>
                    <a:cubicBezTo>
                      <a:pt x="75" y="34"/>
                      <a:pt x="76" y="30"/>
                      <a:pt x="76" y="28"/>
                    </a:cubicBezTo>
                    <a:cubicBezTo>
                      <a:pt x="76" y="20"/>
                      <a:pt x="72" y="15"/>
                      <a:pt x="61" y="15"/>
                    </a:cubicBezTo>
                    <a:cubicBezTo>
                      <a:pt x="45" y="15"/>
                      <a:pt x="31" y="30"/>
                      <a:pt x="27" y="46"/>
                    </a:cubicBezTo>
                    <a:cubicBezTo>
                      <a:pt x="16" y="100"/>
                      <a:pt x="16" y="100"/>
                      <a:pt x="16" y="100"/>
                    </a:cubicBezTo>
                    <a:cubicBezTo>
                      <a:pt x="0" y="100"/>
                      <a:pt x="0" y="100"/>
                      <a:pt x="0" y="100"/>
                    </a:cubicBezTo>
                    <a:lnTo>
                      <a:pt x="2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24"/>
              <p:cNvSpPr>
                <a:spLocks noEditPoints="1"/>
              </p:cNvSpPr>
              <p:nvPr userDrawn="1"/>
            </p:nvSpPr>
            <p:spPr bwMode="auto">
              <a:xfrm>
                <a:off x="1293839" y="6466956"/>
                <a:ext cx="86167" cy="101197"/>
              </a:xfrm>
              <a:custGeom>
                <a:avLst/>
                <a:gdLst>
                  <a:gd name="T0" fmla="*/ 17 w 114"/>
                  <a:gd name="T1" fmla="*/ 134 h 134"/>
                  <a:gd name="T2" fmla="*/ 0 w 114"/>
                  <a:gd name="T3" fmla="*/ 134 h 134"/>
                  <a:gd name="T4" fmla="*/ 28 w 114"/>
                  <a:gd name="T5" fmla="*/ 0 h 134"/>
                  <a:gd name="T6" fmla="*/ 74 w 114"/>
                  <a:gd name="T7" fmla="*/ 0 h 134"/>
                  <a:gd name="T8" fmla="*/ 114 w 114"/>
                  <a:gd name="T9" fmla="*/ 34 h 134"/>
                  <a:gd name="T10" fmla="*/ 72 w 114"/>
                  <a:gd name="T11" fmla="*/ 78 h 134"/>
                  <a:gd name="T12" fmla="*/ 29 w 114"/>
                  <a:gd name="T13" fmla="*/ 78 h 134"/>
                  <a:gd name="T14" fmla="*/ 17 w 114"/>
                  <a:gd name="T15" fmla="*/ 134 h 134"/>
                  <a:gd name="T16" fmla="*/ 32 w 114"/>
                  <a:gd name="T17" fmla="*/ 63 h 134"/>
                  <a:gd name="T18" fmla="*/ 69 w 114"/>
                  <a:gd name="T19" fmla="*/ 63 h 134"/>
                  <a:gd name="T20" fmla="*/ 96 w 114"/>
                  <a:gd name="T21" fmla="*/ 37 h 134"/>
                  <a:gd name="T22" fmla="*/ 72 w 114"/>
                  <a:gd name="T23" fmla="*/ 16 h 134"/>
                  <a:gd name="T24" fmla="*/ 42 w 114"/>
                  <a:gd name="T25" fmla="*/ 16 h 134"/>
                  <a:gd name="T26" fmla="*/ 32 w 114"/>
                  <a:gd name="T27" fmla="*/ 6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 h="134">
                    <a:moveTo>
                      <a:pt x="17" y="134"/>
                    </a:moveTo>
                    <a:cubicBezTo>
                      <a:pt x="0" y="134"/>
                      <a:pt x="0" y="134"/>
                      <a:pt x="0" y="134"/>
                    </a:cubicBezTo>
                    <a:cubicBezTo>
                      <a:pt x="28" y="0"/>
                      <a:pt x="28" y="0"/>
                      <a:pt x="28" y="0"/>
                    </a:cubicBezTo>
                    <a:cubicBezTo>
                      <a:pt x="74" y="0"/>
                      <a:pt x="74" y="0"/>
                      <a:pt x="74" y="0"/>
                    </a:cubicBezTo>
                    <a:cubicBezTo>
                      <a:pt x="100" y="0"/>
                      <a:pt x="114" y="13"/>
                      <a:pt x="114" y="34"/>
                    </a:cubicBezTo>
                    <a:cubicBezTo>
                      <a:pt x="114" y="56"/>
                      <a:pt x="101" y="78"/>
                      <a:pt x="72" y="78"/>
                    </a:cubicBezTo>
                    <a:cubicBezTo>
                      <a:pt x="29" y="78"/>
                      <a:pt x="29" y="78"/>
                      <a:pt x="29" y="78"/>
                    </a:cubicBezTo>
                    <a:lnTo>
                      <a:pt x="17" y="134"/>
                    </a:lnTo>
                    <a:close/>
                    <a:moveTo>
                      <a:pt x="32" y="63"/>
                    </a:moveTo>
                    <a:cubicBezTo>
                      <a:pt x="69" y="63"/>
                      <a:pt x="69" y="63"/>
                      <a:pt x="69" y="63"/>
                    </a:cubicBezTo>
                    <a:cubicBezTo>
                      <a:pt x="91" y="63"/>
                      <a:pt x="96" y="45"/>
                      <a:pt x="96" y="37"/>
                    </a:cubicBezTo>
                    <a:cubicBezTo>
                      <a:pt x="96" y="23"/>
                      <a:pt x="89" y="16"/>
                      <a:pt x="72" y="16"/>
                    </a:cubicBezTo>
                    <a:cubicBezTo>
                      <a:pt x="42" y="16"/>
                      <a:pt x="42" y="16"/>
                      <a:pt x="42" y="16"/>
                    </a:cubicBezTo>
                    <a:lnTo>
                      <a:pt x="32"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25"/>
              <p:cNvSpPr>
                <a:spLocks noEditPoints="1"/>
              </p:cNvSpPr>
              <p:nvPr userDrawn="1"/>
            </p:nvSpPr>
            <p:spPr bwMode="auto">
              <a:xfrm>
                <a:off x="1385016" y="6492005"/>
                <a:ext cx="68132" cy="79154"/>
              </a:xfrm>
              <a:custGeom>
                <a:avLst/>
                <a:gdLst>
                  <a:gd name="T0" fmla="*/ 54 w 91"/>
                  <a:gd name="T1" fmla="*/ 0 h 104"/>
                  <a:gd name="T2" fmla="*/ 91 w 91"/>
                  <a:gd name="T3" fmla="*/ 41 h 104"/>
                  <a:gd name="T4" fmla="*/ 38 w 91"/>
                  <a:gd name="T5" fmla="*/ 104 h 104"/>
                  <a:gd name="T6" fmla="*/ 0 w 91"/>
                  <a:gd name="T7" fmla="*/ 63 h 104"/>
                  <a:gd name="T8" fmla="*/ 54 w 91"/>
                  <a:gd name="T9" fmla="*/ 0 h 104"/>
                  <a:gd name="T10" fmla="*/ 39 w 91"/>
                  <a:gd name="T11" fmla="*/ 90 h 104"/>
                  <a:gd name="T12" fmla="*/ 75 w 91"/>
                  <a:gd name="T13" fmla="*/ 41 h 104"/>
                  <a:gd name="T14" fmla="*/ 52 w 91"/>
                  <a:gd name="T15" fmla="*/ 14 h 104"/>
                  <a:gd name="T16" fmla="*/ 17 w 91"/>
                  <a:gd name="T17" fmla="*/ 64 h 104"/>
                  <a:gd name="T18" fmla="*/ 39 w 91"/>
                  <a:gd name="T19" fmla="*/ 9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104">
                    <a:moveTo>
                      <a:pt x="54" y="0"/>
                    </a:moveTo>
                    <a:cubicBezTo>
                      <a:pt x="78" y="0"/>
                      <a:pt x="91" y="18"/>
                      <a:pt x="91" y="41"/>
                    </a:cubicBezTo>
                    <a:cubicBezTo>
                      <a:pt x="91" y="59"/>
                      <a:pt x="80" y="104"/>
                      <a:pt x="38" y="104"/>
                    </a:cubicBezTo>
                    <a:cubicBezTo>
                      <a:pt x="19" y="104"/>
                      <a:pt x="0" y="93"/>
                      <a:pt x="0" y="63"/>
                    </a:cubicBezTo>
                    <a:cubicBezTo>
                      <a:pt x="0" y="31"/>
                      <a:pt x="19" y="0"/>
                      <a:pt x="54" y="0"/>
                    </a:cubicBezTo>
                    <a:close/>
                    <a:moveTo>
                      <a:pt x="39" y="90"/>
                    </a:moveTo>
                    <a:cubicBezTo>
                      <a:pt x="65" y="90"/>
                      <a:pt x="75" y="58"/>
                      <a:pt x="75" y="41"/>
                    </a:cubicBezTo>
                    <a:cubicBezTo>
                      <a:pt x="75" y="21"/>
                      <a:pt x="64" y="14"/>
                      <a:pt x="52" y="14"/>
                    </a:cubicBezTo>
                    <a:cubicBezTo>
                      <a:pt x="28" y="14"/>
                      <a:pt x="17" y="43"/>
                      <a:pt x="17" y="64"/>
                    </a:cubicBezTo>
                    <a:cubicBezTo>
                      <a:pt x="17" y="78"/>
                      <a:pt x="24" y="90"/>
                      <a:pt x="39" y="9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26"/>
              <p:cNvSpPr>
                <a:spLocks/>
              </p:cNvSpPr>
              <p:nvPr userDrawn="1"/>
            </p:nvSpPr>
            <p:spPr bwMode="auto">
              <a:xfrm>
                <a:off x="1468177" y="6495011"/>
                <a:ext cx="102199" cy="73142"/>
              </a:xfrm>
              <a:custGeom>
                <a:avLst/>
                <a:gdLst>
                  <a:gd name="T0" fmla="*/ 0 w 102"/>
                  <a:gd name="T1" fmla="*/ 0 h 73"/>
                  <a:gd name="T2" fmla="*/ 13 w 102"/>
                  <a:gd name="T3" fmla="*/ 0 h 73"/>
                  <a:gd name="T4" fmla="*/ 16 w 102"/>
                  <a:gd name="T5" fmla="*/ 39 h 73"/>
                  <a:gd name="T6" fmla="*/ 18 w 102"/>
                  <a:gd name="T7" fmla="*/ 58 h 73"/>
                  <a:gd name="T8" fmla="*/ 25 w 102"/>
                  <a:gd name="T9" fmla="*/ 39 h 73"/>
                  <a:gd name="T10" fmla="*/ 43 w 102"/>
                  <a:gd name="T11" fmla="*/ 0 h 73"/>
                  <a:gd name="T12" fmla="*/ 57 w 102"/>
                  <a:gd name="T13" fmla="*/ 0 h 73"/>
                  <a:gd name="T14" fmla="*/ 59 w 102"/>
                  <a:gd name="T15" fmla="*/ 32 h 73"/>
                  <a:gd name="T16" fmla="*/ 59 w 102"/>
                  <a:gd name="T17" fmla="*/ 58 h 73"/>
                  <a:gd name="T18" fmla="*/ 69 w 102"/>
                  <a:gd name="T19" fmla="*/ 39 h 73"/>
                  <a:gd name="T20" fmla="*/ 89 w 102"/>
                  <a:gd name="T21" fmla="*/ 0 h 73"/>
                  <a:gd name="T22" fmla="*/ 102 w 102"/>
                  <a:gd name="T23" fmla="*/ 0 h 73"/>
                  <a:gd name="T24" fmla="*/ 63 w 102"/>
                  <a:gd name="T25" fmla="*/ 73 h 73"/>
                  <a:gd name="T26" fmla="*/ 50 w 102"/>
                  <a:gd name="T27" fmla="*/ 73 h 73"/>
                  <a:gd name="T28" fmla="*/ 48 w 102"/>
                  <a:gd name="T29" fmla="*/ 36 h 73"/>
                  <a:gd name="T30" fmla="*/ 47 w 102"/>
                  <a:gd name="T31" fmla="*/ 16 h 73"/>
                  <a:gd name="T32" fmla="*/ 39 w 102"/>
                  <a:gd name="T33" fmla="*/ 35 h 73"/>
                  <a:gd name="T34" fmla="*/ 21 w 102"/>
                  <a:gd name="T35" fmla="*/ 73 h 73"/>
                  <a:gd name="T36" fmla="*/ 9 w 102"/>
                  <a:gd name="T37" fmla="*/ 73 h 73"/>
                  <a:gd name="T38" fmla="*/ 0 w 102"/>
                  <a:gd name="T39"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2" h="73">
                    <a:moveTo>
                      <a:pt x="0" y="0"/>
                    </a:moveTo>
                    <a:lnTo>
                      <a:pt x="13" y="0"/>
                    </a:lnTo>
                    <a:lnTo>
                      <a:pt x="16" y="39"/>
                    </a:lnTo>
                    <a:lnTo>
                      <a:pt x="18" y="58"/>
                    </a:lnTo>
                    <a:lnTo>
                      <a:pt x="25" y="39"/>
                    </a:lnTo>
                    <a:lnTo>
                      <a:pt x="43" y="0"/>
                    </a:lnTo>
                    <a:lnTo>
                      <a:pt x="57" y="0"/>
                    </a:lnTo>
                    <a:lnTo>
                      <a:pt x="59" y="32"/>
                    </a:lnTo>
                    <a:lnTo>
                      <a:pt x="59" y="58"/>
                    </a:lnTo>
                    <a:lnTo>
                      <a:pt x="69" y="39"/>
                    </a:lnTo>
                    <a:lnTo>
                      <a:pt x="89" y="0"/>
                    </a:lnTo>
                    <a:lnTo>
                      <a:pt x="102" y="0"/>
                    </a:lnTo>
                    <a:lnTo>
                      <a:pt x="63" y="73"/>
                    </a:lnTo>
                    <a:lnTo>
                      <a:pt x="50" y="73"/>
                    </a:lnTo>
                    <a:lnTo>
                      <a:pt x="48" y="36"/>
                    </a:lnTo>
                    <a:lnTo>
                      <a:pt x="47" y="16"/>
                    </a:lnTo>
                    <a:lnTo>
                      <a:pt x="39" y="35"/>
                    </a:lnTo>
                    <a:lnTo>
                      <a:pt x="21" y="73"/>
                    </a:lnTo>
                    <a:lnTo>
                      <a:pt x="9" y="7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27"/>
              <p:cNvSpPr>
                <a:spLocks noEditPoints="1"/>
              </p:cNvSpPr>
              <p:nvPr userDrawn="1"/>
            </p:nvSpPr>
            <p:spPr bwMode="auto">
              <a:xfrm>
                <a:off x="1573382" y="6492005"/>
                <a:ext cx="66128" cy="79154"/>
              </a:xfrm>
              <a:custGeom>
                <a:avLst/>
                <a:gdLst>
                  <a:gd name="T0" fmla="*/ 17 w 88"/>
                  <a:gd name="T1" fmla="*/ 57 h 104"/>
                  <a:gd name="T2" fmla="*/ 16 w 88"/>
                  <a:gd name="T3" fmla="*/ 63 h 104"/>
                  <a:gd name="T4" fmla="*/ 39 w 88"/>
                  <a:gd name="T5" fmla="*/ 89 h 104"/>
                  <a:gd name="T6" fmla="*/ 67 w 88"/>
                  <a:gd name="T7" fmla="*/ 69 h 104"/>
                  <a:gd name="T8" fmla="*/ 83 w 88"/>
                  <a:gd name="T9" fmla="*/ 69 h 104"/>
                  <a:gd name="T10" fmla="*/ 38 w 88"/>
                  <a:gd name="T11" fmla="*/ 104 h 104"/>
                  <a:gd name="T12" fmla="*/ 0 w 88"/>
                  <a:gd name="T13" fmla="*/ 62 h 104"/>
                  <a:gd name="T14" fmla="*/ 51 w 88"/>
                  <a:gd name="T15" fmla="*/ 0 h 104"/>
                  <a:gd name="T16" fmla="*/ 88 w 88"/>
                  <a:gd name="T17" fmla="*/ 41 h 104"/>
                  <a:gd name="T18" fmla="*/ 87 w 88"/>
                  <a:gd name="T19" fmla="*/ 57 h 104"/>
                  <a:gd name="T20" fmla="*/ 17 w 88"/>
                  <a:gd name="T21" fmla="*/ 57 h 104"/>
                  <a:gd name="T22" fmla="*/ 73 w 88"/>
                  <a:gd name="T23" fmla="*/ 45 h 104"/>
                  <a:gd name="T24" fmla="*/ 73 w 88"/>
                  <a:gd name="T25" fmla="*/ 40 h 104"/>
                  <a:gd name="T26" fmla="*/ 50 w 88"/>
                  <a:gd name="T27" fmla="*/ 15 h 104"/>
                  <a:gd name="T28" fmla="*/ 19 w 88"/>
                  <a:gd name="T29" fmla="*/ 45 h 104"/>
                  <a:gd name="T30" fmla="*/ 73 w 88"/>
                  <a:gd name="T31" fmla="*/ 45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4">
                    <a:moveTo>
                      <a:pt x="17" y="57"/>
                    </a:moveTo>
                    <a:cubicBezTo>
                      <a:pt x="16" y="59"/>
                      <a:pt x="16" y="61"/>
                      <a:pt x="16" y="63"/>
                    </a:cubicBezTo>
                    <a:cubicBezTo>
                      <a:pt x="16" y="79"/>
                      <a:pt x="23" y="89"/>
                      <a:pt x="39" y="89"/>
                    </a:cubicBezTo>
                    <a:cubicBezTo>
                      <a:pt x="53" y="89"/>
                      <a:pt x="61" y="81"/>
                      <a:pt x="67" y="69"/>
                    </a:cubicBezTo>
                    <a:cubicBezTo>
                      <a:pt x="83" y="69"/>
                      <a:pt x="83" y="69"/>
                      <a:pt x="83" y="69"/>
                    </a:cubicBezTo>
                    <a:cubicBezTo>
                      <a:pt x="76" y="91"/>
                      <a:pt x="61" y="104"/>
                      <a:pt x="38" y="104"/>
                    </a:cubicBezTo>
                    <a:cubicBezTo>
                      <a:pt x="14" y="104"/>
                      <a:pt x="0" y="87"/>
                      <a:pt x="0" y="62"/>
                    </a:cubicBezTo>
                    <a:cubicBezTo>
                      <a:pt x="0" y="30"/>
                      <a:pt x="19" y="0"/>
                      <a:pt x="51" y="0"/>
                    </a:cubicBezTo>
                    <a:cubicBezTo>
                      <a:pt x="84" y="0"/>
                      <a:pt x="88" y="29"/>
                      <a:pt x="88" y="41"/>
                    </a:cubicBezTo>
                    <a:cubicBezTo>
                      <a:pt x="88" y="49"/>
                      <a:pt x="88" y="53"/>
                      <a:pt x="87" y="57"/>
                    </a:cubicBezTo>
                    <a:lnTo>
                      <a:pt x="17" y="57"/>
                    </a:lnTo>
                    <a:close/>
                    <a:moveTo>
                      <a:pt x="73" y="45"/>
                    </a:moveTo>
                    <a:cubicBezTo>
                      <a:pt x="73" y="40"/>
                      <a:pt x="73" y="40"/>
                      <a:pt x="73" y="40"/>
                    </a:cubicBezTo>
                    <a:cubicBezTo>
                      <a:pt x="73" y="21"/>
                      <a:pt x="62" y="15"/>
                      <a:pt x="50" y="15"/>
                    </a:cubicBezTo>
                    <a:cubicBezTo>
                      <a:pt x="33" y="15"/>
                      <a:pt x="23" y="29"/>
                      <a:pt x="19" y="45"/>
                    </a:cubicBezTo>
                    <a:lnTo>
                      <a:pt x="73" y="4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7" name="Freeform 28"/>
              <p:cNvSpPr>
                <a:spLocks/>
              </p:cNvSpPr>
              <p:nvPr userDrawn="1"/>
            </p:nvSpPr>
            <p:spPr bwMode="auto">
              <a:xfrm>
                <a:off x="1647526" y="6494009"/>
                <a:ext cx="50097" cy="74144"/>
              </a:xfrm>
              <a:custGeom>
                <a:avLst/>
                <a:gdLst>
                  <a:gd name="T0" fmla="*/ 21 w 66"/>
                  <a:gd name="T1" fmla="*/ 2 h 99"/>
                  <a:gd name="T2" fmla="*/ 36 w 66"/>
                  <a:gd name="T3" fmla="*/ 2 h 99"/>
                  <a:gd name="T4" fmla="*/ 32 w 66"/>
                  <a:gd name="T5" fmla="*/ 21 h 99"/>
                  <a:gd name="T6" fmla="*/ 39 w 66"/>
                  <a:gd name="T7" fmla="*/ 11 h 99"/>
                  <a:gd name="T8" fmla="*/ 62 w 66"/>
                  <a:gd name="T9" fmla="*/ 0 h 99"/>
                  <a:gd name="T10" fmla="*/ 66 w 66"/>
                  <a:gd name="T11" fmla="*/ 0 h 99"/>
                  <a:gd name="T12" fmla="*/ 63 w 66"/>
                  <a:gd name="T13" fmla="*/ 18 h 99"/>
                  <a:gd name="T14" fmla="*/ 58 w 66"/>
                  <a:gd name="T15" fmla="*/ 18 h 99"/>
                  <a:gd name="T16" fmla="*/ 27 w 66"/>
                  <a:gd name="T17" fmla="*/ 50 h 99"/>
                  <a:gd name="T18" fmla="*/ 16 w 66"/>
                  <a:gd name="T19" fmla="*/ 99 h 99"/>
                  <a:gd name="T20" fmla="*/ 0 w 66"/>
                  <a:gd name="T21" fmla="*/ 99 h 99"/>
                  <a:gd name="T22" fmla="*/ 21 w 66"/>
                  <a:gd name="T23" fmla="*/ 2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6" h="99">
                    <a:moveTo>
                      <a:pt x="21" y="2"/>
                    </a:moveTo>
                    <a:cubicBezTo>
                      <a:pt x="36" y="2"/>
                      <a:pt x="36" y="2"/>
                      <a:pt x="36" y="2"/>
                    </a:cubicBezTo>
                    <a:cubicBezTo>
                      <a:pt x="32" y="21"/>
                      <a:pt x="32" y="21"/>
                      <a:pt x="32" y="21"/>
                    </a:cubicBezTo>
                    <a:cubicBezTo>
                      <a:pt x="32" y="21"/>
                      <a:pt x="38" y="13"/>
                      <a:pt x="39" y="11"/>
                    </a:cubicBezTo>
                    <a:cubicBezTo>
                      <a:pt x="43" y="7"/>
                      <a:pt x="51" y="0"/>
                      <a:pt x="62" y="0"/>
                    </a:cubicBezTo>
                    <a:cubicBezTo>
                      <a:pt x="66" y="0"/>
                      <a:pt x="66" y="0"/>
                      <a:pt x="66" y="0"/>
                    </a:cubicBezTo>
                    <a:cubicBezTo>
                      <a:pt x="63" y="18"/>
                      <a:pt x="63" y="18"/>
                      <a:pt x="63" y="18"/>
                    </a:cubicBezTo>
                    <a:cubicBezTo>
                      <a:pt x="61" y="18"/>
                      <a:pt x="60" y="18"/>
                      <a:pt x="58" y="18"/>
                    </a:cubicBezTo>
                    <a:cubicBezTo>
                      <a:pt x="39" y="18"/>
                      <a:pt x="29" y="38"/>
                      <a:pt x="27" y="50"/>
                    </a:cubicBezTo>
                    <a:cubicBezTo>
                      <a:pt x="16" y="99"/>
                      <a:pt x="16" y="99"/>
                      <a:pt x="16" y="99"/>
                    </a:cubicBezTo>
                    <a:cubicBezTo>
                      <a:pt x="0" y="99"/>
                      <a:pt x="0" y="99"/>
                      <a:pt x="0" y="99"/>
                    </a:cubicBezTo>
                    <a:lnTo>
                      <a:pt x="21"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Freeform 29"/>
              <p:cNvSpPr>
                <a:spLocks noEditPoints="1"/>
              </p:cNvSpPr>
              <p:nvPr userDrawn="1"/>
            </p:nvSpPr>
            <p:spPr bwMode="auto">
              <a:xfrm>
                <a:off x="1696621" y="6463951"/>
                <a:ext cx="25048" cy="25049"/>
              </a:xfrm>
              <a:custGeom>
                <a:avLst/>
                <a:gdLst>
                  <a:gd name="T0" fmla="*/ 0 w 33"/>
                  <a:gd name="T1" fmla="*/ 16 h 33"/>
                  <a:gd name="T2" fmla="*/ 17 w 33"/>
                  <a:gd name="T3" fmla="*/ 0 h 33"/>
                  <a:gd name="T4" fmla="*/ 33 w 33"/>
                  <a:gd name="T5" fmla="*/ 16 h 33"/>
                  <a:gd name="T6" fmla="*/ 17 w 33"/>
                  <a:gd name="T7" fmla="*/ 33 h 33"/>
                  <a:gd name="T8" fmla="*/ 0 w 33"/>
                  <a:gd name="T9" fmla="*/ 16 h 33"/>
                  <a:gd name="T10" fmla="*/ 17 w 33"/>
                  <a:gd name="T11" fmla="*/ 30 h 33"/>
                  <a:gd name="T12" fmla="*/ 30 w 33"/>
                  <a:gd name="T13" fmla="*/ 16 h 33"/>
                  <a:gd name="T14" fmla="*/ 17 w 33"/>
                  <a:gd name="T15" fmla="*/ 2 h 33"/>
                  <a:gd name="T16" fmla="*/ 3 w 33"/>
                  <a:gd name="T17" fmla="*/ 16 h 33"/>
                  <a:gd name="T18" fmla="*/ 17 w 33"/>
                  <a:gd name="T19" fmla="*/ 30 h 33"/>
                  <a:gd name="T20" fmla="*/ 13 w 33"/>
                  <a:gd name="T21" fmla="*/ 26 h 33"/>
                  <a:gd name="T22" fmla="*/ 10 w 33"/>
                  <a:gd name="T23" fmla="*/ 26 h 33"/>
                  <a:gd name="T24" fmla="*/ 10 w 33"/>
                  <a:gd name="T25" fmla="*/ 7 h 33"/>
                  <a:gd name="T26" fmla="*/ 17 w 33"/>
                  <a:gd name="T27" fmla="*/ 7 h 33"/>
                  <a:gd name="T28" fmla="*/ 24 w 33"/>
                  <a:gd name="T29" fmla="*/ 12 h 33"/>
                  <a:gd name="T30" fmla="*/ 19 w 33"/>
                  <a:gd name="T31" fmla="*/ 18 h 33"/>
                  <a:gd name="T32" fmla="*/ 25 w 33"/>
                  <a:gd name="T33" fmla="*/ 26 h 33"/>
                  <a:gd name="T34" fmla="*/ 21 w 33"/>
                  <a:gd name="T35" fmla="*/ 26 h 33"/>
                  <a:gd name="T36" fmla="*/ 16 w 33"/>
                  <a:gd name="T37" fmla="*/ 18 h 33"/>
                  <a:gd name="T38" fmla="*/ 13 w 33"/>
                  <a:gd name="T39" fmla="*/ 18 h 33"/>
                  <a:gd name="T40" fmla="*/ 13 w 33"/>
                  <a:gd name="T41" fmla="*/ 26 h 33"/>
                  <a:gd name="T42" fmla="*/ 16 w 33"/>
                  <a:gd name="T43" fmla="*/ 15 h 33"/>
                  <a:gd name="T44" fmla="*/ 21 w 33"/>
                  <a:gd name="T45" fmla="*/ 12 h 33"/>
                  <a:gd name="T46" fmla="*/ 17 w 33"/>
                  <a:gd name="T47" fmla="*/ 9 h 33"/>
                  <a:gd name="T48" fmla="*/ 13 w 33"/>
                  <a:gd name="T49" fmla="*/ 9 h 33"/>
                  <a:gd name="T50" fmla="*/ 13 w 33"/>
                  <a:gd name="T51" fmla="*/ 15 h 33"/>
                  <a:gd name="T52" fmla="*/ 16 w 33"/>
                  <a:gd name="T53" fmla="*/ 1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3" h="33">
                    <a:moveTo>
                      <a:pt x="0" y="16"/>
                    </a:moveTo>
                    <a:cubicBezTo>
                      <a:pt x="0" y="7"/>
                      <a:pt x="7" y="0"/>
                      <a:pt x="17" y="0"/>
                    </a:cubicBezTo>
                    <a:cubicBezTo>
                      <a:pt x="26" y="0"/>
                      <a:pt x="33" y="7"/>
                      <a:pt x="33" y="16"/>
                    </a:cubicBezTo>
                    <a:cubicBezTo>
                      <a:pt x="33" y="26"/>
                      <a:pt x="26" y="33"/>
                      <a:pt x="17" y="33"/>
                    </a:cubicBezTo>
                    <a:cubicBezTo>
                      <a:pt x="7" y="33"/>
                      <a:pt x="0" y="26"/>
                      <a:pt x="0" y="16"/>
                    </a:cubicBezTo>
                    <a:close/>
                    <a:moveTo>
                      <a:pt x="17" y="30"/>
                    </a:moveTo>
                    <a:cubicBezTo>
                      <a:pt x="24" y="30"/>
                      <a:pt x="30" y="24"/>
                      <a:pt x="30" y="16"/>
                    </a:cubicBezTo>
                    <a:cubicBezTo>
                      <a:pt x="30" y="8"/>
                      <a:pt x="24" y="2"/>
                      <a:pt x="17" y="2"/>
                    </a:cubicBezTo>
                    <a:cubicBezTo>
                      <a:pt x="9" y="2"/>
                      <a:pt x="3" y="8"/>
                      <a:pt x="3" y="16"/>
                    </a:cubicBezTo>
                    <a:cubicBezTo>
                      <a:pt x="3" y="24"/>
                      <a:pt x="9" y="30"/>
                      <a:pt x="17" y="30"/>
                    </a:cubicBezTo>
                    <a:close/>
                    <a:moveTo>
                      <a:pt x="13" y="26"/>
                    </a:moveTo>
                    <a:cubicBezTo>
                      <a:pt x="10" y="26"/>
                      <a:pt x="10" y="26"/>
                      <a:pt x="10" y="26"/>
                    </a:cubicBezTo>
                    <a:cubicBezTo>
                      <a:pt x="10" y="7"/>
                      <a:pt x="10" y="7"/>
                      <a:pt x="10" y="7"/>
                    </a:cubicBezTo>
                    <a:cubicBezTo>
                      <a:pt x="17" y="7"/>
                      <a:pt x="17" y="7"/>
                      <a:pt x="17" y="7"/>
                    </a:cubicBezTo>
                    <a:cubicBezTo>
                      <a:pt x="22" y="7"/>
                      <a:pt x="24" y="8"/>
                      <a:pt x="24" y="12"/>
                    </a:cubicBezTo>
                    <a:cubicBezTo>
                      <a:pt x="24" y="16"/>
                      <a:pt x="22" y="17"/>
                      <a:pt x="19" y="18"/>
                    </a:cubicBezTo>
                    <a:cubicBezTo>
                      <a:pt x="25" y="26"/>
                      <a:pt x="25" y="26"/>
                      <a:pt x="25" y="26"/>
                    </a:cubicBezTo>
                    <a:cubicBezTo>
                      <a:pt x="21" y="26"/>
                      <a:pt x="21" y="26"/>
                      <a:pt x="21" y="26"/>
                    </a:cubicBezTo>
                    <a:cubicBezTo>
                      <a:pt x="16" y="18"/>
                      <a:pt x="16" y="18"/>
                      <a:pt x="16" y="18"/>
                    </a:cubicBezTo>
                    <a:cubicBezTo>
                      <a:pt x="13" y="18"/>
                      <a:pt x="13" y="18"/>
                      <a:pt x="13" y="18"/>
                    </a:cubicBezTo>
                    <a:lnTo>
                      <a:pt x="13" y="26"/>
                    </a:lnTo>
                    <a:close/>
                    <a:moveTo>
                      <a:pt x="16" y="15"/>
                    </a:moveTo>
                    <a:cubicBezTo>
                      <a:pt x="19" y="15"/>
                      <a:pt x="21" y="15"/>
                      <a:pt x="21" y="12"/>
                    </a:cubicBezTo>
                    <a:cubicBezTo>
                      <a:pt x="21" y="10"/>
                      <a:pt x="19" y="9"/>
                      <a:pt x="17" y="9"/>
                    </a:cubicBezTo>
                    <a:cubicBezTo>
                      <a:pt x="13" y="9"/>
                      <a:pt x="13" y="9"/>
                      <a:pt x="13" y="9"/>
                    </a:cubicBezTo>
                    <a:cubicBezTo>
                      <a:pt x="13" y="15"/>
                      <a:pt x="13" y="15"/>
                      <a:pt x="13" y="15"/>
                    </a:cubicBezTo>
                    <a:lnTo>
                      <a:pt x="16"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44" name="Group 43"/>
            <p:cNvGrpSpPr/>
            <p:nvPr userDrawn="1"/>
          </p:nvGrpSpPr>
          <p:grpSpPr>
            <a:xfrm>
              <a:off x="935142" y="6633280"/>
              <a:ext cx="1137209" cy="106206"/>
              <a:chOff x="935142" y="6633280"/>
              <a:chExt cx="1137209" cy="106206"/>
            </a:xfrm>
          </p:grpSpPr>
          <p:sp>
            <p:nvSpPr>
              <p:cNvPr id="45" name="Freeform 30"/>
              <p:cNvSpPr>
                <a:spLocks/>
              </p:cNvSpPr>
              <p:nvPr userDrawn="1"/>
            </p:nvSpPr>
            <p:spPr bwMode="auto">
              <a:xfrm>
                <a:off x="935142" y="6636286"/>
                <a:ext cx="119231" cy="101197"/>
              </a:xfrm>
              <a:custGeom>
                <a:avLst/>
                <a:gdLst>
                  <a:gd name="T0" fmla="*/ 24 w 119"/>
                  <a:gd name="T1" fmla="*/ 66 h 101"/>
                  <a:gd name="T2" fmla="*/ 52 w 119"/>
                  <a:gd name="T3" fmla="*/ 0 h 101"/>
                  <a:gd name="T4" fmla="*/ 67 w 119"/>
                  <a:gd name="T5" fmla="*/ 0 h 101"/>
                  <a:gd name="T6" fmla="*/ 72 w 119"/>
                  <a:gd name="T7" fmla="*/ 74 h 101"/>
                  <a:gd name="T8" fmla="*/ 73 w 119"/>
                  <a:gd name="T9" fmla="*/ 83 h 101"/>
                  <a:gd name="T10" fmla="*/ 79 w 119"/>
                  <a:gd name="T11" fmla="*/ 66 h 101"/>
                  <a:gd name="T12" fmla="*/ 105 w 119"/>
                  <a:gd name="T13" fmla="*/ 0 h 101"/>
                  <a:gd name="T14" fmla="*/ 119 w 119"/>
                  <a:gd name="T15" fmla="*/ 0 h 101"/>
                  <a:gd name="T16" fmla="*/ 77 w 119"/>
                  <a:gd name="T17" fmla="*/ 101 h 101"/>
                  <a:gd name="T18" fmla="*/ 63 w 119"/>
                  <a:gd name="T19" fmla="*/ 101 h 101"/>
                  <a:gd name="T20" fmla="*/ 57 w 119"/>
                  <a:gd name="T21" fmla="*/ 33 h 101"/>
                  <a:gd name="T22" fmla="*/ 56 w 119"/>
                  <a:gd name="T23" fmla="*/ 17 h 101"/>
                  <a:gd name="T24" fmla="*/ 56 w 119"/>
                  <a:gd name="T25" fmla="*/ 18 h 101"/>
                  <a:gd name="T26" fmla="*/ 50 w 119"/>
                  <a:gd name="T27" fmla="*/ 34 h 101"/>
                  <a:gd name="T28" fmla="*/ 21 w 119"/>
                  <a:gd name="T29" fmla="*/ 101 h 101"/>
                  <a:gd name="T30" fmla="*/ 7 w 119"/>
                  <a:gd name="T31" fmla="*/ 101 h 101"/>
                  <a:gd name="T32" fmla="*/ 0 w 119"/>
                  <a:gd name="T33" fmla="*/ 0 h 101"/>
                  <a:gd name="T34" fmla="*/ 13 w 119"/>
                  <a:gd name="T35" fmla="*/ 0 h 101"/>
                  <a:gd name="T36" fmla="*/ 17 w 119"/>
                  <a:gd name="T37" fmla="*/ 65 h 101"/>
                  <a:gd name="T38" fmla="*/ 18 w 119"/>
                  <a:gd name="T39" fmla="*/ 76 h 101"/>
                  <a:gd name="T40" fmla="*/ 18 w 119"/>
                  <a:gd name="T41" fmla="*/ 83 h 101"/>
                  <a:gd name="T42" fmla="*/ 24 w 119"/>
                  <a:gd name="T43" fmla="*/ 6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9" h="101">
                    <a:moveTo>
                      <a:pt x="24" y="66"/>
                    </a:moveTo>
                    <a:lnTo>
                      <a:pt x="52" y="0"/>
                    </a:lnTo>
                    <a:lnTo>
                      <a:pt x="67" y="0"/>
                    </a:lnTo>
                    <a:lnTo>
                      <a:pt x="72" y="74"/>
                    </a:lnTo>
                    <a:lnTo>
                      <a:pt x="73" y="83"/>
                    </a:lnTo>
                    <a:lnTo>
                      <a:pt x="79" y="66"/>
                    </a:lnTo>
                    <a:lnTo>
                      <a:pt x="105" y="0"/>
                    </a:lnTo>
                    <a:lnTo>
                      <a:pt x="119" y="0"/>
                    </a:lnTo>
                    <a:lnTo>
                      <a:pt x="77" y="101"/>
                    </a:lnTo>
                    <a:lnTo>
                      <a:pt x="63" y="101"/>
                    </a:lnTo>
                    <a:lnTo>
                      <a:pt x="57" y="33"/>
                    </a:lnTo>
                    <a:lnTo>
                      <a:pt x="56" y="17"/>
                    </a:lnTo>
                    <a:lnTo>
                      <a:pt x="56" y="18"/>
                    </a:lnTo>
                    <a:lnTo>
                      <a:pt x="50" y="34"/>
                    </a:lnTo>
                    <a:lnTo>
                      <a:pt x="21" y="101"/>
                    </a:lnTo>
                    <a:lnTo>
                      <a:pt x="7" y="101"/>
                    </a:lnTo>
                    <a:lnTo>
                      <a:pt x="0" y="0"/>
                    </a:lnTo>
                    <a:lnTo>
                      <a:pt x="13" y="0"/>
                    </a:lnTo>
                    <a:lnTo>
                      <a:pt x="17" y="65"/>
                    </a:lnTo>
                    <a:lnTo>
                      <a:pt x="18" y="76"/>
                    </a:lnTo>
                    <a:lnTo>
                      <a:pt x="18" y="83"/>
                    </a:lnTo>
                    <a:lnTo>
                      <a:pt x="24"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31"/>
              <p:cNvSpPr>
                <a:spLocks noEditPoints="1"/>
              </p:cNvSpPr>
              <p:nvPr userDrawn="1"/>
            </p:nvSpPr>
            <p:spPr bwMode="auto">
              <a:xfrm>
                <a:off x="1050365" y="6661334"/>
                <a:ext cx="66128" cy="78152"/>
              </a:xfrm>
              <a:custGeom>
                <a:avLst/>
                <a:gdLst>
                  <a:gd name="T0" fmla="*/ 16 w 88"/>
                  <a:gd name="T1" fmla="*/ 56 h 103"/>
                  <a:gd name="T2" fmla="*/ 16 w 88"/>
                  <a:gd name="T3" fmla="*/ 62 h 103"/>
                  <a:gd name="T4" fmla="*/ 39 w 88"/>
                  <a:gd name="T5" fmla="*/ 88 h 103"/>
                  <a:gd name="T6" fmla="*/ 67 w 88"/>
                  <a:gd name="T7" fmla="*/ 68 h 103"/>
                  <a:gd name="T8" fmla="*/ 83 w 88"/>
                  <a:gd name="T9" fmla="*/ 68 h 103"/>
                  <a:gd name="T10" fmla="*/ 37 w 88"/>
                  <a:gd name="T11" fmla="*/ 103 h 103"/>
                  <a:gd name="T12" fmla="*/ 0 w 88"/>
                  <a:gd name="T13" fmla="*/ 61 h 103"/>
                  <a:gd name="T14" fmla="*/ 50 w 88"/>
                  <a:gd name="T15" fmla="*/ 0 h 103"/>
                  <a:gd name="T16" fmla="*/ 88 w 88"/>
                  <a:gd name="T17" fmla="*/ 40 h 103"/>
                  <a:gd name="T18" fmla="*/ 87 w 88"/>
                  <a:gd name="T19" fmla="*/ 56 h 103"/>
                  <a:gd name="T20" fmla="*/ 16 w 88"/>
                  <a:gd name="T21" fmla="*/ 56 h 103"/>
                  <a:gd name="T22" fmla="*/ 72 w 88"/>
                  <a:gd name="T23" fmla="*/ 44 h 103"/>
                  <a:gd name="T24" fmla="*/ 72 w 88"/>
                  <a:gd name="T25" fmla="*/ 39 h 103"/>
                  <a:gd name="T26" fmla="*/ 50 w 88"/>
                  <a:gd name="T27" fmla="*/ 14 h 103"/>
                  <a:gd name="T28" fmla="*/ 19 w 88"/>
                  <a:gd name="T29" fmla="*/ 44 h 103"/>
                  <a:gd name="T30" fmla="*/ 72 w 88"/>
                  <a:gd name="T31" fmla="*/ 4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3">
                    <a:moveTo>
                      <a:pt x="16" y="56"/>
                    </a:moveTo>
                    <a:cubicBezTo>
                      <a:pt x="16" y="58"/>
                      <a:pt x="16" y="60"/>
                      <a:pt x="16" y="62"/>
                    </a:cubicBezTo>
                    <a:cubicBezTo>
                      <a:pt x="16" y="78"/>
                      <a:pt x="23" y="88"/>
                      <a:pt x="39" y="88"/>
                    </a:cubicBezTo>
                    <a:cubicBezTo>
                      <a:pt x="53" y="88"/>
                      <a:pt x="61" y="80"/>
                      <a:pt x="67" y="68"/>
                    </a:cubicBezTo>
                    <a:cubicBezTo>
                      <a:pt x="83" y="68"/>
                      <a:pt x="83" y="68"/>
                      <a:pt x="83" y="68"/>
                    </a:cubicBezTo>
                    <a:cubicBezTo>
                      <a:pt x="75" y="90"/>
                      <a:pt x="61" y="103"/>
                      <a:pt x="37" y="103"/>
                    </a:cubicBezTo>
                    <a:cubicBezTo>
                      <a:pt x="14" y="103"/>
                      <a:pt x="0" y="86"/>
                      <a:pt x="0" y="61"/>
                    </a:cubicBezTo>
                    <a:cubicBezTo>
                      <a:pt x="0" y="29"/>
                      <a:pt x="19" y="0"/>
                      <a:pt x="50" y="0"/>
                    </a:cubicBezTo>
                    <a:cubicBezTo>
                      <a:pt x="84" y="0"/>
                      <a:pt x="88" y="28"/>
                      <a:pt x="88" y="40"/>
                    </a:cubicBezTo>
                    <a:cubicBezTo>
                      <a:pt x="88" y="48"/>
                      <a:pt x="87" y="52"/>
                      <a:pt x="87" y="56"/>
                    </a:cubicBezTo>
                    <a:lnTo>
                      <a:pt x="16" y="56"/>
                    </a:lnTo>
                    <a:close/>
                    <a:moveTo>
                      <a:pt x="72" y="44"/>
                    </a:moveTo>
                    <a:cubicBezTo>
                      <a:pt x="72" y="39"/>
                      <a:pt x="72" y="39"/>
                      <a:pt x="72" y="39"/>
                    </a:cubicBezTo>
                    <a:cubicBezTo>
                      <a:pt x="72" y="20"/>
                      <a:pt x="61" y="14"/>
                      <a:pt x="50" y="14"/>
                    </a:cubicBezTo>
                    <a:cubicBezTo>
                      <a:pt x="33" y="14"/>
                      <a:pt x="23" y="28"/>
                      <a:pt x="19" y="44"/>
                    </a:cubicBezTo>
                    <a:lnTo>
                      <a:pt x="72"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32"/>
              <p:cNvSpPr>
                <a:spLocks/>
              </p:cNvSpPr>
              <p:nvPr userDrawn="1"/>
            </p:nvSpPr>
            <p:spPr bwMode="auto">
              <a:xfrm>
                <a:off x="1125512" y="6661334"/>
                <a:ext cx="63122" cy="78152"/>
              </a:xfrm>
              <a:custGeom>
                <a:avLst/>
                <a:gdLst>
                  <a:gd name="T0" fmla="*/ 68 w 84"/>
                  <a:gd name="T1" fmla="*/ 34 h 103"/>
                  <a:gd name="T2" fmla="*/ 47 w 84"/>
                  <a:gd name="T3" fmla="*/ 13 h 103"/>
                  <a:gd name="T4" fmla="*/ 28 w 84"/>
                  <a:gd name="T5" fmla="*/ 27 h 103"/>
                  <a:gd name="T6" fmla="*/ 42 w 84"/>
                  <a:gd name="T7" fmla="*/ 40 h 103"/>
                  <a:gd name="T8" fmla="*/ 61 w 84"/>
                  <a:gd name="T9" fmla="*/ 48 h 103"/>
                  <a:gd name="T10" fmla="*/ 77 w 84"/>
                  <a:gd name="T11" fmla="*/ 71 h 103"/>
                  <a:gd name="T12" fmla="*/ 39 w 84"/>
                  <a:gd name="T13" fmla="*/ 103 h 103"/>
                  <a:gd name="T14" fmla="*/ 0 w 84"/>
                  <a:gd name="T15" fmla="*/ 66 h 103"/>
                  <a:gd name="T16" fmla="*/ 16 w 84"/>
                  <a:gd name="T17" fmla="*/ 66 h 103"/>
                  <a:gd name="T18" fmla="*/ 41 w 84"/>
                  <a:gd name="T19" fmla="*/ 89 h 103"/>
                  <a:gd name="T20" fmla="*/ 61 w 84"/>
                  <a:gd name="T21" fmla="*/ 75 h 103"/>
                  <a:gd name="T22" fmla="*/ 51 w 84"/>
                  <a:gd name="T23" fmla="*/ 62 h 103"/>
                  <a:gd name="T24" fmla="*/ 34 w 84"/>
                  <a:gd name="T25" fmla="*/ 54 h 103"/>
                  <a:gd name="T26" fmla="*/ 12 w 84"/>
                  <a:gd name="T27" fmla="*/ 28 h 103"/>
                  <a:gd name="T28" fmla="*/ 47 w 84"/>
                  <a:gd name="T29" fmla="*/ 0 h 103"/>
                  <a:gd name="T30" fmla="*/ 84 w 84"/>
                  <a:gd name="T31" fmla="*/ 34 h 103"/>
                  <a:gd name="T32" fmla="*/ 68 w 84"/>
                  <a:gd name="T33" fmla="*/ 3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4" h="103">
                    <a:moveTo>
                      <a:pt x="68" y="34"/>
                    </a:moveTo>
                    <a:cubicBezTo>
                      <a:pt x="68" y="20"/>
                      <a:pt x="60" y="13"/>
                      <a:pt x="47" y="13"/>
                    </a:cubicBezTo>
                    <a:cubicBezTo>
                      <a:pt x="39" y="13"/>
                      <a:pt x="28" y="16"/>
                      <a:pt x="28" y="27"/>
                    </a:cubicBezTo>
                    <a:cubicBezTo>
                      <a:pt x="28" y="34"/>
                      <a:pt x="36" y="38"/>
                      <a:pt x="42" y="40"/>
                    </a:cubicBezTo>
                    <a:cubicBezTo>
                      <a:pt x="61" y="48"/>
                      <a:pt x="61" y="48"/>
                      <a:pt x="61" y="48"/>
                    </a:cubicBezTo>
                    <a:cubicBezTo>
                      <a:pt x="69" y="52"/>
                      <a:pt x="77" y="60"/>
                      <a:pt x="77" y="71"/>
                    </a:cubicBezTo>
                    <a:cubicBezTo>
                      <a:pt x="77" y="94"/>
                      <a:pt x="58" y="103"/>
                      <a:pt x="39" y="103"/>
                    </a:cubicBezTo>
                    <a:cubicBezTo>
                      <a:pt x="14" y="103"/>
                      <a:pt x="0" y="92"/>
                      <a:pt x="0" y="66"/>
                    </a:cubicBezTo>
                    <a:cubicBezTo>
                      <a:pt x="16" y="66"/>
                      <a:pt x="16" y="66"/>
                      <a:pt x="16" y="66"/>
                    </a:cubicBezTo>
                    <a:cubicBezTo>
                      <a:pt x="16" y="82"/>
                      <a:pt x="21" y="89"/>
                      <a:pt x="41" y="89"/>
                    </a:cubicBezTo>
                    <a:cubicBezTo>
                      <a:pt x="51" y="89"/>
                      <a:pt x="61" y="84"/>
                      <a:pt x="61" y="75"/>
                    </a:cubicBezTo>
                    <a:cubicBezTo>
                      <a:pt x="61" y="67"/>
                      <a:pt x="57" y="64"/>
                      <a:pt x="51" y="62"/>
                    </a:cubicBezTo>
                    <a:cubicBezTo>
                      <a:pt x="34" y="54"/>
                      <a:pt x="34" y="54"/>
                      <a:pt x="34" y="54"/>
                    </a:cubicBezTo>
                    <a:cubicBezTo>
                      <a:pt x="22" y="49"/>
                      <a:pt x="12" y="43"/>
                      <a:pt x="12" y="28"/>
                    </a:cubicBezTo>
                    <a:cubicBezTo>
                      <a:pt x="12" y="18"/>
                      <a:pt x="22" y="0"/>
                      <a:pt x="47" y="0"/>
                    </a:cubicBezTo>
                    <a:cubicBezTo>
                      <a:pt x="70" y="0"/>
                      <a:pt x="84" y="10"/>
                      <a:pt x="84" y="34"/>
                    </a:cubicBezTo>
                    <a:lnTo>
                      <a:pt x="68"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33"/>
              <p:cNvSpPr>
                <a:spLocks/>
              </p:cNvSpPr>
              <p:nvPr userDrawn="1"/>
            </p:nvSpPr>
            <p:spPr bwMode="auto">
              <a:xfrm>
                <a:off x="1198653" y="6644301"/>
                <a:ext cx="38074" cy="93181"/>
              </a:xfrm>
              <a:custGeom>
                <a:avLst/>
                <a:gdLst>
                  <a:gd name="T0" fmla="*/ 14 w 50"/>
                  <a:gd name="T1" fmla="*/ 39 h 124"/>
                  <a:gd name="T2" fmla="*/ 0 w 50"/>
                  <a:gd name="T3" fmla="*/ 39 h 124"/>
                  <a:gd name="T4" fmla="*/ 3 w 50"/>
                  <a:gd name="T5" fmla="*/ 26 h 124"/>
                  <a:gd name="T6" fmla="*/ 16 w 50"/>
                  <a:gd name="T7" fmla="*/ 26 h 124"/>
                  <a:gd name="T8" fmla="*/ 23 w 50"/>
                  <a:gd name="T9" fmla="*/ 0 h 124"/>
                  <a:gd name="T10" fmla="*/ 38 w 50"/>
                  <a:gd name="T11" fmla="*/ 0 h 124"/>
                  <a:gd name="T12" fmla="*/ 33 w 50"/>
                  <a:gd name="T13" fmla="*/ 26 h 124"/>
                  <a:gd name="T14" fmla="*/ 50 w 50"/>
                  <a:gd name="T15" fmla="*/ 26 h 124"/>
                  <a:gd name="T16" fmla="*/ 48 w 50"/>
                  <a:gd name="T17" fmla="*/ 39 h 124"/>
                  <a:gd name="T18" fmla="*/ 30 w 50"/>
                  <a:gd name="T19" fmla="*/ 39 h 124"/>
                  <a:gd name="T20" fmla="*/ 18 w 50"/>
                  <a:gd name="T21" fmla="*/ 95 h 124"/>
                  <a:gd name="T22" fmla="*/ 16 w 50"/>
                  <a:gd name="T23" fmla="*/ 105 h 124"/>
                  <a:gd name="T24" fmla="*/ 24 w 50"/>
                  <a:gd name="T25" fmla="*/ 110 h 124"/>
                  <a:gd name="T26" fmla="*/ 34 w 50"/>
                  <a:gd name="T27" fmla="*/ 109 h 124"/>
                  <a:gd name="T28" fmla="*/ 31 w 50"/>
                  <a:gd name="T29" fmla="*/ 123 h 124"/>
                  <a:gd name="T30" fmla="*/ 20 w 50"/>
                  <a:gd name="T31" fmla="*/ 124 h 124"/>
                  <a:gd name="T32" fmla="*/ 0 w 50"/>
                  <a:gd name="T33" fmla="*/ 108 h 124"/>
                  <a:gd name="T34" fmla="*/ 0 w 50"/>
                  <a:gd name="T35" fmla="*/ 102 h 124"/>
                  <a:gd name="T36" fmla="*/ 14 w 50"/>
                  <a:gd name="T37" fmla="*/ 39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0" h="124">
                    <a:moveTo>
                      <a:pt x="14" y="39"/>
                    </a:moveTo>
                    <a:cubicBezTo>
                      <a:pt x="0" y="39"/>
                      <a:pt x="0" y="39"/>
                      <a:pt x="0" y="39"/>
                    </a:cubicBezTo>
                    <a:cubicBezTo>
                      <a:pt x="3" y="26"/>
                      <a:pt x="3" y="26"/>
                      <a:pt x="3" y="26"/>
                    </a:cubicBezTo>
                    <a:cubicBezTo>
                      <a:pt x="16" y="26"/>
                      <a:pt x="16" y="26"/>
                      <a:pt x="16" y="26"/>
                    </a:cubicBezTo>
                    <a:cubicBezTo>
                      <a:pt x="23" y="0"/>
                      <a:pt x="23" y="0"/>
                      <a:pt x="23" y="0"/>
                    </a:cubicBezTo>
                    <a:cubicBezTo>
                      <a:pt x="38" y="0"/>
                      <a:pt x="38" y="0"/>
                      <a:pt x="38" y="0"/>
                    </a:cubicBezTo>
                    <a:cubicBezTo>
                      <a:pt x="33" y="26"/>
                      <a:pt x="33" y="26"/>
                      <a:pt x="33" y="26"/>
                    </a:cubicBezTo>
                    <a:cubicBezTo>
                      <a:pt x="50" y="26"/>
                      <a:pt x="50" y="26"/>
                      <a:pt x="50" y="26"/>
                    </a:cubicBezTo>
                    <a:cubicBezTo>
                      <a:pt x="48" y="39"/>
                      <a:pt x="48" y="39"/>
                      <a:pt x="48" y="39"/>
                    </a:cubicBezTo>
                    <a:cubicBezTo>
                      <a:pt x="30" y="39"/>
                      <a:pt x="30" y="39"/>
                      <a:pt x="30" y="39"/>
                    </a:cubicBezTo>
                    <a:cubicBezTo>
                      <a:pt x="18" y="95"/>
                      <a:pt x="18" y="95"/>
                      <a:pt x="18" y="95"/>
                    </a:cubicBezTo>
                    <a:cubicBezTo>
                      <a:pt x="17" y="100"/>
                      <a:pt x="16" y="103"/>
                      <a:pt x="16" y="105"/>
                    </a:cubicBezTo>
                    <a:cubicBezTo>
                      <a:pt x="16" y="109"/>
                      <a:pt x="19" y="110"/>
                      <a:pt x="24" y="110"/>
                    </a:cubicBezTo>
                    <a:cubicBezTo>
                      <a:pt x="27" y="110"/>
                      <a:pt x="31" y="110"/>
                      <a:pt x="34" y="109"/>
                    </a:cubicBezTo>
                    <a:cubicBezTo>
                      <a:pt x="31" y="123"/>
                      <a:pt x="31" y="123"/>
                      <a:pt x="31" y="123"/>
                    </a:cubicBezTo>
                    <a:cubicBezTo>
                      <a:pt x="28" y="123"/>
                      <a:pt x="25" y="124"/>
                      <a:pt x="20" y="124"/>
                    </a:cubicBezTo>
                    <a:cubicBezTo>
                      <a:pt x="8" y="124"/>
                      <a:pt x="0" y="119"/>
                      <a:pt x="0" y="108"/>
                    </a:cubicBezTo>
                    <a:cubicBezTo>
                      <a:pt x="0" y="107"/>
                      <a:pt x="0" y="104"/>
                      <a:pt x="0" y="102"/>
                    </a:cubicBezTo>
                    <a:lnTo>
                      <a:pt x="14"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34"/>
              <p:cNvSpPr>
                <a:spLocks noEditPoints="1"/>
              </p:cNvSpPr>
              <p:nvPr userDrawn="1"/>
            </p:nvSpPr>
            <p:spPr bwMode="auto">
              <a:xfrm>
                <a:off x="1278809" y="6636286"/>
                <a:ext cx="85165" cy="101197"/>
              </a:xfrm>
              <a:custGeom>
                <a:avLst/>
                <a:gdLst>
                  <a:gd name="T0" fmla="*/ 18 w 114"/>
                  <a:gd name="T1" fmla="*/ 134 h 134"/>
                  <a:gd name="T2" fmla="*/ 0 w 114"/>
                  <a:gd name="T3" fmla="*/ 134 h 134"/>
                  <a:gd name="T4" fmla="*/ 28 w 114"/>
                  <a:gd name="T5" fmla="*/ 0 h 134"/>
                  <a:gd name="T6" fmla="*/ 74 w 114"/>
                  <a:gd name="T7" fmla="*/ 0 h 134"/>
                  <a:gd name="T8" fmla="*/ 114 w 114"/>
                  <a:gd name="T9" fmla="*/ 34 h 134"/>
                  <a:gd name="T10" fmla="*/ 72 w 114"/>
                  <a:gd name="T11" fmla="*/ 78 h 134"/>
                  <a:gd name="T12" fmla="*/ 29 w 114"/>
                  <a:gd name="T13" fmla="*/ 78 h 134"/>
                  <a:gd name="T14" fmla="*/ 18 w 114"/>
                  <a:gd name="T15" fmla="*/ 134 h 134"/>
                  <a:gd name="T16" fmla="*/ 33 w 114"/>
                  <a:gd name="T17" fmla="*/ 63 h 134"/>
                  <a:gd name="T18" fmla="*/ 69 w 114"/>
                  <a:gd name="T19" fmla="*/ 63 h 134"/>
                  <a:gd name="T20" fmla="*/ 96 w 114"/>
                  <a:gd name="T21" fmla="*/ 37 h 134"/>
                  <a:gd name="T22" fmla="*/ 72 w 114"/>
                  <a:gd name="T23" fmla="*/ 16 h 134"/>
                  <a:gd name="T24" fmla="*/ 42 w 114"/>
                  <a:gd name="T25" fmla="*/ 16 h 134"/>
                  <a:gd name="T26" fmla="*/ 33 w 114"/>
                  <a:gd name="T27" fmla="*/ 6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 h="134">
                    <a:moveTo>
                      <a:pt x="18" y="134"/>
                    </a:moveTo>
                    <a:cubicBezTo>
                      <a:pt x="0" y="134"/>
                      <a:pt x="0" y="134"/>
                      <a:pt x="0" y="134"/>
                    </a:cubicBezTo>
                    <a:cubicBezTo>
                      <a:pt x="28" y="0"/>
                      <a:pt x="28" y="0"/>
                      <a:pt x="28" y="0"/>
                    </a:cubicBezTo>
                    <a:cubicBezTo>
                      <a:pt x="74" y="0"/>
                      <a:pt x="74" y="0"/>
                      <a:pt x="74" y="0"/>
                    </a:cubicBezTo>
                    <a:cubicBezTo>
                      <a:pt x="100" y="0"/>
                      <a:pt x="114" y="13"/>
                      <a:pt x="114" y="34"/>
                    </a:cubicBezTo>
                    <a:cubicBezTo>
                      <a:pt x="114" y="56"/>
                      <a:pt x="101" y="78"/>
                      <a:pt x="72" y="78"/>
                    </a:cubicBezTo>
                    <a:cubicBezTo>
                      <a:pt x="29" y="78"/>
                      <a:pt x="29" y="78"/>
                      <a:pt x="29" y="78"/>
                    </a:cubicBezTo>
                    <a:lnTo>
                      <a:pt x="18" y="134"/>
                    </a:lnTo>
                    <a:close/>
                    <a:moveTo>
                      <a:pt x="33" y="63"/>
                    </a:moveTo>
                    <a:cubicBezTo>
                      <a:pt x="69" y="63"/>
                      <a:pt x="69" y="63"/>
                      <a:pt x="69" y="63"/>
                    </a:cubicBezTo>
                    <a:cubicBezTo>
                      <a:pt x="91" y="63"/>
                      <a:pt x="96" y="45"/>
                      <a:pt x="96" y="37"/>
                    </a:cubicBezTo>
                    <a:cubicBezTo>
                      <a:pt x="96" y="23"/>
                      <a:pt x="90" y="16"/>
                      <a:pt x="72" y="16"/>
                    </a:cubicBezTo>
                    <a:cubicBezTo>
                      <a:pt x="42" y="16"/>
                      <a:pt x="42" y="16"/>
                      <a:pt x="42" y="16"/>
                    </a:cubicBezTo>
                    <a:lnTo>
                      <a:pt x="33"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35"/>
              <p:cNvSpPr>
                <a:spLocks noEditPoints="1"/>
              </p:cNvSpPr>
              <p:nvPr userDrawn="1"/>
            </p:nvSpPr>
            <p:spPr bwMode="auto">
              <a:xfrm>
                <a:off x="1369987" y="6661334"/>
                <a:ext cx="66128" cy="78152"/>
              </a:xfrm>
              <a:custGeom>
                <a:avLst/>
                <a:gdLst>
                  <a:gd name="T0" fmla="*/ 17 w 88"/>
                  <a:gd name="T1" fmla="*/ 56 h 103"/>
                  <a:gd name="T2" fmla="*/ 16 w 88"/>
                  <a:gd name="T3" fmla="*/ 62 h 103"/>
                  <a:gd name="T4" fmla="*/ 39 w 88"/>
                  <a:gd name="T5" fmla="*/ 88 h 103"/>
                  <a:gd name="T6" fmla="*/ 67 w 88"/>
                  <a:gd name="T7" fmla="*/ 68 h 103"/>
                  <a:gd name="T8" fmla="*/ 83 w 88"/>
                  <a:gd name="T9" fmla="*/ 68 h 103"/>
                  <a:gd name="T10" fmla="*/ 38 w 88"/>
                  <a:gd name="T11" fmla="*/ 103 h 103"/>
                  <a:gd name="T12" fmla="*/ 0 w 88"/>
                  <a:gd name="T13" fmla="*/ 61 h 103"/>
                  <a:gd name="T14" fmla="*/ 51 w 88"/>
                  <a:gd name="T15" fmla="*/ 0 h 103"/>
                  <a:gd name="T16" fmla="*/ 88 w 88"/>
                  <a:gd name="T17" fmla="*/ 40 h 103"/>
                  <a:gd name="T18" fmla="*/ 88 w 88"/>
                  <a:gd name="T19" fmla="*/ 56 h 103"/>
                  <a:gd name="T20" fmla="*/ 17 w 88"/>
                  <a:gd name="T21" fmla="*/ 56 h 103"/>
                  <a:gd name="T22" fmla="*/ 73 w 88"/>
                  <a:gd name="T23" fmla="*/ 44 h 103"/>
                  <a:gd name="T24" fmla="*/ 73 w 88"/>
                  <a:gd name="T25" fmla="*/ 39 h 103"/>
                  <a:gd name="T26" fmla="*/ 50 w 88"/>
                  <a:gd name="T27" fmla="*/ 14 h 103"/>
                  <a:gd name="T28" fmla="*/ 19 w 88"/>
                  <a:gd name="T29" fmla="*/ 44 h 103"/>
                  <a:gd name="T30" fmla="*/ 73 w 88"/>
                  <a:gd name="T31" fmla="*/ 4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3">
                    <a:moveTo>
                      <a:pt x="17" y="56"/>
                    </a:moveTo>
                    <a:cubicBezTo>
                      <a:pt x="16" y="58"/>
                      <a:pt x="16" y="60"/>
                      <a:pt x="16" y="62"/>
                    </a:cubicBezTo>
                    <a:cubicBezTo>
                      <a:pt x="16" y="78"/>
                      <a:pt x="23" y="88"/>
                      <a:pt x="39" y="88"/>
                    </a:cubicBezTo>
                    <a:cubicBezTo>
                      <a:pt x="53" y="88"/>
                      <a:pt x="62" y="80"/>
                      <a:pt x="67" y="68"/>
                    </a:cubicBezTo>
                    <a:cubicBezTo>
                      <a:pt x="83" y="68"/>
                      <a:pt x="83" y="68"/>
                      <a:pt x="83" y="68"/>
                    </a:cubicBezTo>
                    <a:cubicBezTo>
                      <a:pt x="76" y="90"/>
                      <a:pt x="61" y="103"/>
                      <a:pt x="38" y="103"/>
                    </a:cubicBezTo>
                    <a:cubicBezTo>
                      <a:pt x="14" y="103"/>
                      <a:pt x="0" y="86"/>
                      <a:pt x="0" y="61"/>
                    </a:cubicBezTo>
                    <a:cubicBezTo>
                      <a:pt x="0" y="29"/>
                      <a:pt x="19" y="0"/>
                      <a:pt x="51" y="0"/>
                    </a:cubicBezTo>
                    <a:cubicBezTo>
                      <a:pt x="84" y="0"/>
                      <a:pt x="88" y="28"/>
                      <a:pt x="88" y="40"/>
                    </a:cubicBezTo>
                    <a:cubicBezTo>
                      <a:pt x="88" y="48"/>
                      <a:pt x="88" y="52"/>
                      <a:pt x="88" y="56"/>
                    </a:cubicBezTo>
                    <a:lnTo>
                      <a:pt x="17" y="56"/>
                    </a:lnTo>
                    <a:close/>
                    <a:moveTo>
                      <a:pt x="73" y="44"/>
                    </a:moveTo>
                    <a:cubicBezTo>
                      <a:pt x="73" y="39"/>
                      <a:pt x="73" y="39"/>
                      <a:pt x="73" y="39"/>
                    </a:cubicBezTo>
                    <a:cubicBezTo>
                      <a:pt x="73" y="20"/>
                      <a:pt x="62" y="14"/>
                      <a:pt x="50" y="14"/>
                    </a:cubicBezTo>
                    <a:cubicBezTo>
                      <a:pt x="33" y="14"/>
                      <a:pt x="23" y="28"/>
                      <a:pt x="19" y="44"/>
                    </a:cubicBezTo>
                    <a:lnTo>
                      <a:pt x="73"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36"/>
              <p:cNvSpPr>
                <a:spLocks/>
              </p:cNvSpPr>
              <p:nvPr userDrawn="1"/>
            </p:nvSpPr>
            <p:spPr bwMode="auto">
              <a:xfrm>
                <a:off x="1444131" y="6661334"/>
                <a:ext cx="70136" cy="76148"/>
              </a:xfrm>
              <a:custGeom>
                <a:avLst/>
                <a:gdLst>
                  <a:gd name="T0" fmla="*/ 21 w 93"/>
                  <a:gd name="T1" fmla="*/ 2 h 100"/>
                  <a:gd name="T2" fmla="*/ 37 w 93"/>
                  <a:gd name="T3" fmla="*/ 2 h 100"/>
                  <a:gd name="T4" fmla="*/ 33 w 93"/>
                  <a:gd name="T5" fmla="*/ 18 h 100"/>
                  <a:gd name="T6" fmla="*/ 68 w 93"/>
                  <a:gd name="T7" fmla="*/ 0 h 100"/>
                  <a:gd name="T8" fmla="*/ 93 w 93"/>
                  <a:gd name="T9" fmla="*/ 22 h 100"/>
                  <a:gd name="T10" fmla="*/ 91 w 93"/>
                  <a:gd name="T11" fmla="*/ 40 h 100"/>
                  <a:gd name="T12" fmla="*/ 78 w 93"/>
                  <a:gd name="T13" fmla="*/ 100 h 100"/>
                  <a:gd name="T14" fmla="*/ 61 w 93"/>
                  <a:gd name="T15" fmla="*/ 100 h 100"/>
                  <a:gd name="T16" fmla="*/ 74 w 93"/>
                  <a:gd name="T17" fmla="*/ 40 h 100"/>
                  <a:gd name="T18" fmla="*/ 76 w 93"/>
                  <a:gd name="T19" fmla="*/ 28 h 100"/>
                  <a:gd name="T20" fmla="*/ 61 w 93"/>
                  <a:gd name="T21" fmla="*/ 15 h 100"/>
                  <a:gd name="T22" fmla="*/ 28 w 93"/>
                  <a:gd name="T23" fmla="*/ 47 h 100"/>
                  <a:gd name="T24" fmla="*/ 16 w 93"/>
                  <a:gd name="T25" fmla="*/ 100 h 100"/>
                  <a:gd name="T26" fmla="*/ 0 w 93"/>
                  <a:gd name="T27" fmla="*/ 100 h 100"/>
                  <a:gd name="T28" fmla="*/ 21 w 93"/>
                  <a:gd name="T29" fmla="*/ 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100">
                    <a:moveTo>
                      <a:pt x="21" y="2"/>
                    </a:moveTo>
                    <a:cubicBezTo>
                      <a:pt x="37" y="2"/>
                      <a:pt x="37" y="2"/>
                      <a:pt x="37" y="2"/>
                    </a:cubicBezTo>
                    <a:cubicBezTo>
                      <a:pt x="33" y="18"/>
                      <a:pt x="33" y="18"/>
                      <a:pt x="33" y="18"/>
                    </a:cubicBezTo>
                    <a:cubicBezTo>
                      <a:pt x="43" y="7"/>
                      <a:pt x="54" y="0"/>
                      <a:pt x="68" y="0"/>
                    </a:cubicBezTo>
                    <a:cubicBezTo>
                      <a:pt x="79" y="0"/>
                      <a:pt x="93" y="6"/>
                      <a:pt x="93" y="22"/>
                    </a:cubicBezTo>
                    <a:cubicBezTo>
                      <a:pt x="93" y="26"/>
                      <a:pt x="92" y="33"/>
                      <a:pt x="91" y="40"/>
                    </a:cubicBezTo>
                    <a:cubicBezTo>
                      <a:pt x="78" y="100"/>
                      <a:pt x="78" y="100"/>
                      <a:pt x="78" y="100"/>
                    </a:cubicBezTo>
                    <a:cubicBezTo>
                      <a:pt x="61" y="100"/>
                      <a:pt x="61" y="100"/>
                      <a:pt x="61" y="100"/>
                    </a:cubicBezTo>
                    <a:cubicBezTo>
                      <a:pt x="74" y="40"/>
                      <a:pt x="74" y="40"/>
                      <a:pt x="74" y="40"/>
                    </a:cubicBezTo>
                    <a:cubicBezTo>
                      <a:pt x="75" y="34"/>
                      <a:pt x="76" y="31"/>
                      <a:pt x="76" y="28"/>
                    </a:cubicBezTo>
                    <a:cubicBezTo>
                      <a:pt x="76" y="20"/>
                      <a:pt x="72" y="15"/>
                      <a:pt x="61" y="15"/>
                    </a:cubicBezTo>
                    <a:cubicBezTo>
                      <a:pt x="46" y="15"/>
                      <a:pt x="31" y="31"/>
                      <a:pt x="28" y="47"/>
                    </a:cubicBezTo>
                    <a:cubicBezTo>
                      <a:pt x="16" y="100"/>
                      <a:pt x="16" y="100"/>
                      <a:pt x="16" y="100"/>
                    </a:cubicBezTo>
                    <a:cubicBezTo>
                      <a:pt x="0" y="100"/>
                      <a:pt x="0" y="100"/>
                      <a:pt x="0" y="100"/>
                    </a:cubicBezTo>
                    <a:lnTo>
                      <a:pt x="21"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37"/>
              <p:cNvSpPr>
                <a:spLocks/>
              </p:cNvSpPr>
              <p:nvPr userDrawn="1"/>
            </p:nvSpPr>
            <p:spPr bwMode="auto">
              <a:xfrm>
                <a:off x="1522283" y="6661334"/>
                <a:ext cx="70136" cy="76148"/>
              </a:xfrm>
              <a:custGeom>
                <a:avLst/>
                <a:gdLst>
                  <a:gd name="T0" fmla="*/ 21 w 93"/>
                  <a:gd name="T1" fmla="*/ 2 h 100"/>
                  <a:gd name="T2" fmla="*/ 37 w 93"/>
                  <a:gd name="T3" fmla="*/ 2 h 100"/>
                  <a:gd name="T4" fmla="*/ 34 w 93"/>
                  <a:gd name="T5" fmla="*/ 18 h 100"/>
                  <a:gd name="T6" fmla="*/ 69 w 93"/>
                  <a:gd name="T7" fmla="*/ 0 h 100"/>
                  <a:gd name="T8" fmla="*/ 93 w 93"/>
                  <a:gd name="T9" fmla="*/ 22 h 100"/>
                  <a:gd name="T10" fmla="*/ 91 w 93"/>
                  <a:gd name="T11" fmla="*/ 40 h 100"/>
                  <a:gd name="T12" fmla="*/ 78 w 93"/>
                  <a:gd name="T13" fmla="*/ 100 h 100"/>
                  <a:gd name="T14" fmla="*/ 62 w 93"/>
                  <a:gd name="T15" fmla="*/ 100 h 100"/>
                  <a:gd name="T16" fmla="*/ 74 w 93"/>
                  <a:gd name="T17" fmla="*/ 40 h 100"/>
                  <a:gd name="T18" fmla="*/ 77 w 93"/>
                  <a:gd name="T19" fmla="*/ 28 h 100"/>
                  <a:gd name="T20" fmla="*/ 62 w 93"/>
                  <a:gd name="T21" fmla="*/ 15 h 100"/>
                  <a:gd name="T22" fmla="*/ 28 w 93"/>
                  <a:gd name="T23" fmla="*/ 47 h 100"/>
                  <a:gd name="T24" fmla="*/ 17 w 93"/>
                  <a:gd name="T25" fmla="*/ 100 h 100"/>
                  <a:gd name="T26" fmla="*/ 0 w 93"/>
                  <a:gd name="T27" fmla="*/ 100 h 100"/>
                  <a:gd name="T28" fmla="*/ 21 w 93"/>
                  <a:gd name="T29" fmla="*/ 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 h="100">
                    <a:moveTo>
                      <a:pt x="21" y="2"/>
                    </a:moveTo>
                    <a:cubicBezTo>
                      <a:pt x="37" y="2"/>
                      <a:pt x="37" y="2"/>
                      <a:pt x="37" y="2"/>
                    </a:cubicBezTo>
                    <a:cubicBezTo>
                      <a:pt x="34" y="18"/>
                      <a:pt x="34" y="18"/>
                      <a:pt x="34" y="18"/>
                    </a:cubicBezTo>
                    <a:cubicBezTo>
                      <a:pt x="44" y="7"/>
                      <a:pt x="54" y="0"/>
                      <a:pt x="69" y="0"/>
                    </a:cubicBezTo>
                    <a:cubicBezTo>
                      <a:pt x="79" y="0"/>
                      <a:pt x="93" y="6"/>
                      <a:pt x="93" y="22"/>
                    </a:cubicBezTo>
                    <a:cubicBezTo>
                      <a:pt x="93" y="26"/>
                      <a:pt x="92" y="33"/>
                      <a:pt x="91" y="40"/>
                    </a:cubicBezTo>
                    <a:cubicBezTo>
                      <a:pt x="78" y="100"/>
                      <a:pt x="78" y="100"/>
                      <a:pt x="78" y="100"/>
                    </a:cubicBezTo>
                    <a:cubicBezTo>
                      <a:pt x="62" y="100"/>
                      <a:pt x="62" y="100"/>
                      <a:pt x="62" y="100"/>
                    </a:cubicBezTo>
                    <a:cubicBezTo>
                      <a:pt x="74" y="40"/>
                      <a:pt x="74" y="40"/>
                      <a:pt x="74" y="40"/>
                    </a:cubicBezTo>
                    <a:cubicBezTo>
                      <a:pt x="76" y="34"/>
                      <a:pt x="77" y="31"/>
                      <a:pt x="77" y="28"/>
                    </a:cubicBezTo>
                    <a:cubicBezTo>
                      <a:pt x="77" y="20"/>
                      <a:pt x="72" y="15"/>
                      <a:pt x="62" y="15"/>
                    </a:cubicBezTo>
                    <a:cubicBezTo>
                      <a:pt x="46" y="15"/>
                      <a:pt x="32" y="31"/>
                      <a:pt x="28" y="47"/>
                    </a:cubicBezTo>
                    <a:cubicBezTo>
                      <a:pt x="17" y="100"/>
                      <a:pt x="17" y="100"/>
                      <a:pt x="17" y="100"/>
                    </a:cubicBezTo>
                    <a:cubicBezTo>
                      <a:pt x="0" y="100"/>
                      <a:pt x="0" y="100"/>
                      <a:pt x="0" y="100"/>
                    </a:cubicBezTo>
                    <a:lnTo>
                      <a:pt x="21"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38"/>
              <p:cNvSpPr>
                <a:spLocks noEditPoints="1"/>
              </p:cNvSpPr>
              <p:nvPr userDrawn="1"/>
            </p:nvSpPr>
            <p:spPr bwMode="auto">
              <a:xfrm>
                <a:off x="1644520" y="6636286"/>
                <a:ext cx="86167" cy="101197"/>
              </a:xfrm>
              <a:custGeom>
                <a:avLst/>
                <a:gdLst>
                  <a:gd name="T0" fmla="*/ 18 w 114"/>
                  <a:gd name="T1" fmla="*/ 134 h 134"/>
                  <a:gd name="T2" fmla="*/ 0 w 114"/>
                  <a:gd name="T3" fmla="*/ 134 h 134"/>
                  <a:gd name="T4" fmla="*/ 29 w 114"/>
                  <a:gd name="T5" fmla="*/ 0 h 134"/>
                  <a:gd name="T6" fmla="*/ 75 w 114"/>
                  <a:gd name="T7" fmla="*/ 0 h 134"/>
                  <a:gd name="T8" fmla="*/ 114 w 114"/>
                  <a:gd name="T9" fmla="*/ 34 h 134"/>
                  <a:gd name="T10" fmla="*/ 72 w 114"/>
                  <a:gd name="T11" fmla="*/ 78 h 134"/>
                  <a:gd name="T12" fmla="*/ 30 w 114"/>
                  <a:gd name="T13" fmla="*/ 78 h 134"/>
                  <a:gd name="T14" fmla="*/ 18 w 114"/>
                  <a:gd name="T15" fmla="*/ 134 h 134"/>
                  <a:gd name="T16" fmla="*/ 33 w 114"/>
                  <a:gd name="T17" fmla="*/ 63 h 134"/>
                  <a:gd name="T18" fmla="*/ 70 w 114"/>
                  <a:gd name="T19" fmla="*/ 63 h 134"/>
                  <a:gd name="T20" fmla="*/ 97 w 114"/>
                  <a:gd name="T21" fmla="*/ 37 h 134"/>
                  <a:gd name="T22" fmla="*/ 73 w 114"/>
                  <a:gd name="T23" fmla="*/ 16 h 134"/>
                  <a:gd name="T24" fmla="*/ 43 w 114"/>
                  <a:gd name="T25" fmla="*/ 16 h 134"/>
                  <a:gd name="T26" fmla="*/ 33 w 114"/>
                  <a:gd name="T27" fmla="*/ 6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 h="134">
                    <a:moveTo>
                      <a:pt x="18" y="134"/>
                    </a:moveTo>
                    <a:cubicBezTo>
                      <a:pt x="0" y="134"/>
                      <a:pt x="0" y="134"/>
                      <a:pt x="0" y="134"/>
                    </a:cubicBezTo>
                    <a:cubicBezTo>
                      <a:pt x="29" y="0"/>
                      <a:pt x="29" y="0"/>
                      <a:pt x="29" y="0"/>
                    </a:cubicBezTo>
                    <a:cubicBezTo>
                      <a:pt x="75" y="0"/>
                      <a:pt x="75" y="0"/>
                      <a:pt x="75" y="0"/>
                    </a:cubicBezTo>
                    <a:cubicBezTo>
                      <a:pt x="101" y="0"/>
                      <a:pt x="114" y="13"/>
                      <a:pt x="114" y="34"/>
                    </a:cubicBezTo>
                    <a:cubicBezTo>
                      <a:pt x="114" y="56"/>
                      <a:pt x="102" y="78"/>
                      <a:pt x="72" y="78"/>
                    </a:cubicBezTo>
                    <a:cubicBezTo>
                      <a:pt x="30" y="78"/>
                      <a:pt x="30" y="78"/>
                      <a:pt x="30" y="78"/>
                    </a:cubicBezTo>
                    <a:lnTo>
                      <a:pt x="18" y="134"/>
                    </a:lnTo>
                    <a:close/>
                    <a:moveTo>
                      <a:pt x="33" y="63"/>
                    </a:moveTo>
                    <a:cubicBezTo>
                      <a:pt x="70" y="63"/>
                      <a:pt x="70" y="63"/>
                      <a:pt x="70" y="63"/>
                    </a:cubicBezTo>
                    <a:cubicBezTo>
                      <a:pt x="92" y="63"/>
                      <a:pt x="97" y="45"/>
                      <a:pt x="97" y="37"/>
                    </a:cubicBezTo>
                    <a:cubicBezTo>
                      <a:pt x="97" y="23"/>
                      <a:pt x="90" y="16"/>
                      <a:pt x="73" y="16"/>
                    </a:cubicBezTo>
                    <a:cubicBezTo>
                      <a:pt x="43" y="16"/>
                      <a:pt x="43" y="16"/>
                      <a:pt x="43" y="16"/>
                    </a:cubicBezTo>
                    <a:lnTo>
                      <a:pt x="33"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39"/>
              <p:cNvSpPr>
                <a:spLocks noEditPoints="1"/>
              </p:cNvSpPr>
              <p:nvPr userDrawn="1"/>
            </p:nvSpPr>
            <p:spPr bwMode="auto">
              <a:xfrm>
                <a:off x="1735697" y="6661334"/>
                <a:ext cx="69134" cy="78152"/>
              </a:xfrm>
              <a:custGeom>
                <a:avLst/>
                <a:gdLst>
                  <a:gd name="T0" fmla="*/ 54 w 91"/>
                  <a:gd name="T1" fmla="*/ 0 h 103"/>
                  <a:gd name="T2" fmla="*/ 91 w 91"/>
                  <a:gd name="T3" fmla="*/ 40 h 103"/>
                  <a:gd name="T4" fmla="*/ 38 w 91"/>
                  <a:gd name="T5" fmla="*/ 103 h 103"/>
                  <a:gd name="T6" fmla="*/ 0 w 91"/>
                  <a:gd name="T7" fmla="*/ 62 h 103"/>
                  <a:gd name="T8" fmla="*/ 54 w 91"/>
                  <a:gd name="T9" fmla="*/ 0 h 103"/>
                  <a:gd name="T10" fmla="*/ 39 w 91"/>
                  <a:gd name="T11" fmla="*/ 89 h 103"/>
                  <a:gd name="T12" fmla="*/ 74 w 91"/>
                  <a:gd name="T13" fmla="*/ 40 h 103"/>
                  <a:gd name="T14" fmla="*/ 52 w 91"/>
                  <a:gd name="T15" fmla="*/ 13 h 103"/>
                  <a:gd name="T16" fmla="*/ 17 w 91"/>
                  <a:gd name="T17" fmla="*/ 63 h 103"/>
                  <a:gd name="T18" fmla="*/ 39 w 91"/>
                  <a:gd name="T19" fmla="*/ 8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103">
                    <a:moveTo>
                      <a:pt x="54" y="0"/>
                    </a:moveTo>
                    <a:cubicBezTo>
                      <a:pt x="78" y="0"/>
                      <a:pt x="91" y="17"/>
                      <a:pt x="91" y="40"/>
                    </a:cubicBezTo>
                    <a:cubicBezTo>
                      <a:pt x="91" y="58"/>
                      <a:pt x="80" y="103"/>
                      <a:pt x="38" y="103"/>
                    </a:cubicBezTo>
                    <a:cubicBezTo>
                      <a:pt x="19" y="103"/>
                      <a:pt x="0" y="92"/>
                      <a:pt x="0" y="62"/>
                    </a:cubicBezTo>
                    <a:cubicBezTo>
                      <a:pt x="0" y="30"/>
                      <a:pt x="19" y="0"/>
                      <a:pt x="54" y="0"/>
                    </a:cubicBezTo>
                    <a:close/>
                    <a:moveTo>
                      <a:pt x="39" y="89"/>
                    </a:moveTo>
                    <a:cubicBezTo>
                      <a:pt x="65" y="89"/>
                      <a:pt x="74" y="57"/>
                      <a:pt x="74" y="40"/>
                    </a:cubicBezTo>
                    <a:cubicBezTo>
                      <a:pt x="74" y="20"/>
                      <a:pt x="64" y="13"/>
                      <a:pt x="52" y="13"/>
                    </a:cubicBezTo>
                    <a:cubicBezTo>
                      <a:pt x="28" y="13"/>
                      <a:pt x="17" y="42"/>
                      <a:pt x="17" y="63"/>
                    </a:cubicBezTo>
                    <a:cubicBezTo>
                      <a:pt x="17" y="77"/>
                      <a:pt x="24" y="89"/>
                      <a:pt x="39" y="8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40"/>
              <p:cNvSpPr>
                <a:spLocks/>
              </p:cNvSpPr>
              <p:nvPr userDrawn="1"/>
            </p:nvSpPr>
            <p:spPr bwMode="auto">
              <a:xfrm>
                <a:off x="1818859" y="6664340"/>
                <a:ext cx="103200" cy="73142"/>
              </a:xfrm>
              <a:custGeom>
                <a:avLst/>
                <a:gdLst>
                  <a:gd name="T0" fmla="*/ 0 w 103"/>
                  <a:gd name="T1" fmla="*/ 0 h 73"/>
                  <a:gd name="T2" fmla="*/ 13 w 103"/>
                  <a:gd name="T3" fmla="*/ 0 h 73"/>
                  <a:gd name="T4" fmla="*/ 16 w 103"/>
                  <a:gd name="T5" fmla="*/ 38 h 73"/>
                  <a:gd name="T6" fmla="*/ 18 w 103"/>
                  <a:gd name="T7" fmla="*/ 58 h 73"/>
                  <a:gd name="T8" fmla="*/ 26 w 103"/>
                  <a:gd name="T9" fmla="*/ 38 h 73"/>
                  <a:gd name="T10" fmla="*/ 43 w 103"/>
                  <a:gd name="T11" fmla="*/ 0 h 73"/>
                  <a:gd name="T12" fmla="*/ 58 w 103"/>
                  <a:gd name="T13" fmla="*/ 0 h 73"/>
                  <a:gd name="T14" fmla="*/ 59 w 103"/>
                  <a:gd name="T15" fmla="*/ 31 h 73"/>
                  <a:gd name="T16" fmla="*/ 60 w 103"/>
                  <a:gd name="T17" fmla="*/ 57 h 73"/>
                  <a:gd name="T18" fmla="*/ 69 w 103"/>
                  <a:gd name="T19" fmla="*/ 38 h 73"/>
                  <a:gd name="T20" fmla="*/ 89 w 103"/>
                  <a:gd name="T21" fmla="*/ 0 h 73"/>
                  <a:gd name="T22" fmla="*/ 103 w 103"/>
                  <a:gd name="T23" fmla="*/ 0 h 73"/>
                  <a:gd name="T24" fmla="*/ 64 w 103"/>
                  <a:gd name="T25" fmla="*/ 73 h 73"/>
                  <a:gd name="T26" fmla="*/ 51 w 103"/>
                  <a:gd name="T27" fmla="*/ 73 h 73"/>
                  <a:gd name="T28" fmla="*/ 48 w 103"/>
                  <a:gd name="T29" fmla="*/ 36 h 73"/>
                  <a:gd name="T30" fmla="*/ 48 w 103"/>
                  <a:gd name="T31" fmla="*/ 15 h 73"/>
                  <a:gd name="T32" fmla="*/ 39 w 103"/>
                  <a:gd name="T33" fmla="*/ 34 h 73"/>
                  <a:gd name="T34" fmla="*/ 21 w 103"/>
                  <a:gd name="T35" fmla="*/ 73 h 73"/>
                  <a:gd name="T36" fmla="*/ 9 w 103"/>
                  <a:gd name="T37" fmla="*/ 73 h 73"/>
                  <a:gd name="T38" fmla="*/ 0 w 103"/>
                  <a:gd name="T39"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3" h="73">
                    <a:moveTo>
                      <a:pt x="0" y="0"/>
                    </a:moveTo>
                    <a:lnTo>
                      <a:pt x="13" y="0"/>
                    </a:lnTo>
                    <a:lnTo>
                      <a:pt x="16" y="38"/>
                    </a:lnTo>
                    <a:lnTo>
                      <a:pt x="18" y="58"/>
                    </a:lnTo>
                    <a:lnTo>
                      <a:pt x="26" y="38"/>
                    </a:lnTo>
                    <a:lnTo>
                      <a:pt x="43" y="0"/>
                    </a:lnTo>
                    <a:lnTo>
                      <a:pt x="58" y="0"/>
                    </a:lnTo>
                    <a:lnTo>
                      <a:pt x="59" y="31"/>
                    </a:lnTo>
                    <a:lnTo>
                      <a:pt x="60" y="57"/>
                    </a:lnTo>
                    <a:lnTo>
                      <a:pt x="69" y="38"/>
                    </a:lnTo>
                    <a:lnTo>
                      <a:pt x="89" y="0"/>
                    </a:lnTo>
                    <a:lnTo>
                      <a:pt x="103" y="0"/>
                    </a:lnTo>
                    <a:lnTo>
                      <a:pt x="64" y="73"/>
                    </a:lnTo>
                    <a:lnTo>
                      <a:pt x="51" y="73"/>
                    </a:lnTo>
                    <a:lnTo>
                      <a:pt x="48" y="36"/>
                    </a:lnTo>
                    <a:lnTo>
                      <a:pt x="48" y="15"/>
                    </a:lnTo>
                    <a:lnTo>
                      <a:pt x="39" y="34"/>
                    </a:lnTo>
                    <a:lnTo>
                      <a:pt x="21" y="73"/>
                    </a:lnTo>
                    <a:lnTo>
                      <a:pt x="9" y="7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41"/>
              <p:cNvSpPr>
                <a:spLocks noEditPoints="1"/>
              </p:cNvSpPr>
              <p:nvPr userDrawn="1"/>
            </p:nvSpPr>
            <p:spPr bwMode="auto">
              <a:xfrm>
                <a:off x="1924063" y="6661334"/>
                <a:ext cx="66128" cy="78152"/>
              </a:xfrm>
              <a:custGeom>
                <a:avLst/>
                <a:gdLst>
                  <a:gd name="T0" fmla="*/ 16 w 88"/>
                  <a:gd name="T1" fmla="*/ 56 h 103"/>
                  <a:gd name="T2" fmla="*/ 16 w 88"/>
                  <a:gd name="T3" fmla="*/ 62 h 103"/>
                  <a:gd name="T4" fmla="*/ 39 w 88"/>
                  <a:gd name="T5" fmla="*/ 88 h 103"/>
                  <a:gd name="T6" fmla="*/ 67 w 88"/>
                  <a:gd name="T7" fmla="*/ 68 h 103"/>
                  <a:gd name="T8" fmla="*/ 83 w 88"/>
                  <a:gd name="T9" fmla="*/ 68 h 103"/>
                  <a:gd name="T10" fmla="*/ 38 w 88"/>
                  <a:gd name="T11" fmla="*/ 103 h 103"/>
                  <a:gd name="T12" fmla="*/ 0 w 88"/>
                  <a:gd name="T13" fmla="*/ 61 h 103"/>
                  <a:gd name="T14" fmla="*/ 51 w 88"/>
                  <a:gd name="T15" fmla="*/ 0 h 103"/>
                  <a:gd name="T16" fmla="*/ 88 w 88"/>
                  <a:gd name="T17" fmla="*/ 40 h 103"/>
                  <a:gd name="T18" fmla="*/ 87 w 88"/>
                  <a:gd name="T19" fmla="*/ 56 h 103"/>
                  <a:gd name="T20" fmla="*/ 16 w 88"/>
                  <a:gd name="T21" fmla="*/ 56 h 103"/>
                  <a:gd name="T22" fmla="*/ 72 w 88"/>
                  <a:gd name="T23" fmla="*/ 44 h 103"/>
                  <a:gd name="T24" fmla="*/ 72 w 88"/>
                  <a:gd name="T25" fmla="*/ 39 h 103"/>
                  <a:gd name="T26" fmla="*/ 50 w 88"/>
                  <a:gd name="T27" fmla="*/ 14 h 103"/>
                  <a:gd name="T28" fmla="*/ 19 w 88"/>
                  <a:gd name="T29" fmla="*/ 44 h 103"/>
                  <a:gd name="T30" fmla="*/ 72 w 88"/>
                  <a:gd name="T31" fmla="*/ 4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103">
                    <a:moveTo>
                      <a:pt x="16" y="56"/>
                    </a:moveTo>
                    <a:cubicBezTo>
                      <a:pt x="16" y="58"/>
                      <a:pt x="16" y="60"/>
                      <a:pt x="16" y="62"/>
                    </a:cubicBezTo>
                    <a:cubicBezTo>
                      <a:pt x="16" y="78"/>
                      <a:pt x="23" y="88"/>
                      <a:pt x="39" y="88"/>
                    </a:cubicBezTo>
                    <a:cubicBezTo>
                      <a:pt x="53" y="88"/>
                      <a:pt x="61" y="80"/>
                      <a:pt x="67" y="68"/>
                    </a:cubicBezTo>
                    <a:cubicBezTo>
                      <a:pt x="83" y="68"/>
                      <a:pt x="83" y="68"/>
                      <a:pt x="83" y="68"/>
                    </a:cubicBezTo>
                    <a:cubicBezTo>
                      <a:pt x="75" y="90"/>
                      <a:pt x="61" y="103"/>
                      <a:pt x="38" y="103"/>
                    </a:cubicBezTo>
                    <a:cubicBezTo>
                      <a:pt x="14" y="103"/>
                      <a:pt x="0" y="86"/>
                      <a:pt x="0" y="61"/>
                    </a:cubicBezTo>
                    <a:cubicBezTo>
                      <a:pt x="0" y="29"/>
                      <a:pt x="19" y="0"/>
                      <a:pt x="51" y="0"/>
                    </a:cubicBezTo>
                    <a:cubicBezTo>
                      <a:pt x="84" y="0"/>
                      <a:pt x="88" y="28"/>
                      <a:pt x="88" y="40"/>
                    </a:cubicBezTo>
                    <a:cubicBezTo>
                      <a:pt x="88" y="48"/>
                      <a:pt x="88" y="52"/>
                      <a:pt x="87" y="56"/>
                    </a:cubicBezTo>
                    <a:lnTo>
                      <a:pt x="16" y="56"/>
                    </a:lnTo>
                    <a:close/>
                    <a:moveTo>
                      <a:pt x="72" y="44"/>
                    </a:moveTo>
                    <a:cubicBezTo>
                      <a:pt x="72" y="39"/>
                      <a:pt x="72" y="39"/>
                      <a:pt x="72" y="39"/>
                    </a:cubicBezTo>
                    <a:cubicBezTo>
                      <a:pt x="72" y="20"/>
                      <a:pt x="62" y="14"/>
                      <a:pt x="50" y="14"/>
                    </a:cubicBezTo>
                    <a:cubicBezTo>
                      <a:pt x="33" y="14"/>
                      <a:pt x="23" y="28"/>
                      <a:pt x="19" y="44"/>
                    </a:cubicBezTo>
                    <a:lnTo>
                      <a:pt x="72"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42"/>
              <p:cNvSpPr>
                <a:spLocks/>
              </p:cNvSpPr>
              <p:nvPr userDrawn="1"/>
            </p:nvSpPr>
            <p:spPr bwMode="auto">
              <a:xfrm>
                <a:off x="1999209" y="6662336"/>
                <a:ext cx="49095" cy="75146"/>
              </a:xfrm>
              <a:custGeom>
                <a:avLst/>
                <a:gdLst>
                  <a:gd name="T0" fmla="*/ 20 w 66"/>
                  <a:gd name="T1" fmla="*/ 2 h 99"/>
                  <a:gd name="T2" fmla="*/ 36 w 66"/>
                  <a:gd name="T3" fmla="*/ 2 h 99"/>
                  <a:gd name="T4" fmla="*/ 32 w 66"/>
                  <a:gd name="T5" fmla="*/ 21 h 99"/>
                  <a:gd name="T6" fmla="*/ 39 w 66"/>
                  <a:gd name="T7" fmla="*/ 11 h 99"/>
                  <a:gd name="T8" fmla="*/ 62 w 66"/>
                  <a:gd name="T9" fmla="*/ 0 h 99"/>
                  <a:gd name="T10" fmla="*/ 66 w 66"/>
                  <a:gd name="T11" fmla="*/ 0 h 99"/>
                  <a:gd name="T12" fmla="*/ 63 w 66"/>
                  <a:gd name="T13" fmla="*/ 18 h 99"/>
                  <a:gd name="T14" fmla="*/ 58 w 66"/>
                  <a:gd name="T15" fmla="*/ 18 h 99"/>
                  <a:gd name="T16" fmla="*/ 26 w 66"/>
                  <a:gd name="T17" fmla="*/ 50 h 99"/>
                  <a:gd name="T18" fmla="*/ 16 w 66"/>
                  <a:gd name="T19" fmla="*/ 99 h 99"/>
                  <a:gd name="T20" fmla="*/ 0 w 66"/>
                  <a:gd name="T21" fmla="*/ 99 h 99"/>
                  <a:gd name="T22" fmla="*/ 20 w 66"/>
                  <a:gd name="T23" fmla="*/ 2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6" h="99">
                    <a:moveTo>
                      <a:pt x="20" y="2"/>
                    </a:moveTo>
                    <a:cubicBezTo>
                      <a:pt x="36" y="2"/>
                      <a:pt x="36" y="2"/>
                      <a:pt x="36" y="2"/>
                    </a:cubicBezTo>
                    <a:cubicBezTo>
                      <a:pt x="32" y="21"/>
                      <a:pt x="32" y="21"/>
                      <a:pt x="32" y="21"/>
                    </a:cubicBezTo>
                    <a:cubicBezTo>
                      <a:pt x="32" y="21"/>
                      <a:pt x="38" y="13"/>
                      <a:pt x="39" y="11"/>
                    </a:cubicBezTo>
                    <a:cubicBezTo>
                      <a:pt x="43" y="7"/>
                      <a:pt x="51" y="0"/>
                      <a:pt x="62" y="0"/>
                    </a:cubicBezTo>
                    <a:cubicBezTo>
                      <a:pt x="66" y="0"/>
                      <a:pt x="66" y="0"/>
                      <a:pt x="66" y="0"/>
                    </a:cubicBezTo>
                    <a:cubicBezTo>
                      <a:pt x="63" y="18"/>
                      <a:pt x="63" y="18"/>
                      <a:pt x="63" y="18"/>
                    </a:cubicBezTo>
                    <a:cubicBezTo>
                      <a:pt x="61" y="18"/>
                      <a:pt x="59" y="18"/>
                      <a:pt x="58" y="18"/>
                    </a:cubicBezTo>
                    <a:cubicBezTo>
                      <a:pt x="39" y="18"/>
                      <a:pt x="29" y="38"/>
                      <a:pt x="26" y="50"/>
                    </a:cubicBezTo>
                    <a:cubicBezTo>
                      <a:pt x="16" y="99"/>
                      <a:pt x="16" y="99"/>
                      <a:pt x="16" y="99"/>
                    </a:cubicBezTo>
                    <a:cubicBezTo>
                      <a:pt x="0" y="99"/>
                      <a:pt x="0" y="99"/>
                      <a:pt x="0" y="99"/>
                    </a:cubicBezTo>
                    <a:lnTo>
                      <a:pt x="2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43"/>
              <p:cNvSpPr>
                <a:spLocks noEditPoints="1"/>
              </p:cNvSpPr>
              <p:nvPr userDrawn="1"/>
            </p:nvSpPr>
            <p:spPr bwMode="auto">
              <a:xfrm>
                <a:off x="2047303" y="6633280"/>
                <a:ext cx="25048" cy="25049"/>
              </a:xfrm>
              <a:custGeom>
                <a:avLst/>
                <a:gdLst>
                  <a:gd name="T0" fmla="*/ 0 w 34"/>
                  <a:gd name="T1" fmla="*/ 16 h 33"/>
                  <a:gd name="T2" fmla="*/ 17 w 34"/>
                  <a:gd name="T3" fmla="*/ 0 h 33"/>
                  <a:gd name="T4" fmla="*/ 34 w 34"/>
                  <a:gd name="T5" fmla="*/ 16 h 33"/>
                  <a:gd name="T6" fmla="*/ 17 w 34"/>
                  <a:gd name="T7" fmla="*/ 33 h 33"/>
                  <a:gd name="T8" fmla="*/ 0 w 34"/>
                  <a:gd name="T9" fmla="*/ 16 h 33"/>
                  <a:gd name="T10" fmla="*/ 17 w 34"/>
                  <a:gd name="T11" fmla="*/ 30 h 33"/>
                  <a:gd name="T12" fmla="*/ 31 w 34"/>
                  <a:gd name="T13" fmla="*/ 16 h 33"/>
                  <a:gd name="T14" fmla="*/ 17 w 34"/>
                  <a:gd name="T15" fmla="*/ 3 h 33"/>
                  <a:gd name="T16" fmla="*/ 4 w 34"/>
                  <a:gd name="T17" fmla="*/ 16 h 33"/>
                  <a:gd name="T18" fmla="*/ 17 w 34"/>
                  <a:gd name="T19" fmla="*/ 30 h 33"/>
                  <a:gd name="T20" fmla="*/ 14 w 34"/>
                  <a:gd name="T21" fmla="*/ 26 h 33"/>
                  <a:gd name="T22" fmla="*/ 11 w 34"/>
                  <a:gd name="T23" fmla="*/ 26 h 33"/>
                  <a:gd name="T24" fmla="*/ 11 w 34"/>
                  <a:gd name="T25" fmla="*/ 7 h 33"/>
                  <a:gd name="T26" fmla="*/ 18 w 34"/>
                  <a:gd name="T27" fmla="*/ 7 h 33"/>
                  <a:gd name="T28" fmla="*/ 25 w 34"/>
                  <a:gd name="T29" fmla="*/ 12 h 33"/>
                  <a:gd name="T30" fmla="*/ 20 w 34"/>
                  <a:gd name="T31" fmla="*/ 18 h 33"/>
                  <a:gd name="T32" fmla="*/ 26 w 34"/>
                  <a:gd name="T33" fmla="*/ 26 h 33"/>
                  <a:gd name="T34" fmla="*/ 22 w 34"/>
                  <a:gd name="T35" fmla="*/ 26 h 33"/>
                  <a:gd name="T36" fmla="*/ 17 w 34"/>
                  <a:gd name="T37" fmla="*/ 18 h 33"/>
                  <a:gd name="T38" fmla="*/ 14 w 34"/>
                  <a:gd name="T39" fmla="*/ 18 h 33"/>
                  <a:gd name="T40" fmla="*/ 14 w 34"/>
                  <a:gd name="T41" fmla="*/ 26 h 33"/>
                  <a:gd name="T42" fmla="*/ 17 w 34"/>
                  <a:gd name="T43" fmla="*/ 15 h 33"/>
                  <a:gd name="T44" fmla="*/ 22 w 34"/>
                  <a:gd name="T45" fmla="*/ 12 h 33"/>
                  <a:gd name="T46" fmla="*/ 18 w 34"/>
                  <a:gd name="T47" fmla="*/ 9 h 33"/>
                  <a:gd name="T48" fmla="*/ 14 w 34"/>
                  <a:gd name="T49" fmla="*/ 9 h 33"/>
                  <a:gd name="T50" fmla="*/ 14 w 34"/>
                  <a:gd name="T51" fmla="*/ 15 h 33"/>
                  <a:gd name="T52" fmla="*/ 17 w 34"/>
                  <a:gd name="T53" fmla="*/ 1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 h="33">
                    <a:moveTo>
                      <a:pt x="0" y="16"/>
                    </a:moveTo>
                    <a:cubicBezTo>
                      <a:pt x="0" y="7"/>
                      <a:pt x="8" y="0"/>
                      <a:pt x="17" y="0"/>
                    </a:cubicBezTo>
                    <a:cubicBezTo>
                      <a:pt x="26" y="0"/>
                      <a:pt x="34" y="7"/>
                      <a:pt x="34" y="16"/>
                    </a:cubicBezTo>
                    <a:cubicBezTo>
                      <a:pt x="34" y="26"/>
                      <a:pt x="26" y="33"/>
                      <a:pt x="17" y="33"/>
                    </a:cubicBezTo>
                    <a:cubicBezTo>
                      <a:pt x="8" y="33"/>
                      <a:pt x="0" y="26"/>
                      <a:pt x="0" y="16"/>
                    </a:cubicBezTo>
                    <a:close/>
                    <a:moveTo>
                      <a:pt x="17" y="30"/>
                    </a:moveTo>
                    <a:cubicBezTo>
                      <a:pt x="25" y="30"/>
                      <a:pt x="31" y="24"/>
                      <a:pt x="31" y="16"/>
                    </a:cubicBezTo>
                    <a:cubicBezTo>
                      <a:pt x="31" y="9"/>
                      <a:pt x="25" y="3"/>
                      <a:pt x="17" y="3"/>
                    </a:cubicBezTo>
                    <a:cubicBezTo>
                      <a:pt x="10" y="3"/>
                      <a:pt x="4" y="9"/>
                      <a:pt x="4" y="16"/>
                    </a:cubicBezTo>
                    <a:cubicBezTo>
                      <a:pt x="4" y="24"/>
                      <a:pt x="10" y="30"/>
                      <a:pt x="17" y="30"/>
                    </a:cubicBezTo>
                    <a:close/>
                    <a:moveTo>
                      <a:pt x="14" y="26"/>
                    </a:moveTo>
                    <a:cubicBezTo>
                      <a:pt x="11" y="26"/>
                      <a:pt x="11" y="26"/>
                      <a:pt x="11" y="26"/>
                    </a:cubicBezTo>
                    <a:cubicBezTo>
                      <a:pt x="11" y="7"/>
                      <a:pt x="11" y="7"/>
                      <a:pt x="11" y="7"/>
                    </a:cubicBezTo>
                    <a:cubicBezTo>
                      <a:pt x="18" y="7"/>
                      <a:pt x="18" y="7"/>
                      <a:pt x="18" y="7"/>
                    </a:cubicBezTo>
                    <a:cubicBezTo>
                      <a:pt x="23" y="7"/>
                      <a:pt x="25" y="9"/>
                      <a:pt x="25" y="12"/>
                    </a:cubicBezTo>
                    <a:cubicBezTo>
                      <a:pt x="25" y="16"/>
                      <a:pt x="23" y="17"/>
                      <a:pt x="20" y="18"/>
                    </a:cubicBezTo>
                    <a:cubicBezTo>
                      <a:pt x="26" y="26"/>
                      <a:pt x="26" y="26"/>
                      <a:pt x="26" y="26"/>
                    </a:cubicBezTo>
                    <a:cubicBezTo>
                      <a:pt x="22" y="26"/>
                      <a:pt x="22" y="26"/>
                      <a:pt x="22" y="26"/>
                    </a:cubicBezTo>
                    <a:cubicBezTo>
                      <a:pt x="17" y="18"/>
                      <a:pt x="17" y="18"/>
                      <a:pt x="17" y="18"/>
                    </a:cubicBezTo>
                    <a:cubicBezTo>
                      <a:pt x="14" y="18"/>
                      <a:pt x="14" y="18"/>
                      <a:pt x="14" y="18"/>
                    </a:cubicBezTo>
                    <a:lnTo>
                      <a:pt x="14" y="26"/>
                    </a:lnTo>
                    <a:close/>
                    <a:moveTo>
                      <a:pt x="17" y="15"/>
                    </a:moveTo>
                    <a:cubicBezTo>
                      <a:pt x="20" y="15"/>
                      <a:pt x="22" y="15"/>
                      <a:pt x="22" y="12"/>
                    </a:cubicBezTo>
                    <a:cubicBezTo>
                      <a:pt x="22" y="10"/>
                      <a:pt x="20" y="9"/>
                      <a:pt x="18" y="9"/>
                    </a:cubicBezTo>
                    <a:cubicBezTo>
                      <a:pt x="14" y="9"/>
                      <a:pt x="14" y="9"/>
                      <a:pt x="14" y="9"/>
                    </a:cubicBezTo>
                    <a:cubicBezTo>
                      <a:pt x="14" y="15"/>
                      <a:pt x="14" y="15"/>
                      <a:pt x="14" y="15"/>
                    </a:cubicBezTo>
                    <a:lnTo>
                      <a:pt x="17"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Tree>
  </p:cSld>
  <p:clrMap bg1="lt1" tx1="dk1" bg2="lt2" tx2="dk2" accent1="accent1" accent2="accent2" accent3="accent3" accent4="accent4" accent5="accent5" accent6="accent6" hlink="hlink" folHlink="folHlink"/>
  <p:sldLayoutIdLst>
    <p:sldLayoutId id="2147483712"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3" r:id="rId13"/>
  </p:sldLayoutIdLst>
  <p:hf hdr="0"/>
  <p:txStyles>
    <p:titleStyle>
      <a:lvl1pPr algn="l" rtl="0" eaLnBrk="0" fontAlgn="base" hangingPunct="0">
        <a:spcBef>
          <a:spcPct val="0"/>
        </a:spcBef>
        <a:spcAft>
          <a:spcPct val="0"/>
        </a:spcAft>
        <a:defRPr sz="3200" kern="1200">
          <a:solidFill>
            <a:srgbClr val="666666"/>
          </a:solidFill>
          <a:latin typeface="+mj-lt"/>
          <a:ea typeface="+mj-ea"/>
          <a:cs typeface="+mj-cs"/>
        </a:defRPr>
      </a:lvl1pPr>
      <a:lvl2pPr algn="l" rtl="0" eaLnBrk="0" fontAlgn="base" hangingPunct="0">
        <a:spcBef>
          <a:spcPct val="0"/>
        </a:spcBef>
        <a:spcAft>
          <a:spcPct val="0"/>
        </a:spcAft>
        <a:defRPr sz="3200">
          <a:solidFill>
            <a:srgbClr val="666666"/>
          </a:solidFill>
          <a:latin typeface="Arial" panose="020B0604020202020204" pitchFamily="34" charset="0"/>
        </a:defRPr>
      </a:lvl2pPr>
      <a:lvl3pPr algn="l" rtl="0" eaLnBrk="0" fontAlgn="base" hangingPunct="0">
        <a:spcBef>
          <a:spcPct val="0"/>
        </a:spcBef>
        <a:spcAft>
          <a:spcPct val="0"/>
        </a:spcAft>
        <a:defRPr sz="3200">
          <a:solidFill>
            <a:srgbClr val="666666"/>
          </a:solidFill>
          <a:latin typeface="Arial" panose="020B0604020202020204" pitchFamily="34" charset="0"/>
        </a:defRPr>
      </a:lvl3pPr>
      <a:lvl4pPr algn="l" rtl="0" eaLnBrk="0" fontAlgn="base" hangingPunct="0">
        <a:spcBef>
          <a:spcPct val="0"/>
        </a:spcBef>
        <a:spcAft>
          <a:spcPct val="0"/>
        </a:spcAft>
        <a:defRPr sz="3200">
          <a:solidFill>
            <a:srgbClr val="666666"/>
          </a:solidFill>
          <a:latin typeface="Arial" panose="020B0604020202020204" pitchFamily="34" charset="0"/>
        </a:defRPr>
      </a:lvl4pPr>
      <a:lvl5pPr algn="l" rtl="0" eaLnBrk="0" fontAlgn="base" hangingPunct="0">
        <a:spcBef>
          <a:spcPct val="0"/>
        </a:spcBef>
        <a:spcAft>
          <a:spcPct val="0"/>
        </a:spcAft>
        <a:defRPr sz="3200">
          <a:solidFill>
            <a:srgbClr val="666666"/>
          </a:solidFill>
          <a:latin typeface="Arial" panose="020B0604020202020204" pitchFamily="34" charset="0"/>
        </a:defRPr>
      </a:lvl5pPr>
      <a:lvl6pPr marL="457200" algn="l" rtl="0" fontAlgn="base">
        <a:spcBef>
          <a:spcPct val="0"/>
        </a:spcBef>
        <a:spcAft>
          <a:spcPct val="0"/>
        </a:spcAft>
        <a:defRPr sz="3200">
          <a:solidFill>
            <a:srgbClr val="666666"/>
          </a:solidFill>
          <a:latin typeface="Arial" panose="020B0604020202020204" pitchFamily="34" charset="0"/>
        </a:defRPr>
      </a:lvl6pPr>
      <a:lvl7pPr marL="914400" algn="l" rtl="0" fontAlgn="base">
        <a:spcBef>
          <a:spcPct val="0"/>
        </a:spcBef>
        <a:spcAft>
          <a:spcPct val="0"/>
        </a:spcAft>
        <a:defRPr sz="3200">
          <a:solidFill>
            <a:srgbClr val="666666"/>
          </a:solidFill>
          <a:latin typeface="Arial" panose="020B0604020202020204" pitchFamily="34" charset="0"/>
        </a:defRPr>
      </a:lvl7pPr>
      <a:lvl8pPr marL="1371600" algn="l" rtl="0" fontAlgn="base">
        <a:spcBef>
          <a:spcPct val="0"/>
        </a:spcBef>
        <a:spcAft>
          <a:spcPct val="0"/>
        </a:spcAft>
        <a:defRPr sz="3200">
          <a:solidFill>
            <a:srgbClr val="666666"/>
          </a:solidFill>
          <a:latin typeface="Arial" panose="020B0604020202020204" pitchFamily="34" charset="0"/>
        </a:defRPr>
      </a:lvl8pPr>
      <a:lvl9pPr marL="1828800" algn="l" rtl="0" fontAlgn="base">
        <a:spcBef>
          <a:spcPct val="0"/>
        </a:spcBef>
        <a:spcAft>
          <a:spcPct val="0"/>
        </a:spcAft>
        <a:defRPr sz="3200">
          <a:solidFill>
            <a:srgbClr val="666666"/>
          </a:solidFill>
          <a:latin typeface="Arial" panose="020B0604020202020204" pitchFamily="34" charset="0"/>
        </a:defRPr>
      </a:lvl9pPr>
    </p:titleStyle>
    <p:bodyStyle>
      <a:lvl1pPr marL="290513" indent="-290513" algn="l" rtl="0" eaLnBrk="0" fontAlgn="base" hangingPunct="0">
        <a:spcBef>
          <a:spcPct val="50000"/>
        </a:spcBef>
        <a:spcAft>
          <a:spcPct val="0"/>
        </a:spcAft>
        <a:buClr>
          <a:schemeClr val="accent1"/>
        </a:buClr>
        <a:buFont typeface="Arial" panose="020B0604020202020204" pitchFamily="34" charset="0"/>
        <a:buChar char="■"/>
        <a:defRPr sz="2100" b="1" kern="1200">
          <a:solidFill>
            <a:schemeClr val="tx1"/>
          </a:solidFill>
          <a:latin typeface="+mn-lt"/>
          <a:ea typeface="+mn-ea"/>
          <a:cs typeface="+mn-cs"/>
        </a:defRPr>
      </a:lvl1pPr>
      <a:lvl2pPr marL="685800" indent="-228600" algn="l" rtl="0" eaLnBrk="0" fontAlgn="base" hangingPunct="0">
        <a:spcBef>
          <a:spcPct val="30000"/>
        </a:spcBef>
        <a:spcAft>
          <a:spcPct val="0"/>
        </a:spcAft>
        <a:buClr>
          <a:schemeClr val="accent2"/>
        </a:buClr>
        <a:buFont typeface="Arial" panose="020B0604020202020204" pitchFamily="34" charset="0"/>
        <a:buChar char="–"/>
        <a:defRPr sz="1900" kern="1200">
          <a:solidFill>
            <a:schemeClr val="tx1"/>
          </a:solidFill>
          <a:latin typeface="+mn-lt"/>
          <a:ea typeface="+mn-ea"/>
          <a:cs typeface="+mn-cs"/>
        </a:defRPr>
      </a:lvl2pPr>
      <a:lvl3pPr marL="1143000" indent="-228600" algn="l" rtl="0" eaLnBrk="0" fontAlgn="base" hangingPunct="0">
        <a:spcBef>
          <a:spcPct val="30000"/>
        </a:spcBef>
        <a:spcAft>
          <a:spcPct val="0"/>
        </a:spcAft>
        <a:buClr>
          <a:schemeClr val="hlink"/>
        </a:buClr>
        <a:buFont typeface="Arial" panose="020B0604020202020204" pitchFamily="34" charset="0"/>
        <a:buChar char="–"/>
        <a:defRPr kern="1200">
          <a:solidFill>
            <a:schemeClr val="tx1"/>
          </a:solidFill>
          <a:latin typeface="+mn-lt"/>
          <a:ea typeface="+mn-ea"/>
          <a:cs typeface="+mn-cs"/>
        </a:defRPr>
      </a:lvl3pPr>
      <a:lvl4pPr marL="1600200" indent="-228600" algn="l" rtl="0" eaLnBrk="0" fontAlgn="base" hangingPunct="0">
        <a:spcBef>
          <a:spcPct val="30000"/>
        </a:spcBef>
        <a:spcAft>
          <a:spcPct val="0"/>
        </a:spcAft>
        <a:buClr>
          <a:schemeClr val="folHlink"/>
        </a:buClr>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30000"/>
        </a:spcBef>
        <a:spcAft>
          <a:spcPct val="0"/>
        </a:spcAft>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974030" y="2986549"/>
            <a:ext cx="5213350" cy="52322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spAutoFit/>
          </a:bodyPr>
          <a:lstStyle/>
          <a:p>
            <a:pPr fontAlgn="auto">
              <a:spcBef>
                <a:spcPts val="0"/>
              </a:spcBef>
              <a:spcAft>
                <a:spcPts val="0"/>
              </a:spcAft>
            </a:pPr>
            <a:r>
              <a:rPr lang="en-US" sz="2800" b="1" spc="100" dirty="0">
                <a:ln w="12700">
                  <a:solidFill>
                    <a:prstClr val="white"/>
                  </a:solidFill>
                </a:ln>
                <a:gradFill>
                  <a:gsLst>
                    <a:gs pos="37000">
                      <a:prstClr val="white"/>
                    </a:gs>
                    <a:gs pos="99000">
                      <a:srgbClr val="A1CEEE"/>
                    </a:gs>
                  </a:gsLst>
                  <a:lin ang="5400000" scaled="1"/>
                </a:gradFill>
                <a:effectLst>
                  <a:outerShdw blurRad="152400" dist="38100" dir="5400000" algn="t" rotWithShape="0">
                    <a:prstClr val="black">
                      <a:alpha val="40000"/>
                    </a:prstClr>
                  </a:outerShdw>
                </a:effectLst>
                <a:latin typeface="+mn-lt"/>
                <a:ea typeface="+mn-ea"/>
                <a:cs typeface="+mn-cs"/>
              </a:rPr>
              <a:t>PA Supplier Workshop</a:t>
            </a:r>
          </a:p>
        </p:txBody>
      </p:sp>
      <p:sp>
        <p:nvSpPr>
          <p:cNvPr id="3" name="Date Placeholder 2">
            <a:extLst>
              <a:ext uri="{FF2B5EF4-FFF2-40B4-BE49-F238E27FC236}">
                <a16:creationId xmlns:a16="http://schemas.microsoft.com/office/drawing/2014/main" id="{1C673F60-C6E6-46BD-ABAD-64728506A878}"/>
              </a:ext>
            </a:extLst>
          </p:cNvPr>
          <p:cNvSpPr>
            <a:spLocks noGrp="1"/>
          </p:cNvSpPr>
          <p:nvPr>
            <p:ph type="dt" sz="half" idx="10"/>
          </p:nvPr>
        </p:nvSpPr>
        <p:spPr/>
        <p:txBody>
          <a:bodyPr/>
          <a:lstStyle/>
          <a:p>
            <a:pPr>
              <a:defRPr/>
            </a:pPr>
            <a:r>
              <a:rPr lang="en-US" dirty="0"/>
              <a:t>November 18, 2020</a:t>
            </a:r>
          </a:p>
        </p:txBody>
      </p:sp>
    </p:spTree>
    <p:extLst>
      <p:ext uri="{BB962C8B-B14F-4D97-AF65-F5344CB8AC3E}">
        <p14:creationId xmlns:p14="http://schemas.microsoft.com/office/powerpoint/2010/main" val="2908533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A5195295-83E9-4E5E-970E-07C5C82CCAC3}"/>
              </a:ext>
            </a:extLst>
          </p:cNvPr>
          <p:cNvSpPr>
            <a:spLocks noGrp="1" noChangeArrowheads="1"/>
          </p:cNvSpPr>
          <p:nvPr>
            <p:ph type="title"/>
          </p:nvPr>
        </p:nvSpPr>
        <p:spPr>
          <a:xfrm>
            <a:off x="385763" y="297054"/>
            <a:ext cx="8455025" cy="553998"/>
          </a:xfrm>
        </p:spPr>
        <p:txBody>
          <a:bodyPr/>
          <a:lstStyle/>
          <a:p>
            <a:r>
              <a:rPr lang="en-US" altLang="en-US" sz="3000" dirty="0"/>
              <a:t>Supplier Requirements</a:t>
            </a:r>
          </a:p>
        </p:txBody>
      </p:sp>
      <p:sp>
        <p:nvSpPr>
          <p:cNvPr id="13315" name="Content Placeholder 2">
            <a:extLst>
              <a:ext uri="{FF2B5EF4-FFF2-40B4-BE49-F238E27FC236}">
                <a16:creationId xmlns:a16="http://schemas.microsoft.com/office/drawing/2014/main" id="{51769D21-2A4E-41A7-966F-385F2D64052C}"/>
              </a:ext>
            </a:extLst>
          </p:cNvPr>
          <p:cNvSpPr>
            <a:spLocks noGrp="1" noChangeArrowheads="1"/>
          </p:cNvSpPr>
          <p:nvPr>
            <p:ph idx="1"/>
          </p:nvPr>
        </p:nvSpPr>
        <p:spPr>
          <a:xfrm>
            <a:off x="338138" y="1182557"/>
            <a:ext cx="8455025" cy="4860925"/>
          </a:xfrm>
        </p:spPr>
        <p:txBody>
          <a:bodyPr/>
          <a:lstStyle/>
          <a:p>
            <a:pPr>
              <a:defRPr/>
            </a:pPr>
            <a:r>
              <a:rPr lang="en-US" altLang="en-US" sz="2000" dirty="0"/>
              <a:t>The supplier must complete and sign the contract and, for first-time participants, return it at least 60 days prior to the start of the quarter if they wish to participate.</a:t>
            </a:r>
          </a:p>
          <a:p>
            <a:pPr lvl="1">
              <a:defRPr/>
            </a:pPr>
            <a:r>
              <a:rPr lang="en-US" altLang="en-US" sz="1800" dirty="0"/>
              <a:t>This contract does not need to be completed each time as long as nothing changes from previous quarter participation.</a:t>
            </a:r>
          </a:p>
          <a:p>
            <a:pPr>
              <a:defRPr/>
            </a:pPr>
            <a:r>
              <a:rPr lang="en-US" altLang="en-US" sz="2000" dirty="0"/>
              <a:t>If the supplier totally withdraws for any quarter, the supplier will need to complete a new contract to participate.</a:t>
            </a:r>
          </a:p>
          <a:p>
            <a:r>
              <a:rPr lang="en-US" altLang="en-US" sz="2000" dirty="0"/>
              <a:t>Participating suppliers will be invoiced monthly.  Any accepted enrollment sent with the “Customer Referral” rate will be charged $30.00 per enrollment.  Rejected enrollments are not charged.</a:t>
            </a:r>
          </a:p>
          <a:p>
            <a:r>
              <a:rPr lang="en-US" altLang="en-US" sz="2000" dirty="0"/>
              <a:t>The supplier is provided a timeline on the Companies’ website which provides dates for intent to participate and withdraw.</a:t>
            </a:r>
          </a:p>
          <a:p>
            <a:pPr>
              <a:defRPr/>
            </a:pPr>
            <a:endParaRPr lang="en-US" altLang="en-US" sz="2000" dirty="0"/>
          </a:p>
        </p:txBody>
      </p:sp>
      <p:sp>
        <p:nvSpPr>
          <p:cNvPr id="2" name="Date Placeholder 1">
            <a:extLst>
              <a:ext uri="{FF2B5EF4-FFF2-40B4-BE49-F238E27FC236}">
                <a16:creationId xmlns:a16="http://schemas.microsoft.com/office/drawing/2014/main" id="{290CBE89-986F-4DD0-AF01-EB3BCE4518B3}"/>
              </a:ext>
            </a:extLst>
          </p:cNvPr>
          <p:cNvSpPr>
            <a:spLocks noGrp="1"/>
          </p:cNvSpPr>
          <p:nvPr>
            <p:ph type="dt" sz="half" idx="10"/>
          </p:nvPr>
        </p:nvSpPr>
        <p:spPr>
          <a:xfrm>
            <a:off x="7089969" y="6576026"/>
            <a:ext cx="1492250" cy="138499"/>
          </a:xfrm>
        </p:spPr>
        <p:txBody>
          <a:bodyPr/>
          <a:lstStyle/>
          <a:p>
            <a:pPr>
              <a:defRPr/>
            </a:pPr>
            <a:r>
              <a:rPr lang="en-US" dirty="0"/>
              <a:t>November 18, 2020</a:t>
            </a:r>
          </a:p>
        </p:txBody>
      </p:sp>
      <p:sp>
        <p:nvSpPr>
          <p:cNvPr id="3" name="Footer Placeholder 2">
            <a:extLst>
              <a:ext uri="{FF2B5EF4-FFF2-40B4-BE49-F238E27FC236}">
                <a16:creationId xmlns:a16="http://schemas.microsoft.com/office/drawing/2014/main" id="{C0DA4280-69C0-48D9-8D0F-12DE209EE706}"/>
              </a:ext>
            </a:extLst>
          </p:cNvPr>
          <p:cNvSpPr>
            <a:spLocks noGrp="1"/>
          </p:cNvSpPr>
          <p:nvPr>
            <p:ph type="ftr" sz="quarter" idx="11"/>
          </p:nvPr>
        </p:nvSpPr>
        <p:spPr/>
        <p:txBody>
          <a:bodyPr/>
          <a:lstStyle/>
          <a:p>
            <a:pPr>
              <a:defRPr/>
            </a:pPr>
            <a:r>
              <a:rPr lang="en-US"/>
              <a:t>PA Supplier Workshop</a:t>
            </a:r>
            <a:endParaRPr lang="en-US" dirty="0"/>
          </a:p>
        </p:txBody>
      </p:sp>
      <p:sp>
        <p:nvSpPr>
          <p:cNvPr id="4" name="Slide Number Placeholder 3">
            <a:extLst>
              <a:ext uri="{FF2B5EF4-FFF2-40B4-BE49-F238E27FC236}">
                <a16:creationId xmlns:a16="http://schemas.microsoft.com/office/drawing/2014/main" id="{61F8CBD9-FCE8-447E-9F31-CAC61BA61119}"/>
              </a:ext>
            </a:extLst>
          </p:cNvPr>
          <p:cNvSpPr>
            <a:spLocks noGrp="1"/>
          </p:cNvSpPr>
          <p:nvPr>
            <p:ph type="sldNum" sz="quarter" idx="12"/>
          </p:nvPr>
        </p:nvSpPr>
        <p:spPr/>
        <p:txBody>
          <a:bodyPr/>
          <a:lstStyle/>
          <a:p>
            <a:pPr>
              <a:defRPr/>
            </a:pPr>
            <a:fld id="{26D3C5E0-D005-4CEC-B1B3-05C0449DE281}"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9422CBB-8E0E-4F82-A269-0AF4450B9F79}"/>
              </a:ext>
            </a:extLst>
          </p:cNvPr>
          <p:cNvSpPr>
            <a:spLocks noGrp="1" noChangeArrowheads="1"/>
          </p:cNvSpPr>
          <p:nvPr>
            <p:ph type="title"/>
          </p:nvPr>
        </p:nvSpPr>
        <p:spPr>
          <a:xfrm>
            <a:off x="338138" y="319088"/>
            <a:ext cx="8455025" cy="584775"/>
          </a:xfrm>
        </p:spPr>
        <p:txBody>
          <a:bodyPr/>
          <a:lstStyle/>
          <a:p>
            <a:r>
              <a:rPr lang="en-US" altLang="en-US" dirty="0"/>
              <a:t>Customer Referral Program Design</a:t>
            </a:r>
          </a:p>
        </p:txBody>
      </p:sp>
      <p:sp>
        <p:nvSpPr>
          <p:cNvPr id="21507" name="Content Placeholder 2">
            <a:extLst>
              <a:ext uri="{FF2B5EF4-FFF2-40B4-BE49-F238E27FC236}">
                <a16:creationId xmlns:a16="http://schemas.microsoft.com/office/drawing/2014/main" id="{CC19D25E-9886-42DF-9DA1-DEECC59EB3B0}"/>
              </a:ext>
            </a:extLst>
          </p:cNvPr>
          <p:cNvSpPr>
            <a:spLocks noGrp="1" noChangeArrowheads="1"/>
          </p:cNvSpPr>
          <p:nvPr>
            <p:ph idx="1"/>
          </p:nvPr>
        </p:nvSpPr>
        <p:spPr>
          <a:xfrm>
            <a:off x="338138" y="1522622"/>
            <a:ext cx="8455025" cy="4879975"/>
          </a:xfrm>
        </p:spPr>
        <p:txBody>
          <a:bodyPr/>
          <a:lstStyle/>
          <a:p>
            <a:r>
              <a:rPr lang="en-US" altLang="en-US" sz="2000" dirty="0"/>
              <a:t>Customer Referral Suppliers begin participation in the Program effective on the following dates each year:  March 1, June 1, September 1, or December 1.</a:t>
            </a:r>
          </a:p>
          <a:p>
            <a:r>
              <a:rPr lang="en-US" altLang="en-US" sz="2000" dirty="0"/>
              <a:t>A new Customer Referral Supplier must provide the </a:t>
            </a:r>
            <a:r>
              <a:rPr lang="en-US" altLang="en-US" sz="2000" u="sng" dirty="0"/>
              <a:t>initial notice </a:t>
            </a:r>
            <a:r>
              <a:rPr lang="en-US" altLang="en-US" sz="2000" dirty="0"/>
              <a:t>of their intent to participate in the Customer Referral Program at least </a:t>
            </a:r>
            <a:r>
              <a:rPr lang="en-US" altLang="en-US" sz="2000" u="sng" dirty="0"/>
              <a:t>sixty days</a:t>
            </a:r>
            <a:r>
              <a:rPr lang="en-US" altLang="en-US" sz="2000" dirty="0"/>
              <a:t> prior to the desired effective date.</a:t>
            </a:r>
          </a:p>
          <a:p>
            <a:r>
              <a:rPr lang="en-US" altLang="en-US" sz="2000" dirty="0"/>
              <a:t>A Customer Referral Supplier that has </a:t>
            </a:r>
            <a:r>
              <a:rPr lang="en-US" altLang="en-US" sz="2000" u="sng" dirty="0"/>
              <a:t>previously participated</a:t>
            </a:r>
            <a:r>
              <a:rPr lang="en-US" altLang="en-US" sz="2000" dirty="0"/>
              <a:t> in the Company’s Customer Referral Program</a:t>
            </a:r>
            <a:r>
              <a:rPr lang="en-US" altLang="en-US" sz="2000" dirty="0">
                <a:solidFill>
                  <a:srgbClr val="FF0000"/>
                </a:solidFill>
              </a:rPr>
              <a:t> </a:t>
            </a:r>
            <a:r>
              <a:rPr lang="en-US" altLang="en-US" sz="2000" dirty="0"/>
              <a:t>must provide notice of their intent to participate at least </a:t>
            </a:r>
            <a:r>
              <a:rPr lang="en-US" altLang="en-US" sz="2000" u="sng" dirty="0"/>
              <a:t>thirty days</a:t>
            </a:r>
            <a:r>
              <a:rPr lang="en-US" altLang="en-US" sz="2000" dirty="0"/>
              <a:t> prior to the desired effective date.</a:t>
            </a:r>
          </a:p>
          <a:p>
            <a:pPr lvl="1"/>
            <a:r>
              <a:rPr lang="en-US" altLang="en-US" sz="1800" b="1" dirty="0"/>
              <a:t>Note – If you are not rate ready tested for a Company in which you would like to participate, you must always follow the 60-day timeline. </a:t>
            </a:r>
          </a:p>
        </p:txBody>
      </p:sp>
      <p:sp>
        <p:nvSpPr>
          <p:cNvPr id="2" name="Date Placeholder 1">
            <a:extLst>
              <a:ext uri="{FF2B5EF4-FFF2-40B4-BE49-F238E27FC236}">
                <a16:creationId xmlns:a16="http://schemas.microsoft.com/office/drawing/2014/main" id="{B3108FFF-E0C2-477F-AB56-7835DA813E52}"/>
              </a:ext>
            </a:extLst>
          </p:cNvPr>
          <p:cNvSpPr>
            <a:spLocks noGrp="1"/>
          </p:cNvSpPr>
          <p:nvPr>
            <p:ph type="dt" sz="half" idx="10"/>
          </p:nvPr>
        </p:nvSpPr>
        <p:spPr/>
        <p:txBody>
          <a:bodyPr/>
          <a:lstStyle/>
          <a:p>
            <a:pPr>
              <a:defRPr/>
            </a:pPr>
            <a:r>
              <a:rPr lang="en-US" dirty="0"/>
              <a:t>November 18, 2020</a:t>
            </a:r>
          </a:p>
        </p:txBody>
      </p:sp>
      <p:sp>
        <p:nvSpPr>
          <p:cNvPr id="3" name="Footer Placeholder 2">
            <a:extLst>
              <a:ext uri="{FF2B5EF4-FFF2-40B4-BE49-F238E27FC236}">
                <a16:creationId xmlns:a16="http://schemas.microsoft.com/office/drawing/2014/main" id="{4C86DD53-376C-4374-BF09-65FF1BB30469}"/>
              </a:ext>
            </a:extLst>
          </p:cNvPr>
          <p:cNvSpPr>
            <a:spLocks noGrp="1"/>
          </p:cNvSpPr>
          <p:nvPr>
            <p:ph type="ftr" sz="quarter" idx="11"/>
          </p:nvPr>
        </p:nvSpPr>
        <p:spPr/>
        <p:txBody>
          <a:bodyPr/>
          <a:lstStyle/>
          <a:p>
            <a:pPr>
              <a:defRPr/>
            </a:pPr>
            <a:r>
              <a:rPr lang="en-US"/>
              <a:t>PA Supplier Workshop</a:t>
            </a:r>
            <a:endParaRPr lang="en-US" dirty="0"/>
          </a:p>
        </p:txBody>
      </p:sp>
      <p:sp>
        <p:nvSpPr>
          <p:cNvPr id="4" name="Slide Number Placeholder 3">
            <a:extLst>
              <a:ext uri="{FF2B5EF4-FFF2-40B4-BE49-F238E27FC236}">
                <a16:creationId xmlns:a16="http://schemas.microsoft.com/office/drawing/2014/main" id="{B77A81A7-64AE-4082-952A-2A801B6FD9A7}"/>
              </a:ext>
            </a:extLst>
          </p:cNvPr>
          <p:cNvSpPr>
            <a:spLocks noGrp="1"/>
          </p:cNvSpPr>
          <p:nvPr>
            <p:ph type="sldNum" sz="quarter" idx="12"/>
          </p:nvPr>
        </p:nvSpPr>
        <p:spPr/>
        <p:txBody>
          <a:bodyPr/>
          <a:lstStyle/>
          <a:p>
            <a:pPr>
              <a:defRPr/>
            </a:pPr>
            <a:fld id="{26D3C5E0-D005-4CEC-B1B3-05C0449DE281}"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4E3E071-FE56-416B-9476-C042B0FAEEE9}"/>
              </a:ext>
            </a:extLst>
          </p:cNvPr>
          <p:cNvSpPr>
            <a:spLocks noGrp="1" noChangeArrowheads="1"/>
          </p:cNvSpPr>
          <p:nvPr>
            <p:ph type="title"/>
          </p:nvPr>
        </p:nvSpPr>
        <p:spPr/>
        <p:txBody>
          <a:bodyPr/>
          <a:lstStyle/>
          <a:p>
            <a:r>
              <a:rPr lang="en-US" altLang="en-US" dirty="0"/>
              <a:t>2020 Timeline - 60 Day</a:t>
            </a:r>
            <a:endParaRPr lang="en-US" altLang="en-US" dirty="0">
              <a:solidFill>
                <a:srgbClr val="FF0000"/>
              </a:solidFill>
            </a:endParaRPr>
          </a:p>
        </p:txBody>
      </p:sp>
      <p:sp>
        <p:nvSpPr>
          <p:cNvPr id="7" name="Date Placeholder 6">
            <a:extLst>
              <a:ext uri="{FF2B5EF4-FFF2-40B4-BE49-F238E27FC236}">
                <a16:creationId xmlns:a16="http://schemas.microsoft.com/office/drawing/2014/main" id="{A73B6155-8FAE-4044-AB26-0F3265AEEF5B}"/>
              </a:ext>
            </a:extLst>
          </p:cNvPr>
          <p:cNvSpPr>
            <a:spLocks noGrp="1"/>
          </p:cNvSpPr>
          <p:nvPr>
            <p:ph type="dt" sz="half" idx="10"/>
          </p:nvPr>
        </p:nvSpPr>
        <p:spPr/>
        <p:txBody>
          <a:bodyPr/>
          <a:lstStyle/>
          <a:p>
            <a:pPr>
              <a:defRPr/>
            </a:pPr>
            <a:r>
              <a:rPr lang="en-US" dirty="0"/>
              <a:t>November 18, 2020</a:t>
            </a:r>
          </a:p>
        </p:txBody>
      </p:sp>
      <p:sp>
        <p:nvSpPr>
          <p:cNvPr id="2" name="Footer Placeholder 1">
            <a:extLst>
              <a:ext uri="{FF2B5EF4-FFF2-40B4-BE49-F238E27FC236}">
                <a16:creationId xmlns:a16="http://schemas.microsoft.com/office/drawing/2014/main" id="{74C6946E-92E7-4090-A4DA-AF8CAEF76FDA}"/>
              </a:ext>
            </a:extLst>
          </p:cNvPr>
          <p:cNvSpPr>
            <a:spLocks noGrp="1"/>
          </p:cNvSpPr>
          <p:nvPr>
            <p:ph type="ftr" sz="quarter" idx="11"/>
          </p:nvPr>
        </p:nvSpPr>
        <p:spPr/>
        <p:txBody>
          <a:bodyPr/>
          <a:lstStyle/>
          <a:p>
            <a:pPr>
              <a:defRPr/>
            </a:pPr>
            <a:r>
              <a:rPr lang="en-US"/>
              <a:t>PA Supplier Workshop</a:t>
            </a:r>
            <a:endParaRPr lang="en-US" dirty="0"/>
          </a:p>
        </p:txBody>
      </p:sp>
      <p:sp>
        <p:nvSpPr>
          <p:cNvPr id="3" name="Slide Number Placeholder 2">
            <a:extLst>
              <a:ext uri="{FF2B5EF4-FFF2-40B4-BE49-F238E27FC236}">
                <a16:creationId xmlns:a16="http://schemas.microsoft.com/office/drawing/2014/main" id="{31B3B9F0-85D4-4AC1-B6C1-0DB946D905FD}"/>
              </a:ext>
            </a:extLst>
          </p:cNvPr>
          <p:cNvSpPr>
            <a:spLocks noGrp="1"/>
          </p:cNvSpPr>
          <p:nvPr>
            <p:ph type="sldNum" sz="quarter" idx="12"/>
          </p:nvPr>
        </p:nvSpPr>
        <p:spPr/>
        <p:txBody>
          <a:bodyPr/>
          <a:lstStyle/>
          <a:p>
            <a:pPr>
              <a:defRPr/>
            </a:pPr>
            <a:fld id="{26D3C5E0-D005-4CEC-B1B3-05C0449DE281}" type="slidenum">
              <a:rPr lang="en-US" smtClean="0"/>
              <a:pPr>
                <a:defRPr/>
              </a:pPr>
              <a:t>12</a:t>
            </a:fld>
            <a:endParaRPr lang="en-US" dirty="0"/>
          </a:p>
        </p:txBody>
      </p:sp>
      <p:pic>
        <p:nvPicPr>
          <p:cNvPr id="5" name="Content Placeholder 4">
            <a:extLst>
              <a:ext uri="{FF2B5EF4-FFF2-40B4-BE49-F238E27FC236}">
                <a16:creationId xmlns:a16="http://schemas.microsoft.com/office/drawing/2014/main" id="{1725E525-B237-408A-BB91-F32D88FDD4D6}"/>
              </a:ext>
            </a:extLst>
          </p:cNvPr>
          <p:cNvPicPr>
            <a:picLocks noGrp="1" noChangeAspect="1"/>
          </p:cNvPicPr>
          <p:nvPr>
            <p:ph idx="1"/>
          </p:nvPr>
        </p:nvPicPr>
        <p:blipFill>
          <a:blip r:embed="rId2"/>
          <a:stretch>
            <a:fillRect/>
          </a:stretch>
        </p:blipFill>
        <p:spPr>
          <a:xfrm>
            <a:off x="754925" y="1243013"/>
            <a:ext cx="7621450" cy="486092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AC71326-5780-46B4-B49F-F688CB6F8933}"/>
              </a:ext>
            </a:extLst>
          </p:cNvPr>
          <p:cNvSpPr>
            <a:spLocks noGrp="1" noChangeArrowheads="1"/>
          </p:cNvSpPr>
          <p:nvPr>
            <p:ph type="title"/>
          </p:nvPr>
        </p:nvSpPr>
        <p:spPr>
          <a:xfrm>
            <a:off x="338138" y="319088"/>
            <a:ext cx="8455025" cy="584775"/>
          </a:xfrm>
        </p:spPr>
        <p:txBody>
          <a:bodyPr/>
          <a:lstStyle/>
          <a:p>
            <a:r>
              <a:rPr lang="en-US" altLang="en-US" dirty="0"/>
              <a:t>2020 Timeline - 30 Day</a:t>
            </a:r>
            <a:endParaRPr lang="en-US" altLang="en-US" b="1" u="sng" dirty="0"/>
          </a:p>
        </p:txBody>
      </p:sp>
      <p:sp>
        <p:nvSpPr>
          <p:cNvPr id="7" name="Date Placeholder 6">
            <a:extLst>
              <a:ext uri="{FF2B5EF4-FFF2-40B4-BE49-F238E27FC236}">
                <a16:creationId xmlns:a16="http://schemas.microsoft.com/office/drawing/2014/main" id="{E6484B87-8973-4289-8487-1964574D5B06}"/>
              </a:ext>
            </a:extLst>
          </p:cNvPr>
          <p:cNvSpPr>
            <a:spLocks noGrp="1"/>
          </p:cNvSpPr>
          <p:nvPr>
            <p:ph type="dt" sz="half" idx="10"/>
          </p:nvPr>
        </p:nvSpPr>
        <p:spPr/>
        <p:txBody>
          <a:bodyPr/>
          <a:lstStyle/>
          <a:p>
            <a:pPr>
              <a:defRPr/>
            </a:pPr>
            <a:r>
              <a:rPr lang="en-US" dirty="0"/>
              <a:t>November 18, 2020</a:t>
            </a:r>
          </a:p>
        </p:txBody>
      </p:sp>
      <p:sp>
        <p:nvSpPr>
          <p:cNvPr id="2" name="Footer Placeholder 1">
            <a:extLst>
              <a:ext uri="{FF2B5EF4-FFF2-40B4-BE49-F238E27FC236}">
                <a16:creationId xmlns:a16="http://schemas.microsoft.com/office/drawing/2014/main" id="{FA4F3752-35EB-4F67-A590-82EE18B27C21}"/>
              </a:ext>
            </a:extLst>
          </p:cNvPr>
          <p:cNvSpPr>
            <a:spLocks noGrp="1"/>
          </p:cNvSpPr>
          <p:nvPr>
            <p:ph type="ftr" sz="quarter" idx="11"/>
          </p:nvPr>
        </p:nvSpPr>
        <p:spPr/>
        <p:txBody>
          <a:bodyPr/>
          <a:lstStyle/>
          <a:p>
            <a:pPr>
              <a:defRPr/>
            </a:pPr>
            <a:r>
              <a:rPr lang="en-US"/>
              <a:t>PA Supplier Workshop</a:t>
            </a:r>
            <a:endParaRPr lang="en-US" dirty="0"/>
          </a:p>
        </p:txBody>
      </p:sp>
      <p:sp>
        <p:nvSpPr>
          <p:cNvPr id="3" name="Slide Number Placeholder 2">
            <a:extLst>
              <a:ext uri="{FF2B5EF4-FFF2-40B4-BE49-F238E27FC236}">
                <a16:creationId xmlns:a16="http://schemas.microsoft.com/office/drawing/2014/main" id="{107DDA0C-B756-4A5A-BE1D-6B5F1B08BEE6}"/>
              </a:ext>
            </a:extLst>
          </p:cNvPr>
          <p:cNvSpPr>
            <a:spLocks noGrp="1"/>
          </p:cNvSpPr>
          <p:nvPr>
            <p:ph type="sldNum" sz="quarter" idx="12"/>
          </p:nvPr>
        </p:nvSpPr>
        <p:spPr/>
        <p:txBody>
          <a:bodyPr/>
          <a:lstStyle/>
          <a:p>
            <a:pPr>
              <a:defRPr/>
            </a:pPr>
            <a:fld id="{26D3C5E0-D005-4CEC-B1B3-05C0449DE281}" type="slidenum">
              <a:rPr lang="en-US" smtClean="0"/>
              <a:pPr>
                <a:defRPr/>
              </a:pPr>
              <a:t>13</a:t>
            </a:fld>
            <a:endParaRPr lang="en-US" dirty="0"/>
          </a:p>
        </p:txBody>
      </p:sp>
      <p:pic>
        <p:nvPicPr>
          <p:cNvPr id="5" name="Content Placeholder 4">
            <a:extLst>
              <a:ext uri="{FF2B5EF4-FFF2-40B4-BE49-F238E27FC236}">
                <a16:creationId xmlns:a16="http://schemas.microsoft.com/office/drawing/2014/main" id="{938E982C-FE90-4FAE-A6CF-D9241BA6742B}"/>
              </a:ext>
            </a:extLst>
          </p:cNvPr>
          <p:cNvPicPr>
            <a:picLocks noGrp="1" noChangeAspect="1"/>
          </p:cNvPicPr>
          <p:nvPr>
            <p:ph idx="1"/>
          </p:nvPr>
        </p:nvPicPr>
        <p:blipFill>
          <a:blip r:embed="rId2"/>
          <a:stretch>
            <a:fillRect/>
          </a:stretch>
        </p:blipFill>
        <p:spPr>
          <a:xfrm>
            <a:off x="646530" y="1243013"/>
            <a:ext cx="7838241" cy="486092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DEFA4-084C-4FDA-BAFB-7592BA18DB4A}"/>
              </a:ext>
            </a:extLst>
          </p:cNvPr>
          <p:cNvSpPr>
            <a:spLocks noGrp="1"/>
          </p:cNvSpPr>
          <p:nvPr>
            <p:ph type="title"/>
          </p:nvPr>
        </p:nvSpPr>
        <p:spPr>
          <a:xfrm>
            <a:off x="338138" y="319088"/>
            <a:ext cx="8455025" cy="584775"/>
          </a:xfrm>
        </p:spPr>
        <p:txBody>
          <a:bodyPr/>
          <a:lstStyle/>
          <a:p>
            <a:r>
              <a:rPr lang="en-US" dirty="0"/>
              <a:t>Current CRP Contact Center Script </a:t>
            </a:r>
          </a:p>
        </p:txBody>
      </p:sp>
      <p:sp>
        <p:nvSpPr>
          <p:cNvPr id="3" name="Content Placeholder 2">
            <a:extLst>
              <a:ext uri="{FF2B5EF4-FFF2-40B4-BE49-F238E27FC236}">
                <a16:creationId xmlns:a16="http://schemas.microsoft.com/office/drawing/2014/main" id="{63198EDA-3028-4C18-ABF7-B425CC77D66E}"/>
              </a:ext>
            </a:extLst>
          </p:cNvPr>
          <p:cNvSpPr>
            <a:spLocks noGrp="1"/>
          </p:cNvSpPr>
          <p:nvPr>
            <p:ph idx="1"/>
          </p:nvPr>
        </p:nvSpPr>
        <p:spPr>
          <a:xfrm>
            <a:off x="338138" y="925101"/>
            <a:ext cx="8455025" cy="5178837"/>
          </a:xfrm>
        </p:spPr>
        <p:txBody>
          <a:bodyPr/>
          <a:lstStyle/>
          <a:p>
            <a:r>
              <a:rPr lang="en-US" sz="1600" dirty="0"/>
              <a:t> On the questions tab:</a:t>
            </a:r>
          </a:p>
          <a:p>
            <a:pPr lvl="1"/>
            <a:r>
              <a:rPr lang="en-US" sz="1600" dirty="0"/>
              <a:t>In Pennsylvania, you can choose the company that provides your electricity without impacting the quality of service. Would you like to speak to a representative who can offer you a potential savings opportunity by enrolling with an electric generation supplier?</a:t>
            </a:r>
          </a:p>
          <a:p>
            <a:r>
              <a:rPr lang="en-US" sz="1600" dirty="0"/>
              <a:t>Summary tab scripting depends on answer selected:</a:t>
            </a:r>
          </a:p>
          <a:p>
            <a:pPr lvl="1"/>
            <a:r>
              <a:rPr lang="en-US" sz="1600" b="1" dirty="0"/>
              <a:t>If Yes: </a:t>
            </a:r>
            <a:r>
              <a:rPr lang="en-US" sz="1600" dirty="0"/>
              <a:t>Are you satisfied with what I have done for you today? I have completed your order. With your permission, I will transfer you and your order information to our Connections program. They will provide you with a confirmation number, offer you potential rate savings through our Electric Choice Program, and help you to set up other services if needed.</a:t>
            </a:r>
          </a:p>
          <a:p>
            <a:pPr lvl="1"/>
            <a:r>
              <a:rPr lang="en-US" sz="1600" b="1" dirty="0"/>
              <a:t>If No: </a:t>
            </a:r>
            <a:r>
              <a:rPr lang="en-US" sz="1600" dirty="0"/>
              <a:t>Are you satisfied with what I have done for you today? I have completed your order. With your permission, I will transfer you and your order information to our Connections program that will provide you with a confirmation number and also help you to set up other services if needed. </a:t>
            </a:r>
          </a:p>
          <a:p>
            <a:pPr marL="457200" lvl="1" indent="0">
              <a:buNone/>
            </a:pPr>
            <a:endParaRPr lang="en-US" sz="1600" dirty="0"/>
          </a:p>
          <a:p>
            <a:pPr marL="0" indent="0">
              <a:buNone/>
            </a:pPr>
            <a:endParaRPr lang="en-US" sz="1600" b="0" dirty="0"/>
          </a:p>
          <a:p>
            <a:pPr marL="0" indent="0">
              <a:buNone/>
            </a:pPr>
            <a:endParaRPr lang="en-US" sz="1600" dirty="0"/>
          </a:p>
        </p:txBody>
      </p:sp>
      <p:sp>
        <p:nvSpPr>
          <p:cNvPr id="4" name="Date Placeholder 3">
            <a:extLst>
              <a:ext uri="{FF2B5EF4-FFF2-40B4-BE49-F238E27FC236}">
                <a16:creationId xmlns:a16="http://schemas.microsoft.com/office/drawing/2014/main" id="{BD07CE7E-9824-44A9-96F8-D9248EB2C4FD}"/>
              </a:ext>
            </a:extLst>
          </p:cNvPr>
          <p:cNvSpPr>
            <a:spLocks noGrp="1"/>
          </p:cNvSpPr>
          <p:nvPr>
            <p:ph type="dt" sz="half" idx="10"/>
          </p:nvPr>
        </p:nvSpPr>
        <p:spPr/>
        <p:txBody>
          <a:bodyPr/>
          <a:lstStyle/>
          <a:p>
            <a:pPr>
              <a:defRPr/>
            </a:pPr>
            <a:r>
              <a:rPr lang="en-US" dirty="0"/>
              <a:t>November 18, 2020</a:t>
            </a:r>
          </a:p>
        </p:txBody>
      </p:sp>
      <p:sp>
        <p:nvSpPr>
          <p:cNvPr id="5" name="Footer Placeholder 4">
            <a:extLst>
              <a:ext uri="{FF2B5EF4-FFF2-40B4-BE49-F238E27FC236}">
                <a16:creationId xmlns:a16="http://schemas.microsoft.com/office/drawing/2014/main" id="{907C116A-4D01-4D9B-B9E7-17A306F37C07}"/>
              </a:ext>
            </a:extLst>
          </p:cNvPr>
          <p:cNvSpPr>
            <a:spLocks noGrp="1"/>
          </p:cNvSpPr>
          <p:nvPr>
            <p:ph type="ftr" sz="quarter" idx="11"/>
          </p:nvPr>
        </p:nvSpPr>
        <p:spPr/>
        <p:txBody>
          <a:bodyPr/>
          <a:lstStyle/>
          <a:p>
            <a:pPr>
              <a:defRPr/>
            </a:pPr>
            <a:r>
              <a:rPr lang="en-US"/>
              <a:t>PA Supplier Workshop</a:t>
            </a:r>
            <a:endParaRPr lang="en-US" dirty="0"/>
          </a:p>
        </p:txBody>
      </p:sp>
      <p:sp>
        <p:nvSpPr>
          <p:cNvPr id="6" name="Slide Number Placeholder 5">
            <a:extLst>
              <a:ext uri="{FF2B5EF4-FFF2-40B4-BE49-F238E27FC236}">
                <a16:creationId xmlns:a16="http://schemas.microsoft.com/office/drawing/2014/main" id="{B1177546-C58A-4CC7-83F1-2989E4503986}"/>
              </a:ext>
            </a:extLst>
          </p:cNvPr>
          <p:cNvSpPr>
            <a:spLocks noGrp="1"/>
          </p:cNvSpPr>
          <p:nvPr>
            <p:ph type="sldNum" sz="quarter" idx="12"/>
          </p:nvPr>
        </p:nvSpPr>
        <p:spPr/>
        <p:txBody>
          <a:bodyPr/>
          <a:lstStyle/>
          <a:p>
            <a:pPr>
              <a:defRPr/>
            </a:pPr>
            <a:fld id="{26D3C5E0-D005-4CEC-B1B3-05C0449DE281}" type="slidenum">
              <a:rPr lang="en-US" smtClean="0"/>
              <a:pPr>
                <a:defRPr/>
              </a:pPr>
              <a:t>14</a:t>
            </a:fld>
            <a:endParaRPr lang="en-US" dirty="0"/>
          </a:p>
        </p:txBody>
      </p:sp>
    </p:spTree>
    <p:extLst>
      <p:ext uri="{BB962C8B-B14F-4D97-AF65-F5344CB8AC3E}">
        <p14:creationId xmlns:p14="http://schemas.microsoft.com/office/powerpoint/2010/main" val="1204028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28492-2C73-457F-BBAA-E045C2614E61}"/>
              </a:ext>
            </a:extLst>
          </p:cNvPr>
          <p:cNvSpPr>
            <a:spLocks noGrp="1"/>
          </p:cNvSpPr>
          <p:nvPr>
            <p:ph type="title"/>
          </p:nvPr>
        </p:nvSpPr>
        <p:spPr>
          <a:xfrm>
            <a:off x="338138" y="150812"/>
            <a:ext cx="8455025" cy="747713"/>
          </a:xfrm>
        </p:spPr>
        <p:txBody>
          <a:bodyPr/>
          <a:lstStyle/>
          <a:p>
            <a:r>
              <a:rPr lang="en-US" dirty="0"/>
              <a:t>Current CRP Vendor Script </a:t>
            </a:r>
          </a:p>
        </p:txBody>
      </p:sp>
      <p:sp>
        <p:nvSpPr>
          <p:cNvPr id="3" name="Content Placeholder 2">
            <a:extLst>
              <a:ext uri="{FF2B5EF4-FFF2-40B4-BE49-F238E27FC236}">
                <a16:creationId xmlns:a16="http://schemas.microsoft.com/office/drawing/2014/main" id="{B409126A-9EB3-4232-8692-13A6ACA695F9}"/>
              </a:ext>
            </a:extLst>
          </p:cNvPr>
          <p:cNvSpPr>
            <a:spLocks noGrp="1"/>
          </p:cNvSpPr>
          <p:nvPr>
            <p:ph idx="1"/>
          </p:nvPr>
        </p:nvSpPr>
        <p:spPr>
          <a:xfrm>
            <a:off x="338138" y="806825"/>
            <a:ext cx="8455025" cy="5297114"/>
          </a:xfrm>
        </p:spPr>
        <p:txBody>
          <a:bodyPr/>
          <a:lstStyle/>
          <a:p>
            <a:r>
              <a:rPr lang="en-US" sz="1600" b="1" dirty="0"/>
              <a:t>[CUSTOMER NAME], there are many registered electric suppliers doing business in the state of Pennsylvania and you have the option of choosing any of them.  In an effort to encourage choice, the State Utility Commission has made the Standard Offer program available to you.</a:t>
            </a:r>
          </a:p>
          <a:p>
            <a:r>
              <a:rPr lang="en-US" sz="1600" b="1" dirty="0"/>
              <a:t>The program offer is a 7 % discount off the </a:t>
            </a:r>
            <a:r>
              <a:rPr lang="en-US" sz="1600" b="1" dirty="0">
                <a:solidFill>
                  <a:srgbClr val="3083BD"/>
                </a:solidFill>
              </a:rPr>
              <a:t>current</a:t>
            </a:r>
            <a:r>
              <a:rPr lang="en-US" sz="1600" b="1" dirty="0"/>
              <a:t> Price to Compare that you are paying with [EDC NAME] as your default service supplier.  There are no fees for selecting an alternate supplier today or any penalties for changing suppliers before the 12 months are up.</a:t>
            </a:r>
          </a:p>
          <a:p>
            <a:r>
              <a:rPr lang="en-US" sz="1600" b="1" dirty="0"/>
              <a:t>The current Price to Compare rate for [EDC NAME] is [X.XX] cents per kilowatt-hour.  The rate for this Standard offer is X.XXX cents per kilowatt-hour.  The Standard Offer rate may be higher or lower than the price to compare and the percentage savings you will experience compared to [EDC NAME] supplier generation will vary as the price to compare changes.  The price to compare changes quarterly in March, June, September and December, however your Standard Offer rate will remain </a:t>
            </a:r>
            <a:r>
              <a:rPr lang="en-US" sz="1600" b="1" dirty="0">
                <a:solidFill>
                  <a:srgbClr val="3083BD"/>
                </a:solidFill>
              </a:rPr>
              <a:t>fixed</a:t>
            </a:r>
            <a:r>
              <a:rPr lang="en-US" sz="1600" b="1" dirty="0"/>
              <a:t> the same for 12 billing cycles and is the same no matter which participating supplier you select.      </a:t>
            </a:r>
          </a:p>
          <a:p>
            <a:r>
              <a:rPr lang="en-US" sz="1600" b="1" dirty="0"/>
              <a:t>You can cancel this contract anytime without penalty and select another supplier or return to default service with [EDC NAME] for service at the Price To Compare.  I can enroll you with an approved supplier of your choice from our list or I can select one for you.  Do you have questions?  Do you agree to be enrolled with a supplier for this program?</a:t>
            </a:r>
            <a:endParaRPr lang="en-US" sz="1600" dirty="0"/>
          </a:p>
          <a:p>
            <a:endParaRPr lang="en-US" sz="1600" dirty="0"/>
          </a:p>
        </p:txBody>
      </p:sp>
      <p:sp>
        <p:nvSpPr>
          <p:cNvPr id="4" name="Date Placeholder 3">
            <a:extLst>
              <a:ext uri="{FF2B5EF4-FFF2-40B4-BE49-F238E27FC236}">
                <a16:creationId xmlns:a16="http://schemas.microsoft.com/office/drawing/2014/main" id="{D6EAD84A-FB63-48D8-ADE0-5B83EC124EE7}"/>
              </a:ext>
            </a:extLst>
          </p:cNvPr>
          <p:cNvSpPr>
            <a:spLocks noGrp="1"/>
          </p:cNvSpPr>
          <p:nvPr>
            <p:ph type="dt" sz="half" idx="10"/>
          </p:nvPr>
        </p:nvSpPr>
        <p:spPr/>
        <p:txBody>
          <a:bodyPr/>
          <a:lstStyle/>
          <a:p>
            <a:pPr>
              <a:defRPr/>
            </a:pPr>
            <a:r>
              <a:rPr lang="en-US" dirty="0"/>
              <a:t>November 18, 2020</a:t>
            </a:r>
          </a:p>
        </p:txBody>
      </p:sp>
      <p:sp>
        <p:nvSpPr>
          <p:cNvPr id="5" name="Footer Placeholder 4">
            <a:extLst>
              <a:ext uri="{FF2B5EF4-FFF2-40B4-BE49-F238E27FC236}">
                <a16:creationId xmlns:a16="http://schemas.microsoft.com/office/drawing/2014/main" id="{5C80384B-B2B6-4C12-993D-F5B2AD26A924}"/>
              </a:ext>
            </a:extLst>
          </p:cNvPr>
          <p:cNvSpPr>
            <a:spLocks noGrp="1"/>
          </p:cNvSpPr>
          <p:nvPr>
            <p:ph type="ftr" sz="quarter" idx="11"/>
          </p:nvPr>
        </p:nvSpPr>
        <p:spPr/>
        <p:txBody>
          <a:bodyPr/>
          <a:lstStyle/>
          <a:p>
            <a:pPr>
              <a:defRPr/>
            </a:pPr>
            <a:r>
              <a:rPr lang="en-US"/>
              <a:t>PA Supplier Workshop</a:t>
            </a:r>
            <a:endParaRPr lang="en-US" dirty="0"/>
          </a:p>
        </p:txBody>
      </p:sp>
      <p:sp>
        <p:nvSpPr>
          <p:cNvPr id="6" name="Slide Number Placeholder 5">
            <a:extLst>
              <a:ext uri="{FF2B5EF4-FFF2-40B4-BE49-F238E27FC236}">
                <a16:creationId xmlns:a16="http://schemas.microsoft.com/office/drawing/2014/main" id="{677B4D0A-35F3-4438-B58A-CAD2FA882243}"/>
              </a:ext>
            </a:extLst>
          </p:cNvPr>
          <p:cNvSpPr>
            <a:spLocks noGrp="1"/>
          </p:cNvSpPr>
          <p:nvPr>
            <p:ph type="sldNum" sz="quarter" idx="12"/>
          </p:nvPr>
        </p:nvSpPr>
        <p:spPr/>
        <p:txBody>
          <a:bodyPr/>
          <a:lstStyle/>
          <a:p>
            <a:pPr>
              <a:defRPr/>
            </a:pPr>
            <a:fld id="{26D3C5E0-D005-4CEC-B1B3-05C0449DE281}" type="slidenum">
              <a:rPr lang="en-US" smtClean="0"/>
              <a:pPr>
                <a:defRPr/>
              </a:pPr>
              <a:t>15</a:t>
            </a:fld>
            <a:endParaRPr lang="en-US" dirty="0"/>
          </a:p>
        </p:txBody>
      </p:sp>
    </p:spTree>
    <p:extLst>
      <p:ext uri="{BB962C8B-B14F-4D97-AF65-F5344CB8AC3E}">
        <p14:creationId xmlns:p14="http://schemas.microsoft.com/office/powerpoint/2010/main" val="3949248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8B6DA-38B9-4F5F-97E2-73D2EF924CBB}"/>
              </a:ext>
            </a:extLst>
          </p:cNvPr>
          <p:cNvSpPr>
            <a:spLocks noGrp="1"/>
          </p:cNvSpPr>
          <p:nvPr>
            <p:ph type="title"/>
          </p:nvPr>
        </p:nvSpPr>
        <p:spPr>
          <a:xfrm>
            <a:off x="338138" y="150812"/>
            <a:ext cx="8455025" cy="3215264"/>
          </a:xfrm>
        </p:spPr>
        <p:txBody>
          <a:bodyPr/>
          <a:lstStyle/>
          <a:p>
            <a:r>
              <a:rPr lang="en-US" dirty="0"/>
              <a:t>Recent Issues: Incorrect Rate Ready enrollments</a:t>
            </a: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10ED3652-4237-4D21-8CA6-A89DF799A9B5}"/>
              </a:ext>
            </a:extLst>
          </p:cNvPr>
          <p:cNvSpPr>
            <a:spLocks noGrp="1"/>
          </p:cNvSpPr>
          <p:nvPr>
            <p:ph idx="1"/>
          </p:nvPr>
        </p:nvSpPr>
        <p:spPr>
          <a:xfrm>
            <a:off x="338138" y="1290181"/>
            <a:ext cx="8502650" cy="4813757"/>
          </a:xfrm>
        </p:spPr>
        <p:txBody>
          <a:bodyPr/>
          <a:lstStyle/>
          <a:p>
            <a:r>
              <a:rPr lang="en-US" sz="1800" dirty="0"/>
              <a:t>Issue: Supplier sends incorrect CRP enrollment rate </a:t>
            </a:r>
          </a:p>
          <a:p>
            <a:pPr lvl="1"/>
            <a:r>
              <a:rPr lang="en-US" sz="1600" dirty="0"/>
              <a:t>Enrollment rate is provided quarterly via Appendix A</a:t>
            </a:r>
          </a:p>
          <a:p>
            <a:pPr lvl="1"/>
            <a:r>
              <a:rPr lang="en-US" sz="1600" dirty="0"/>
              <a:t>Enrollment rate is based on the FTP file date that is sent from our third-party vendor</a:t>
            </a:r>
          </a:p>
          <a:p>
            <a:pPr lvl="1"/>
            <a:r>
              <a:rPr lang="en-US" sz="1600" dirty="0"/>
              <a:t>Enrollment is NOT based on the date the supplier sends the enrollment to the utility</a:t>
            </a:r>
          </a:p>
          <a:p>
            <a:r>
              <a:rPr lang="en-US" sz="1800" dirty="0"/>
              <a:t>Result: Customer is charged incorrect CRP rate </a:t>
            </a:r>
          </a:p>
          <a:p>
            <a:r>
              <a:rPr lang="en-US" sz="1800" dirty="0"/>
              <a:t>Impacts:</a:t>
            </a:r>
          </a:p>
          <a:p>
            <a:pPr lvl="1"/>
            <a:r>
              <a:rPr lang="en-US" sz="1600" dirty="0"/>
              <a:t>Customer satisfaction</a:t>
            </a:r>
          </a:p>
          <a:p>
            <a:pPr lvl="1"/>
            <a:r>
              <a:rPr lang="en-US" sz="1600" dirty="0"/>
              <a:t>Manual work to correct the issue</a:t>
            </a:r>
          </a:p>
          <a:p>
            <a:pPr lvl="2">
              <a:buClr>
                <a:srgbClr val="0070C0"/>
              </a:buClr>
              <a:buFont typeface="Wingdings" panose="05000000000000000000" pitchFamily="2" charset="2"/>
              <a:buChar char="§"/>
            </a:pPr>
            <a:r>
              <a:rPr lang="en-US" sz="1500" dirty="0"/>
              <a:t>EDI transactions need sent</a:t>
            </a:r>
          </a:p>
          <a:p>
            <a:pPr lvl="2">
              <a:buClr>
                <a:srgbClr val="0070C0"/>
              </a:buClr>
              <a:buFont typeface="Wingdings" panose="05000000000000000000" pitchFamily="2" charset="2"/>
              <a:buChar char="§"/>
            </a:pPr>
            <a:r>
              <a:rPr lang="en-US" sz="1500" dirty="0"/>
              <a:t>Calculation of the refund due to the customer</a:t>
            </a:r>
          </a:p>
          <a:p>
            <a:pPr lvl="2">
              <a:buClr>
                <a:srgbClr val="0070C0"/>
              </a:buClr>
              <a:buFont typeface="Wingdings" panose="05000000000000000000" pitchFamily="2" charset="2"/>
              <a:buChar char="§"/>
            </a:pPr>
            <a:r>
              <a:rPr lang="en-US" sz="1500" dirty="0"/>
              <a:t>Send the customer a notification letter</a:t>
            </a:r>
          </a:p>
          <a:p>
            <a:pPr lvl="2">
              <a:buClr>
                <a:srgbClr val="0070C0"/>
              </a:buClr>
              <a:buFont typeface="Wingdings" panose="05000000000000000000" pitchFamily="2" charset="2"/>
              <a:buChar char="§"/>
            </a:pPr>
            <a:r>
              <a:rPr lang="en-US" sz="1500" dirty="0"/>
              <a:t>Supplier sends refund check to utility</a:t>
            </a:r>
          </a:p>
          <a:p>
            <a:pPr lvl="2">
              <a:buClr>
                <a:srgbClr val="0070C0"/>
              </a:buClr>
              <a:buFont typeface="Wingdings" panose="05000000000000000000" pitchFamily="2" charset="2"/>
              <a:buChar char="§"/>
            </a:pPr>
            <a:r>
              <a:rPr lang="en-US" sz="1500" dirty="0"/>
              <a:t>Utility applies the refund to the customer account</a:t>
            </a:r>
          </a:p>
          <a:p>
            <a:pPr lvl="1"/>
            <a:r>
              <a:rPr lang="en-US" sz="1600" dirty="0"/>
              <a:t>Costs time and dollars for both supplier and utility</a:t>
            </a:r>
          </a:p>
          <a:p>
            <a:pPr lvl="1"/>
            <a:r>
              <a:rPr lang="en-US" sz="1600" b="1" i="1" dirty="0"/>
              <a:t>Supplier at risk of being removed from the program if not corrected timely</a:t>
            </a:r>
          </a:p>
          <a:p>
            <a:pPr lvl="1"/>
            <a:endParaRPr lang="en-US" sz="1600" dirty="0"/>
          </a:p>
          <a:p>
            <a:pPr lvl="1"/>
            <a:endParaRPr lang="en-US" sz="1600" dirty="0"/>
          </a:p>
          <a:p>
            <a:pPr lvl="1"/>
            <a:endParaRPr lang="en-US" sz="1600" dirty="0"/>
          </a:p>
          <a:p>
            <a:pPr lvl="1"/>
            <a:endParaRPr lang="en-US" sz="1600" dirty="0"/>
          </a:p>
          <a:p>
            <a:pPr lvl="1"/>
            <a:endParaRPr lang="en-US" sz="1600" dirty="0"/>
          </a:p>
          <a:p>
            <a:endParaRPr lang="en-US" sz="1800" dirty="0"/>
          </a:p>
          <a:p>
            <a:endParaRPr lang="en-US" sz="1800" dirty="0"/>
          </a:p>
          <a:p>
            <a:endParaRPr lang="en-US" sz="1800" dirty="0"/>
          </a:p>
          <a:p>
            <a:endParaRPr lang="en-US" sz="1800" dirty="0"/>
          </a:p>
          <a:p>
            <a:endParaRPr lang="en-US" sz="1800" dirty="0"/>
          </a:p>
          <a:p>
            <a:endParaRPr lang="en-US" sz="2000" dirty="0">
              <a:highlight>
                <a:srgbClr val="FFFF00"/>
              </a:highlight>
            </a:endParaRPr>
          </a:p>
          <a:p>
            <a:endParaRPr lang="en-US" sz="2000" dirty="0">
              <a:highlight>
                <a:srgbClr val="FFFF00"/>
              </a:highlight>
            </a:endParaRPr>
          </a:p>
        </p:txBody>
      </p:sp>
      <p:sp>
        <p:nvSpPr>
          <p:cNvPr id="4" name="Date Placeholder 3">
            <a:extLst>
              <a:ext uri="{FF2B5EF4-FFF2-40B4-BE49-F238E27FC236}">
                <a16:creationId xmlns:a16="http://schemas.microsoft.com/office/drawing/2014/main" id="{6F4892F1-14CD-4FCF-9055-D3877E45E5C7}"/>
              </a:ext>
            </a:extLst>
          </p:cNvPr>
          <p:cNvSpPr>
            <a:spLocks noGrp="1"/>
          </p:cNvSpPr>
          <p:nvPr>
            <p:ph type="dt" sz="half" idx="10"/>
          </p:nvPr>
        </p:nvSpPr>
        <p:spPr/>
        <p:txBody>
          <a:bodyPr/>
          <a:lstStyle/>
          <a:p>
            <a:pPr>
              <a:defRPr/>
            </a:pPr>
            <a:r>
              <a:rPr lang="en-US" dirty="0"/>
              <a:t>November 18, 2020</a:t>
            </a:r>
          </a:p>
        </p:txBody>
      </p:sp>
      <p:sp>
        <p:nvSpPr>
          <p:cNvPr id="5" name="Footer Placeholder 4">
            <a:extLst>
              <a:ext uri="{FF2B5EF4-FFF2-40B4-BE49-F238E27FC236}">
                <a16:creationId xmlns:a16="http://schemas.microsoft.com/office/drawing/2014/main" id="{444613B4-0FD2-4ACC-B39E-774FF70067FD}"/>
              </a:ext>
            </a:extLst>
          </p:cNvPr>
          <p:cNvSpPr>
            <a:spLocks noGrp="1"/>
          </p:cNvSpPr>
          <p:nvPr>
            <p:ph type="ftr" sz="quarter" idx="11"/>
          </p:nvPr>
        </p:nvSpPr>
        <p:spPr/>
        <p:txBody>
          <a:bodyPr/>
          <a:lstStyle/>
          <a:p>
            <a:pPr>
              <a:defRPr/>
            </a:pPr>
            <a:r>
              <a:rPr lang="en-US"/>
              <a:t>PA Supplier Workshop</a:t>
            </a:r>
            <a:endParaRPr lang="en-US" dirty="0"/>
          </a:p>
        </p:txBody>
      </p:sp>
      <p:sp>
        <p:nvSpPr>
          <p:cNvPr id="6" name="Slide Number Placeholder 5">
            <a:extLst>
              <a:ext uri="{FF2B5EF4-FFF2-40B4-BE49-F238E27FC236}">
                <a16:creationId xmlns:a16="http://schemas.microsoft.com/office/drawing/2014/main" id="{01795F30-A770-4693-B85A-0DE015E155DD}"/>
              </a:ext>
            </a:extLst>
          </p:cNvPr>
          <p:cNvSpPr>
            <a:spLocks noGrp="1"/>
          </p:cNvSpPr>
          <p:nvPr>
            <p:ph type="sldNum" sz="quarter" idx="12"/>
          </p:nvPr>
        </p:nvSpPr>
        <p:spPr/>
        <p:txBody>
          <a:bodyPr/>
          <a:lstStyle/>
          <a:p>
            <a:pPr>
              <a:defRPr/>
            </a:pPr>
            <a:fld id="{26D3C5E0-D005-4CEC-B1B3-05C0449DE281}" type="slidenum">
              <a:rPr lang="en-US" smtClean="0"/>
              <a:pPr>
                <a:defRPr/>
              </a:pPr>
              <a:t>16</a:t>
            </a:fld>
            <a:endParaRPr lang="en-US" dirty="0"/>
          </a:p>
        </p:txBody>
      </p:sp>
    </p:spTree>
    <p:extLst>
      <p:ext uri="{BB962C8B-B14F-4D97-AF65-F5344CB8AC3E}">
        <p14:creationId xmlns:p14="http://schemas.microsoft.com/office/powerpoint/2010/main" val="2408284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66B10-7C37-4BC5-B869-6CA9719B3285}"/>
              </a:ext>
            </a:extLst>
          </p:cNvPr>
          <p:cNvSpPr>
            <a:spLocks noGrp="1"/>
          </p:cNvSpPr>
          <p:nvPr>
            <p:ph type="title"/>
          </p:nvPr>
        </p:nvSpPr>
        <p:spPr/>
        <p:txBody>
          <a:bodyPr/>
          <a:lstStyle/>
          <a:p>
            <a:r>
              <a:rPr lang="en-US" dirty="0"/>
              <a:t>Timeline Example</a:t>
            </a:r>
          </a:p>
        </p:txBody>
      </p:sp>
      <p:graphicFrame>
        <p:nvGraphicFramePr>
          <p:cNvPr id="7" name="Content Placeholder 6">
            <a:extLst>
              <a:ext uri="{FF2B5EF4-FFF2-40B4-BE49-F238E27FC236}">
                <a16:creationId xmlns:a16="http://schemas.microsoft.com/office/drawing/2014/main" id="{542C4715-0CB0-4362-94F5-EA90F03E4EA7}"/>
              </a:ext>
            </a:extLst>
          </p:cNvPr>
          <p:cNvGraphicFramePr>
            <a:graphicFrameLocks noGrp="1"/>
          </p:cNvGraphicFramePr>
          <p:nvPr>
            <p:ph idx="1"/>
            <p:extLst>
              <p:ext uri="{D42A27DB-BD31-4B8C-83A1-F6EECF244321}">
                <p14:modId xmlns:p14="http://schemas.microsoft.com/office/powerpoint/2010/main" val="2019073186"/>
              </p:ext>
            </p:extLst>
          </p:nvPr>
        </p:nvGraphicFramePr>
        <p:xfrm>
          <a:off x="175418" y="1037024"/>
          <a:ext cx="8793163" cy="52054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4030B955-E7BE-4E31-9441-DE7414B5CEE6}"/>
              </a:ext>
            </a:extLst>
          </p:cNvPr>
          <p:cNvSpPr>
            <a:spLocks noGrp="1"/>
          </p:cNvSpPr>
          <p:nvPr>
            <p:ph type="dt" sz="half" idx="10"/>
          </p:nvPr>
        </p:nvSpPr>
        <p:spPr/>
        <p:txBody>
          <a:bodyPr/>
          <a:lstStyle/>
          <a:p>
            <a:pPr>
              <a:defRPr/>
            </a:pPr>
            <a:r>
              <a:rPr lang="en-US" dirty="0"/>
              <a:t>November 18, 2020</a:t>
            </a:r>
          </a:p>
        </p:txBody>
      </p:sp>
      <p:sp>
        <p:nvSpPr>
          <p:cNvPr id="5" name="Footer Placeholder 4">
            <a:extLst>
              <a:ext uri="{FF2B5EF4-FFF2-40B4-BE49-F238E27FC236}">
                <a16:creationId xmlns:a16="http://schemas.microsoft.com/office/drawing/2014/main" id="{44044F59-B6D7-49E8-A10C-320A33AB1C4B}"/>
              </a:ext>
            </a:extLst>
          </p:cNvPr>
          <p:cNvSpPr>
            <a:spLocks noGrp="1"/>
          </p:cNvSpPr>
          <p:nvPr>
            <p:ph type="ftr" sz="quarter" idx="11"/>
          </p:nvPr>
        </p:nvSpPr>
        <p:spPr/>
        <p:txBody>
          <a:bodyPr/>
          <a:lstStyle/>
          <a:p>
            <a:pPr>
              <a:defRPr/>
            </a:pPr>
            <a:r>
              <a:rPr lang="en-US"/>
              <a:t>PA Supplier Workshop</a:t>
            </a:r>
            <a:endParaRPr lang="en-US" dirty="0"/>
          </a:p>
        </p:txBody>
      </p:sp>
      <p:sp>
        <p:nvSpPr>
          <p:cNvPr id="6" name="Slide Number Placeholder 5">
            <a:extLst>
              <a:ext uri="{FF2B5EF4-FFF2-40B4-BE49-F238E27FC236}">
                <a16:creationId xmlns:a16="http://schemas.microsoft.com/office/drawing/2014/main" id="{884FE04C-88FE-449E-9FEB-47F5ABE1A882}"/>
              </a:ext>
            </a:extLst>
          </p:cNvPr>
          <p:cNvSpPr>
            <a:spLocks noGrp="1"/>
          </p:cNvSpPr>
          <p:nvPr>
            <p:ph type="sldNum" sz="quarter" idx="12"/>
          </p:nvPr>
        </p:nvSpPr>
        <p:spPr/>
        <p:txBody>
          <a:bodyPr/>
          <a:lstStyle/>
          <a:p>
            <a:pPr>
              <a:defRPr/>
            </a:pPr>
            <a:fld id="{26D3C5E0-D005-4CEC-B1B3-05C0449DE281}" type="slidenum">
              <a:rPr lang="en-US" smtClean="0"/>
              <a:pPr>
                <a:defRPr/>
              </a:pPr>
              <a:t>17</a:t>
            </a:fld>
            <a:endParaRPr lang="en-US" dirty="0"/>
          </a:p>
        </p:txBody>
      </p:sp>
    </p:spTree>
    <p:extLst>
      <p:ext uri="{BB962C8B-B14F-4D97-AF65-F5344CB8AC3E}">
        <p14:creationId xmlns:p14="http://schemas.microsoft.com/office/powerpoint/2010/main" val="242888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D0C33-5BA3-4450-A5BE-B9EE9D065E59}"/>
              </a:ext>
            </a:extLst>
          </p:cNvPr>
          <p:cNvSpPr>
            <a:spLocks noGrp="1"/>
          </p:cNvSpPr>
          <p:nvPr>
            <p:ph type="title"/>
          </p:nvPr>
        </p:nvSpPr>
        <p:spPr>
          <a:xfrm>
            <a:off x="886779" y="143476"/>
            <a:ext cx="7514944" cy="584775"/>
          </a:xfrm>
        </p:spPr>
        <p:txBody>
          <a:bodyPr/>
          <a:lstStyle/>
          <a:p>
            <a:r>
              <a:rPr lang="en-US" dirty="0"/>
              <a:t>CRP Quarter Dates</a:t>
            </a:r>
          </a:p>
        </p:txBody>
      </p:sp>
      <p:sp>
        <p:nvSpPr>
          <p:cNvPr id="4" name="Date Placeholder 3">
            <a:extLst>
              <a:ext uri="{FF2B5EF4-FFF2-40B4-BE49-F238E27FC236}">
                <a16:creationId xmlns:a16="http://schemas.microsoft.com/office/drawing/2014/main" id="{AEA56D6D-B7D3-463C-A850-24475A06CC78}"/>
              </a:ext>
            </a:extLst>
          </p:cNvPr>
          <p:cNvSpPr>
            <a:spLocks noGrp="1"/>
          </p:cNvSpPr>
          <p:nvPr>
            <p:ph type="dt" sz="half" idx="10"/>
          </p:nvPr>
        </p:nvSpPr>
        <p:spPr/>
        <p:txBody>
          <a:bodyPr/>
          <a:lstStyle/>
          <a:p>
            <a:pPr>
              <a:defRPr/>
            </a:pPr>
            <a:r>
              <a:rPr lang="en-US" dirty="0"/>
              <a:t>November 18, 2020</a:t>
            </a:r>
          </a:p>
        </p:txBody>
      </p:sp>
      <p:sp>
        <p:nvSpPr>
          <p:cNvPr id="5" name="Footer Placeholder 4">
            <a:extLst>
              <a:ext uri="{FF2B5EF4-FFF2-40B4-BE49-F238E27FC236}">
                <a16:creationId xmlns:a16="http://schemas.microsoft.com/office/drawing/2014/main" id="{67249F35-DD39-4856-B0F2-A49CA19FA20E}"/>
              </a:ext>
            </a:extLst>
          </p:cNvPr>
          <p:cNvSpPr>
            <a:spLocks noGrp="1"/>
          </p:cNvSpPr>
          <p:nvPr>
            <p:ph type="ftr" sz="quarter" idx="11"/>
          </p:nvPr>
        </p:nvSpPr>
        <p:spPr/>
        <p:txBody>
          <a:bodyPr/>
          <a:lstStyle/>
          <a:p>
            <a:pPr>
              <a:defRPr/>
            </a:pPr>
            <a:r>
              <a:rPr lang="en-US"/>
              <a:t>PA Supplier Workshop</a:t>
            </a:r>
            <a:endParaRPr lang="en-US" dirty="0"/>
          </a:p>
        </p:txBody>
      </p:sp>
      <p:sp>
        <p:nvSpPr>
          <p:cNvPr id="6" name="Slide Number Placeholder 5">
            <a:extLst>
              <a:ext uri="{FF2B5EF4-FFF2-40B4-BE49-F238E27FC236}">
                <a16:creationId xmlns:a16="http://schemas.microsoft.com/office/drawing/2014/main" id="{55527426-22CB-4D86-A09D-3C20BAD33200}"/>
              </a:ext>
            </a:extLst>
          </p:cNvPr>
          <p:cNvSpPr>
            <a:spLocks noGrp="1"/>
          </p:cNvSpPr>
          <p:nvPr>
            <p:ph type="sldNum" sz="quarter" idx="12"/>
          </p:nvPr>
        </p:nvSpPr>
        <p:spPr/>
        <p:txBody>
          <a:bodyPr/>
          <a:lstStyle/>
          <a:p>
            <a:pPr>
              <a:defRPr/>
            </a:pPr>
            <a:fld id="{26D3C5E0-D005-4CEC-B1B3-05C0449DE281}" type="slidenum">
              <a:rPr lang="en-US" smtClean="0"/>
              <a:pPr>
                <a:defRPr/>
              </a:pPr>
              <a:t>18</a:t>
            </a:fld>
            <a:endParaRPr lang="en-US" dirty="0"/>
          </a:p>
        </p:txBody>
      </p:sp>
      <p:graphicFrame>
        <p:nvGraphicFramePr>
          <p:cNvPr id="33" name="Content Placeholder 7" descr="Organization Chart" title="SmartArt">
            <a:extLst>
              <a:ext uri="{FF2B5EF4-FFF2-40B4-BE49-F238E27FC236}">
                <a16:creationId xmlns:a16="http://schemas.microsoft.com/office/drawing/2014/main" id="{6C24B197-6D62-49FE-AE7C-C4CA213AB85D}"/>
              </a:ext>
            </a:extLst>
          </p:cNvPr>
          <p:cNvGraphicFramePr>
            <a:graphicFrameLocks noGrp="1"/>
          </p:cNvGraphicFramePr>
          <p:nvPr>
            <p:ph idx="1"/>
            <p:extLst>
              <p:ext uri="{D42A27DB-BD31-4B8C-83A1-F6EECF244321}">
                <p14:modId xmlns:p14="http://schemas.microsoft.com/office/powerpoint/2010/main" val="3708411814"/>
              </p:ext>
            </p:extLst>
          </p:nvPr>
        </p:nvGraphicFramePr>
        <p:xfrm>
          <a:off x="338138" y="1243015"/>
          <a:ext cx="8455025" cy="32321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3652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11B62-DF80-4193-8DFF-386B444D2BF5}"/>
              </a:ext>
            </a:extLst>
          </p:cNvPr>
          <p:cNvSpPr>
            <a:spLocks noGrp="1"/>
          </p:cNvSpPr>
          <p:nvPr>
            <p:ph type="title"/>
          </p:nvPr>
        </p:nvSpPr>
        <p:spPr/>
        <p:txBody>
          <a:bodyPr/>
          <a:lstStyle/>
          <a:p>
            <a:r>
              <a:rPr lang="en-US" dirty="0"/>
              <a:t>CRP Rate Naming Convention</a:t>
            </a:r>
          </a:p>
        </p:txBody>
      </p:sp>
      <p:sp>
        <p:nvSpPr>
          <p:cNvPr id="3" name="Content Placeholder 2">
            <a:extLst>
              <a:ext uri="{FF2B5EF4-FFF2-40B4-BE49-F238E27FC236}">
                <a16:creationId xmlns:a16="http://schemas.microsoft.com/office/drawing/2014/main" id="{86DAF12F-D72C-4931-B5E9-829B98A1C293}"/>
              </a:ext>
            </a:extLst>
          </p:cNvPr>
          <p:cNvSpPr>
            <a:spLocks noGrp="1"/>
          </p:cNvSpPr>
          <p:nvPr>
            <p:ph idx="1"/>
          </p:nvPr>
        </p:nvSpPr>
        <p:spPr/>
        <p:txBody>
          <a:bodyPr/>
          <a:lstStyle/>
          <a:p>
            <a:r>
              <a:rPr lang="en-US" dirty="0"/>
              <a:t>The CRP rate will always begin with CR-</a:t>
            </a:r>
          </a:p>
          <a:p>
            <a:r>
              <a:rPr lang="en-US" dirty="0"/>
              <a:t>Next is a 2-letter abbreviation for the utility (ME, PN, PP, WP)</a:t>
            </a:r>
          </a:p>
          <a:p>
            <a:r>
              <a:rPr lang="en-US" dirty="0"/>
              <a:t>Then Residential or Commercial customer (R or C)</a:t>
            </a:r>
          </a:p>
          <a:p>
            <a:r>
              <a:rPr lang="en-US" dirty="0">
                <a:highlight>
                  <a:srgbClr val="FFFF00"/>
                </a:highlight>
              </a:rPr>
              <a:t>Next is the Quarter number (1,2,3,4)</a:t>
            </a:r>
          </a:p>
          <a:p>
            <a:r>
              <a:rPr lang="en-US" dirty="0"/>
              <a:t>Finally is the last two digits of the year (20)</a:t>
            </a:r>
          </a:p>
          <a:p>
            <a:endParaRPr lang="en-US" dirty="0"/>
          </a:p>
          <a:p>
            <a:r>
              <a:rPr lang="en-US" dirty="0"/>
              <a:t>Example: Customer Referral customer, Penn Power, Residential customer, 4</a:t>
            </a:r>
            <a:r>
              <a:rPr lang="en-US" baseline="30000" dirty="0"/>
              <a:t>th</a:t>
            </a:r>
            <a:r>
              <a:rPr lang="en-US" dirty="0"/>
              <a:t> Quarter of 2020 = CR-PPR</a:t>
            </a:r>
            <a:r>
              <a:rPr lang="en-US" dirty="0">
                <a:highlight>
                  <a:srgbClr val="FFFF00"/>
                </a:highlight>
              </a:rPr>
              <a:t>Q4</a:t>
            </a:r>
            <a:r>
              <a:rPr lang="en-US" dirty="0"/>
              <a:t>20</a:t>
            </a:r>
          </a:p>
          <a:p>
            <a:endParaRPr lang="en-US" dirty="0"/>
          </a:p>
        </p:txBody>
      </p:sp>
      <p:sp>
        <p:nvSpPr>
          <p:cNvPr id="4" name="Date Placeholder 3">
            <a:extLst>
              <a:ext uri="{FF2B5EF4-FFF2-40B4-BE49-F238E27FC236}">
                <a16:creationId xmlns:a16="http://schemas.microsoft.com/office/drawing/2014/main" id="{5C295DFB-0F51-44F2-8F8C-A966D98CD2A2}"/>
              </a:ext>
            </a:extLst>
          </p:cNvPr>
          <p:cNvSpPr>
            <a:spLocks noGrp="1"/>
          </p:cNvSpPr>
          <p:nvPr>
            <p:ph type="dt" sz="half" idx="10"/>
          </p:nvPr>
        </p:nvSpPr>
        <p:spPr/>
        <p:txBody>
          <a:bodyPr/>
          <a:lstStyle/>
          <a:p>
            <a:pPr>
              <a:defRPr/>
            </a:pPr>
            <a:r>
              <a:rPr lang="en-US" dirty="0"/>
              <a:t>November 18, 2020</a:t>
            </a:r>
          </a:p>
        </p:txBody>
      </p:sp>
      <p:sp>
        <p:nvSpPr>
          <p:cNvPr id="5" name="Footer Placeholder 4">
            <a:extLst>
              <a:ext uri="{FF2B5EF4-FFF2-40B4-BE49-F238E27FC236}">
                <a16:creationId xmlns:a16="http://schemas.microsoft.com/office/drawing/2014/main" id="{C23AFC7E-5524-4971-B973-1E2B7042AE4B}"/>
              </a:ext>
            </a:extLst>
          </p:cNvPr>
          <p:cNvSpPr>
            <a:spLocks noGrp="1"/>
          </p:cNvSpPr>
          <p:nvPr>
            <p:ph type="ftr" sz="quarter" idx="11"/>
          </p:nvPr>
        </p:nvSpPr>
        <p:spPr/>
        <p:txBody>
          <a:bodyPr/>
          <a:lstStyle/>
          <a:p>
            <a:pPr>
              <a:defRPr/>
            </a:pPr>
            <a:r>
              <a:rPr lang="en-US"/>
              <a:t>PA Supplier Workshop</a:t>
            </a:r>
            <a:endParaRPr lang="en-US" dirty="0"/>
          </a:p>
        </p:txBody>
      </p:sp>
      <p:sp>
        <p:nvSpPr>
          <p:cNvPr id="6" name="Slide Number Placeholder 5">
            <a:extLst>
              <a:ext uri="{FF2B5EF4-FFF2-40B4-BE49-F238E27FC236}">
                <a16:creationId xmlns:a16="http://schemas.microsoft.com/office/drawing/2014/main" id="{4E8369C2-1759-4254-A401-6D04AA301E11}"/>
              </a:ext>
            </a:extLst>
          </p:cNvPr>
          <p:cNvSpPr>
            <a:spLocks noGrp="1"/>
          </p:cNvSpPr>
          <p:nvPr>
            <p:ph type="sldNum" sz="quarter" idx="12"/>
          </p:nvPr>
        </p:nvSpPr>
        <p:spPr/>
        <p:txBody>
          <a:bodyPr/>
          <a:lstStyle/>
          <a:p>
            <a:pPr>
              <a:defRPr/>
            </a:pPr>
            <a:fld id="{26D3C5E0-D005-4CEC-B1B3-05C0449DE281}" type="slidenum">
              <a:rPr lang="en-US" smtClean="0"/>
              <a:pPr>
                <a:defRPr/>
              </a:pPr>
              <a:t>19</a:t>
            </a:fld>
            <a:endParaRPr lang="en-US" dirty="0"/>
          </a:p>
        </p:txBody>
      </p:sp>
    </p:spTree>
    <p:extLst>
      <p:ext uri="{BB962C8B-B14F-4D97-AF65-F5344CB8AC3E}">
        <p14:creationId xmlns:p14="http://schemas.microsoft.com/office/powerpoint/2010/main" val="104497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338138" y="319088"/>
            <a:ext cx="8620008" cy="584775"/>
          </a:xfrm>
        </p:spPr>
        <p:txBody>
          <a:bodyPr/>
          <a:lstStyle/>
          <a:p>
            <a:r>
              <a:rPr lang="en-US" altLang="en-US" dirty="0"/>
              <a:t>Agenda</a:t>
            </a:r>
          </a:p>
        </p:txBody>
      </p:sp>
      <p:sp>
        <p:nvSpPr>
          <p:cNvPr id="19461" name="Rectangle 3"/>
          <p:cNvSpPr>
            <a:spLocks noGrp="1" noChangeArrowheads="1"/>
          </p:cNvSpPr>
          <p:nvPr>
            <p:ph type="body" idx="1"/>
          </p:nvPr>
        </p:nvSpPr>
        <p:spPr>
          <a:xfrm>
            <a:off x="338138" y="1177023"/>
            <a:ext cx="8620008" cy="5260006"/>
          </a:xfrm>
        </p:spPr>
        <p:txBody>
          <a:bodyPr/>
          <a:lstStyle/>
          <a:p>
            <a:r>
              <a:rPr lang="en-US" sz="2000" dirty="0"/>
              <a:t>Supplier Workshop Objective </a:t>
            </a:r>
          </a:p>
          <a:p>
            <a:r>
              <a:rPr lang="en-US" altLang="en-US" sz="2000" dirty="0"/>
              <a:t>Customer Referral Program Overview</a:t>
            </a:r>
          </a:p>
          <a:p>
            <a:r>
              <a:rPr lang="en-US" altLang="en-US" sz="2000" dirty="0"/>
              <a:t>Customer Referral Program Script </a:t>
            </a:r>
          </a:p>
          <a:p>
            <a:r>
              <a:rPr lang="en-US" altLang="en-US" sz="2000" dirty="0"/>
              <a:t>Recent Issues</a:t>
            </a:r>
          </a:p>
          <a:p>
            <a:pPr lvl="1"/>
            <a:r>
              <a:rPr lang="en-US" altLang="en-US" sz="1800" dirty="0"/>
              <a:t>Incorrect Rate Ready enrollments</a:t>
            </a:r>
          </a:p>
          <a:p>
            <a:r>
              <a:rPr lang="en-US" altLang="en-US" sz="2000" dirty="0"/>
              <a:t>Questions</a:t>
            </a:r>
          </a:p>
          <a:p>
            <a:endParaRPr lang="en-US" altLang="en-US" sz="2000" dirty="0"/>
          </a:p>
          <a:p>
            <a:pPr lvl="1"/>
            <a:endParaRPr lang="en-US" altLang="en-US" sz="1800" dirty="0"/>
          </a:p>
        </p:txBody>
      </p:sp>
      <p:sp>
        <p:nvSpPr>
          <p:cNvPr id="4" name="Date Placeholder 3">
            <a:extLst>
              <a:ext uri="{FF2B5EF4-FFF2-40B4-BE49-F238E27FC236}">
                <a16:creationId xmlns:a16="http://schemas.microsoft.com/office/drawing/2014/main" id="{5569B4D5-2FF2-44A6-9CA4-F60FEE115F1C}"/>
              </a:ext>
            </a:extLst>
          </p:cNvPr>
          <p:cNvSpPr>
            <a:spLocks noGrp="1"/>
          </p:cNvSpPr>
          <p:nvPr>
            <p:ph type="dt" sz="half" idx="10"/>
          </p:nvPr>
        </p:nvSpPr>
        <p:spPr/>
        <p:txBody>
          <a:bodyPr/>
          <a:lstStyle/>
          <a:p>
            <a:pPr>
              <a:defRPr/>
            </a:pPr>
            <a:r>
              <a:rPr lang="en-US" dirty="0"/>
              <a:t>November 18, 2020</a:t>
            </a:r>
          </a:p>
        </p:txBody>
      </p:sp>
      <p:sp>
        <p:nvSpPr>
          <p:cNvPr id="2" name="Footer Placeholder 1">
            <a:extLst>
              <a:ext uri="{FF2B5EF4-FFF2-40B4-BE49-F238E27FC236}">
                <a16:creationId xmlns:a16="http://schemas.microsoft.com/office/drawing/2014/main" id="{6105313E-6A9B-4014-AD74-408F52EE345C}"/>
              </a:ext>
            </a:extLst>
          </p:cNvPr>
          <p:cNvSpPr>
            <a:spLocks noGrp="1"/>
          </p:cNvSpPr>
          <p:nvPr>
            <p:ph type="ftr" sz="quarter" idx="11"/>
          </p:nvPr>
        </p:nvSpPr>
        <p:spPr/>
        <p:txBody>
          <a:bodyPr/>
          <a:lstStyle/>
          <a:p>
            <a:pPr>
              <a:defRPr/>
            </a:pPr>
            <a:r>
              <a:rPr lang="en-US"/>
              <a:t>PA Supplier Workshop</a:t>
            </a:r>
            <a:endParaRPr lang="en-US" dirty="0"/>
          </a:p>
        </p:txBody>
      </p:sp>
      <p:sp>
        <p:nvSpPr>
          <p:cNvPr id="5" name="Slide Number Placeholder 4">
            <a:extLst>
              <a:ext uri="{FF2B5EF4-FFF2-40B4-BE49-F238E27FC236}">
                <a16:creationId xmlns:a16="http://schemas.microsoft.com/office/drawing/2014/main" id="{B12CA5A3-9674-4368-8523-5B46CBFA8657}"/>
              </a:ext>
            </a:extLst>
          </p:cNvPr>
          <p:cNvSpPr>
            <a:spLocks noGrp="1"/>
          </p:cNvSpPr>
          <p:nvPr>
            <p:ph type="sldNum" sz="quarter" idx="12"/>
          </p:nvPr>
        </p:nvSpPr>
        <p:spPr/>
        <p:txBody>
          <a:bodyPr/>
          <a:lstStyle/>
          <a:p>
            <a:pPr>
              <a:defRPr/>
            </a:pPr>
            <a:fld id="{26D3C5E0-D005-4CEC-B1B3-05C0449DE281}" type="slidenum">
              <a:rPr lang="en-US" smtClean="0"/>
              <a:pPr>
                <a:defRPr/>
              </a:pPr>
              <a:t>2</a:t>
            </a:fld>
            <a:endParaRPr lang="en-US" dirty="0"/>
          </a:p>
        </p:txBody>
      </p:sp>
    </p:spTree>
    <p:extLst>
      <p:ext uri="{BB962C8B-B14F-4D97-AF65-F5344CB8AC3E}">
        <p14:creationId xmlns:p14="http://schemas.microsoft.com/office/powerpoint/2010/main" val="802626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3CDB5-CE3E-4271-93BD-E0DE6D087CFF}"/>
              </a:ext>
            </a:extLst>
          </p:cNvPr>
          <p:cNvSpPr>
            <a:spLocks noGrp="1"/>
          </p:cNvSpPr>
          <p:nvPr>
            <p:ph type="title"/>
          </p:nvPr>
        </p:nvSpPr>
        <p:spPr/>
        <p:txBody>
          <a:bodyPr/>
          <a:lstStyle/>
          <a:p>
            <a:r>
              <a:rPr lang="en-US" dirty="0"/>
              <a:t>Monthly CRP Rate Audit</a:t>
            </a:r>
          </a:p>
        </p:txBody>
      </p:sp>
      <p:sp>
        <p:nvSpPr>
          <p:cNvPr id="3" name="Content Placeholder 2">
            <a:extLst>
              <a:ext uri="{FF2B5EF4-FFF2-40B4-BE49-F238E27FC236}">
                <a16:creationId xmlns:a16="http://schemas.microsoft.com/office/drawing/2014/main" id="{116B615E-A18B-42B8-A7AA-8A509B176FD8}"/>
              </a:ext>
            </a:extLst>
          </p:cNvPr>
          <p:cNvSpPr>
            <a:spLocks noGrp="1"/>
          </p:cNvSpPr>
          <p:nvPr>
            <p:ph idx="1"/>
          </p:nvPr>
        </p:nvSpPr>
        <p:spPr/>
        <p:txBody>
          <a:bodyPr/>
          <a:lstStyle/>
          <a:p>
            <a:r>
              <a:rPr lang="en-US" dirty="0"/>
              <a:t>A monthly CRP rate audit is performed to determine if customers are on the correct CRP rate for the quarter. </a:t>
            </a:r>
          </a:p>
          <a:p>
            <a:r>
              <a:rPr lang="en-US" dirty="0"/>
              <a:t>The Supplier’s CRP enrollment and CRP rate is compared with the CRP rate for that Quarter.</a:t>
            </a:r>
          </a:p>
          <a:p>
            <a:r>
              <a:rPr lang="en-US" dirty="0"/>
              <a:t>Below is a sample of how a mismatch between CRP rates would look.</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A960D966-5346-49AC-9611-50FCDC9C19FB}"/>
              </a:ext>
            </a:extLst>
          </p:cNvPr>
          <p:cNvSpPr>
            <a:spLocks noGrp="1"/>
          </p:cNvSpPr>
          <p:nvPr>
            <p:ph type="dt" sz="half" idx="10"/>
          </p:nvPr>
        </p:nvSpPr>
        <p:spPr/>
        <p:txBody>
          <a:bodyPr/>
          <a:lstStyle/>
          <a:p>
            <a:pPr>
              <a:defRPr/>
            </a:pPr>
            <a:r>
              <a:rPr lang="en-US" dirty="0"/>
              <a:t>November 18, 2020</a:t>
            </a:r>
          </a:p>
        </p:txBody>
      </p:sp>
      <p:sp>
        <p:nvSpPr>
          <p:cNvPr id="5" name="Footer Placeholder 4">
            <a:extLst>
              <a:ext uri="{FF2B5EF4-FFF2-40B4-BE49-F238E27FC236}">
                <a16:creationId xmlns:a16="http://schemas.microsoft.com/office/drawing/2014/main" id="{1A4B7341-0F01-4690-8A37-FC2137A00CD8}"/>
              </a:ext>
            </a:extLst>
          </p:cNvPr>
          <p:cNvSpPr>
            <a:spLocks noGrp="1"/>
          </p:cNvSpPr>
          <p:nvPr>
            <p:ph type="ftr" sz="quarter" idx="11"/>
          </p:nvPr>
        </p:nvSpPr>
        <p:spPr/>
        <p:txBody>
          <a:bodyPr/>
          <a:lstStyle/>
          <a:p>
            <a:pPr>
              <a:defRPr/>
            </a:pPr>
            <a:r>
              <a:rPr lang="en-US"/>
              <a:t>PA Supplier Workshop</a:t>
            </a:r>
            <a:endParaRPr lang="en-US" dirty="0"/>
          </a:p>
        </p:txBody>
      </p:sp>
      <p:sp>
        <p:nvSpPr>
          <p:cNvPr id="6" name="Slide Number Placeholder 5">
            <a:extLst>
              <a:ext uri="{FF2B5EF4-FFF2-40B4-BE49-F238E27FC236}">
                <a16:creationId xmlns:a16="http://schemas.microsoft.com/office/drawing/2014/main" id="{7816C711-A7F0-412A-8C26-3E7746C9B349}"/>
              </a:ext>
            </a:extLst>
          </p:cNvPr>
          <p:cNvSpPr>
            <a:spLocks noGrp="1"/>
          </p:cNvSpPr>
          <p:nvPr>
            <p:ph type="sldNum" sz="quarter" idx="12"/>
          </p:nvPr>
        </p:nvSpPr>
        <p:spPr/>
        <p:txBody>
          <a:bodyPr/>
          <a:lstStyle/>
          <a:p>
            <a:pPr>
              <a:defRPr/>
            </a:pPr>
            <a:fld id="{26D3C5E0-D005-4CEC-B1B3-05C0449DE281}" type="slidenum">
              <a:rPr lang="en-US" smtClean="0"/>
              <a:pPr>
                <a:defRPr/>
              </a:pPr>
              <a:t>20</a:t>
            </a:fld>
            <a:endParaRPr lang="en-US" dirty="0"/>
          </a:p>
        </p:txBody>
      </p:sp>
      <p:pic>
        <p:nvPicPr>
          <p:cNvPr id="9" name="Picture 8">
            <a:extLst>
              <a:ext uri="{FF2B5EF4-FFF2-40B4-BE49-F238E27FC236}">
                <a16:creationId xmlns:a16="http://schemas.microsoft.com/office/drawing/2014/main" id="{38A80DC4-BC2B-4E3C-831B-9A52FC512303}"/>
              </a:ext>
            </a:extLst>
          </p:cNvPr>
          <p:cNvPicPr>
            <a:picLocks noChangeAspect="1"/>
          </p:cNvPicPr>
          <p:nvPr/>
        </p:nvPicPr>
        <p:blipFill>
          <a:blip r:embed="rId3"/>
          <a:stretch>
            <a:fillRect/>
          </a:stretch>
        </p:blipFill>
        <p:spPr>
          <a:xfrm>
            <a:off x="555779" y="4003589"/>
            <a:ext cx="8240441" cy="1248033"/>
          </a:xfrm>
          <a:prstGeom prst="rect">
            <a:avLst/>
          </a:prstGeom>
        </p:spPr>
      </p:pic>
    </p:spTree>
    <p:extLst>
      <p:ext uri="{BB962C8B-B14F-4D97-AF65-F5344CB8AC3E}">
        <p14:creationId xmlns:p14="http://schemas.microsoft.com/office/powerpoint/2010/main" val="2419775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F0678-85AE-4269-8633-0E02E7AC56BE}"/>
              </a:ext>
            </a:extLst>
          </p:cNvPr>
          <p:cNvSpPr>
            <a:spLocks noGrp="1"/>
          </p:cNvSpPr>
          <p:nvPr>
            <p:ph type="title"/>
          </p:nvPr>
        </p:nvSpPr>
        <p:spPr>
          <a:xfrm>
            <a:off x="338138" y="319088"/>
            <a:ext cx="8455025" cy="1077218"/>
          </a:xfrm>
        </p:spPr>
        <p:txBody>
          <a:bodyPr/>
          <a:lstStyle/>
          <a:p>
            <a:r>
              <a:rPr lang="en-US" dirty="0"/>
              <a:t>Questions</a:t>
            </a:r>
            <a:br>
              <a:rPr lang="en-US" dirty="0"/>
            </a:br>
            <a:r>
              <a:rPr lang="en-US" dirty="0"/>
              <a:t> </a:t>
            </a:r>
          </a:p>
        </p:txBody>
      </p:sp>
      <p:sp>
        <p:nvSpPr>
          <p:cNvPr id="3" name="Content Placeholder 2">
            <a:extLst>
              <a:ext uri="{FF2B5EF4-FFF2-40B4-BE49-F238E27FC236}">
                <a16:creationId xmlns:a16="http://schemas.microsoft.com/office/drawing/2014/main" id="{D091E11F-8572-439C-969A-E53A8C7EF487}"/>
              </a:ext>
            </a:extLst>
          </p:cNvPr>
          <p:cNvSpPr>
            <a:spLocks noGrp="1"/>
          </p:cNvSpPr>
          <p:nvPr>
            <p:ph idx="1"/>
          </p:nvPr>
        </p:nvSpPr>
        <p:spPr/>
        <p:txBody>
          <a:bodyPr/>
          <a:lstStyle/>
          <a:p>
            <a:pPr marL="0" indent="0">
              <a:buNone/>
            </a:pPr>
            <a:endParaRPr lang="en-US" b="0" dirty="0"/>
          </a:p>
          <a:p>
            <a:pPr marL="0" indent="0">
              <a:buNone/>
            </a:pPr>
            <a:endParaRPr lang="en-US" b="0" dirty="0"/>
          </a:p>
        </p:txBody>
      </p:sp>
      <p:sp>
        <p:nvSpPr>
          <p:cNvPr id="4" name="Date Placeholder 3">
            <a:extLst>
              <a:ext uri="{FF2B5EF4-FFF2-40B4-BE49-F238E27FC236}">
                <a16:creationId xmlns:a16="http://schemas.microsoft.com/office/drawing/2014/main" id="{C8488332-C545-4CFB-B66A-4032961F7D47}"/>
              </a:ext>
            </a:extLst>
          </p:cNvPr>
          <p:cNvSpPr>
            <a:spLocks noGrp="1"/>
          </p:cNvSpPr>
          <p:nvPr>
            <p:ph type="dt" sz="half" idx="10"/>
          </p:nvPr>
        </p:nvSpPr>
        <p:spPr/>
        <p:txBody>
          <a:bodyPr/>
          <a:lstStyle/>
          <a:p>
            <a:pPr>
              <a:defRPr/>
            </a:pPr>
            <a:r>
              <a:rPr lang="en-US" dirty="0"/>
              <a:t>November 18, 2020</a:t>
            </a:r>
          </a:p>
        </p:txBody>
      </p:sp>
      <p:sp>
        <p:nvSpPr>
          <p:cNvPr id="5" name="Footer Placeholder 4">
            <a:extLst>
              <a:ext uri="{FF2B5EF4-FFF2-40B4-BE49-F238E27FC236}">
                <a16:creationId xmlns:a16="http://schemas.microsoft.com/office/drawing/2014/main" id="{0DE7EB36-86FA-4B31-A92E-5C3DA57933F1}"/>
              </a:ext>
            </a:extLst>
          </p:cNvPr>
          <p:cNvSpPr>
            <a:spLocks noGrp="1"/>
          </p:cNvSpPr>
          <p:nvPr>
            <p:ph type="ftr" sz="quarter" idx="11"/>
          </p:nvPr>
        </p:nvSpPr>
        <p:spPr/>
        <p:txBody>
          <a:bodyPr/>
          <a:lstStyle/>
          <a:p>
            <a:pPr>
              <a:defRPr/>
            </a:pPr>
            <a:r>
              <a:rPr lang="en-US"/>
              <a:t>PA Supplier Workshop</a:t>
            </a:r>
            <a:endParaRPr lang="en-US" dirty="0"/>
          </a:p>
        </p:txBody>
      </p:sp>
      <p:sp>
        <p:nvSpPr>
          <p:cNvPr id="6" name="Slide Number Placeholder 5">
            <a:extLst>
              <a:ext uri="{FF2B5EF4-FFF2-40B4-BE49-F238E27FC236}">
                <a16:creationId xmlns:a16="http://schemas.microsoft.com/office/drawing/2014/main" id="{681A910A-FF83-4F6D-9D55-0EAB3A2FAFE6}"/>
              </a:ext>
            </a:extLst>
          </p:cNvPr>
          <p:cNvSpPr>
            <a:spLocks noGrp="1"/>
          </p:cNvSpPr>
          <p:nvPr>
            <p:ph type="sldNum" sz="quarter" idx="12"/>
          </p:nvPr>
        </p:nvSpPr>
        <p:spPr/>
        <p:txBody>
          <a:bodyPr/>
          <a:lstStyle/>
          <a:p>
            <a:pPr>
              <a:defRPr/>
            </a:pPr>
            <a:fld id="{26D3C5E0-D005-4CEC-B1B3-05C0449DE281}" type="slidenum">
              <a:rPr lang="en-US" smtClean="0"/>
              <a:pPr>
                <a:defRPr/>
              </a:pPr>
              <a:t>21</a:t>
            </a:fld>
            <a:endParaRPr lang="en-US" dirty="0"/>
          </a:p>
        </p:txBody>
      </p:sp>
      <p:sp>
        <p:nvSpPr>
          <p:cNvPr id="11" name="TextBox 10">
            <a:extLst>
              <a:ext uri="{FF2B5EF4-FFF2-40B4-BE49-F238E27FC236}">
                <a16:creationId xmlns:a16="http://schemas.microsoft.com/office/drawing/2014/main" id="{A906075D-83FF-46AC-B5EA-DF43288D4A59}"/>
              </a:ext>
            </a:extLst>
          </p:cNvPr>
          <p:cNvSpPr txBox="1"/>
          <p:nvPr/>
        </p:nvSpPr>
        <p:spPr>
          <a:xfrm>
            <a:off x="350837" y="1243013"/>
            <a:ext cx="8374063" cy="4524315"/>
          </a:xfrm>
          <a:prstGeom prst="rect">
            <a:avLst/>
          </a:prstGeom>
          <a:noFill/>
        </p:spPr>
        <p:txBody>
          <a:bodyPr wrap="square">
            <a:spAutoFit/>
          </a:bodyPr>
          <a:lstStyle/>
          <a:p>
            <a:pPr marL="285750" indent="-285750">
              <a:buFont typeface="Arial" panose="020B0604020202020204" pitchFamily="34" charset="0"/>
              <a:buChar char="•"/>
            </a:pPr>
            <a:r>
              <a:rPr lang="en-US" dirty="0"/>
              <a:t>Question:  The timing of intent to participate per when the Price-To-Compare information is released is such that we have to submit our intent to participate with when the PTC is released.  There's a lot of paperwork back and forth if we don't know what the PTC is.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Answer:  FirstEnergy wants to make sure suppliers have enough time to get the paperwork completed to participate.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Question: Other programs don't have a 2-step process where we file an intent and then we file an opt-out once we see the PTC.  In other programs we see the PTC at the start of quarter and then we have 30 days to opt-in.  There's no paperwork.  Why does FE have a 2-step process?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Answer:  We want to make sure you have enough time, but we'll look into paperwork reduction for the suppliers.</a:t>
            </a:r>
          </a:p>
        </p:txBody>
      </p:sp>
    </p:spTree>
    <p:extLst>
      <p:ext uri="{BB962C8B-B14F-4D97-AF65-F5344CB8AC3E}">
        <p14:creationId xmlns:p14="http://schemas.microsoft.com/office/powerpoint/2010/main" val="1614379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338138" y="319088"/>
            <a:ext cx="8620008" cy="584775"/>
          </a:xfrm>
        </p:spPr>
        <p:txBody>
          <a:bodyPr/>
          <a:lstStyle/>
          <a:p>
            <a:r>
              <a:rPr lang="en-US" altLang="en-US" dirty="0"/>
              <a:t>Supplier Workshop Objective</a:t>
            </a:r>
          </a:p>
        </p:txBody>
      </p:sp>
      <p:sp>
        <p:nvSpPr>
          <p:cNvPr id="19461" name="Rectangle 3"/>
          <p:cNvSpPr>
            <a:spLocks noGrp="1" noChangeArrowheads="1"/>
          </p:cNvSpPr>
          <p:nvPr>
            <p:ph type="body" idx="1"/>
          </p:nvPr>
        </p:nvSpPr>
        <p:spPr>
          <a:xfrm>
            <a:off x="338138" y="1177023"/>
            <a:ext cx="8620008" cy="5260006"/>
          </a:xfrm>
        </p:spPr>
        <p:txBody>
          <a:bodyPr/>
          <a:lstStyle/>
          <a:p>
            <a:r>
              <a:rPr lang="en-US" sz="2000" dirty="0"/>
              <a:t>Customer Referral Program Discussion</a:t>
            </a:r>
          </a:p>
          <a:p>
            <a:pPr lvl="1"/>
            <a:r>
              <a:rPr lang="en-US" sz="1800" b="1" dirty="0"/>
              <a:t>The Companies agreed to reconvene their supplier workshops so that Customer Referral Program Suppliers and the Companies are provided a collaborative forum to discuss operational enhancements that can be implemented by the Companies and the EGS participants to improve administration of the program. </a:t>
            </a:r>
          </a:p>
          <a:p>
            <a:endParaRPr lang="en-US" altLang="en-US" sz="2000" dirty="0"/>
          </a:p>
          <a:p>
            <a:endParaRPr lang="en-US" altLang="en-US" sz="2000" dirty="0"/>
          </a:p>
          <a:p>
            <a:pPr lvl="1"/>
            <a:endParaRPr lang="en-US" altLang="en-US" sz="1800" dirty="0"/>
          </a:p>
        </p:txBody>
      </p:sp>
      <p:sp>
        <p:nvSpPr>
          <p:cNvPr id="4" name="Date Placeholder 3">
            <a:extLst>
              <a:ext uri="{FF2B5EF4-FFF2-40B4-BE49-F238E27FC236}">
                <a16:creationId xmlns:a16="http://schemas.microsoft.com/office/drawing/2014/main" id="{6C8B9797-0FDF-49B7-8CDA-F0ED99D095C6}"/>
              </a:ext>
            </a:extLst>
          </p:cNvPr>
          <p:cNvSpPr>
            <a:spLocks noGrp="1"/>
          </p:cNvSpPr>
          <p:nvPr>
            <p:ph type="dt" sz="half" idx="10"/>
          </p:nvPr>
        </p:nvSpPr>
        <p:spPr/>
        <p:txBody>
          <a:bodyPr/>
          <a:lstStyle/>
          <a:p>
            <a:pPr>
              <a:defRPr/>
            </a:pPr>
            <a:r>
              <a:rPr lang="en-US" dirty="0"/>
              <a:t>November 18, 2020</a:t>
            </a:r>
          </a:p>
        </p:txBody>
      </p:sp>
      <p:sp>
        <p:nvSpPr>
          <p:cNvPr id="2" name="Footer Placeholder 1">
            <a:extLst>
              <a:ext uri="{FF2B5EF4-FFF2-40B4-BE49-F238E27FC236}">
                <a16:creationId xmlns:a16="http://schemas.microsoft.com/office/drawing/2014/main" id="{419C67A4-D758-4AF4-83B7-96E9CF3EB06D}"/>
              </a:ext>
            </a:extLst>
          </p:cNvPr>
          <p:cNvSpPr>
            <a:spLocks noGrp="1"/>
          </p:cNvSpPr>
          <p:nvPr>
            <p:ph type="ftr" sz="quarter" idx="11"/>
          </p:nvPr>
        </p:nvSpPr>
        <p:spPr/>
        <p:txBody>
          <a:bodyPr/>
          <a:lstStyle/>
          <a:p>
            <a:pPr>
              <a:defRPr/>
            </a:pPr>
            <a:r>
              <a:rPr lang="en-US"/>
              <a:t>PA Supplier Workshop</a:t>
            </a:r>
            <a:endParaRPr lang="en-US" dirty="0"/>
          </a:p>
        </p:txBody>
      </p:sp>
      <p:sp>
        <p:nvSpPr>
          <p:cNvPr id="5" name="Slide Number Placeholder 4">
            <a:extLst>
              <a:ext uri="{FF2B5EF4-FFF2-40B4-BE49-F238E27FC236}">
                <a16:creationId xmlns:a16="http://schemas.microsoft.com/office/drawing/2014/main" id="{197DFDF7-7F23-4120-AE29-8E5198386069}"/>
              </a:ext>
            </a:extLst>
          </p:cNvPr>
          <p:cNvSpPr>
            <a:spLocks noGrp="1"/>
          </p:cNvSpPr>
          <p:nvPr>
            <p:ph type="sldNum" sz="quarter" idx="12"/>
          </p:nvPr>
        </p:nvSpPr>
        <p:spPr/>
        <p:txBody>
          <a:bodyPr/>
          <a:lstStyle/>
          <a:p>
            <a:pPr>
              <a:defRPr/>
            </a:pPr>
            <a:fld id="{26D3C5E0-D005-4CEC-B1B3-05C0449DE281}" type="slidenum">
              <a:rPr lang="en-US" smtClean="0"/>
              <a:pPr>
                <a:defRPr/>
              </a:pPr>
              <a:t>3</a:t>
            </a:fld>
            <a:endParaRPr lang="en-US" dirty="0"/>
          </a:p>
        </p:txBody>
      </p:sp>
    </p:spTree>
    <p:extLst>
      <p:ext uri="{BB962C8B-B14F-4D97-AF65-F5344CB8AC3E}">
        <p14:creationId xmlns:p14="http://schemas.microsoft.com/office/powerpoint/2010/main" val="4198973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138" y="319088"/>
            <a:ext cx="8455025" cy="553998"/>
          </a:xfrm>
        </p:spPr>
        <p:txBody>
          <a:bodyPr/>
          <a:lstStyle/>
          <a:p>
            <a:r>
              <a:rPr lang="en-US" sz="3000" dirty="0"/>
              <a:t>Customer Referral Program and Scripting</a:t>
            </a:r>
          </a:p>
        </p:txBody>
      </p:sp>
      <p:sp>
        <p:nvSpPr>
          <p:cNvPr id="3" name="Content Placeholder 2"/>
          <p:cNvSpPr>
            <a:spLocks noGrp="1"/>
          </p:cNvSpPr>
          <p:nvPr>
            <p:ph idx="1"/>
          </p:nvPr>
        </p:nvSpPr>
        <p:spPr>
          <a:xfrm>
            <a:off x="338138" y="1453885"/>
            <a:ext cx="8455025" cy="4860925"/>
          </a:xfrm>
        </p:spPr>
        <p:txBody>
          <a:bodyPr/>
          <a:lstStyle/>
          <a:p>
            <a:r>
              <a:rPr lang="en-US" sz="2000" dirty="0"/>
              <a:t>The program will continue through May 31, 2023.</a:t>
            </a:r>
          </a:p>
          <a:p>
            <a:r>
              <a:rPr lang="en-US" sz="2000" dirty="0"/>
              <a:t>Commission directed OCMO to convene a group of interested stakeholders for the purpose of collaboratively addressing the scripting and training materials associated with the program:</a:t>
            </a:r>
          </a:p>
          <a:p>
            <a:pPr lvl="1"/>
            <a:r>
              <a:rPr lang="en-US" sz="1800" dirty="0"/>
              <a:t>(a) to ensure that such scripting and training materials will provide sufficient consumer education/protections and disclaimers to customers that are not misleading, and </a:t>
            </a:r>
          </a:p>
          <a:p>
            <a:pPr lvl="1"/>
            <a:r>
              <a:rPr lang="en-US" sz="1800" dirty="0"/>
              <a:t>(b) to determine the impacts that such scripting and training materials may have </a:t>
            </a:r>
            <a:r>
              <a:rPr lang="en-US" sz="1800"/>
              <a:t>on a customer </a:t>
            </a:r>
            <a:r>
              <a:rPr lang="en-US" sz="1800" dirty="0"/>
              <a:t>enrollment in the program as well as any other competitive concerns.  </a:t>
            </a:r>
          </a:p>
          <a:p>
            <a:pPr marL="0" indent="0">
              <a:buNone/>
            </a:pPr>
            <a:endParaRPr lang="en-US" sz="2000" dirty="0"/>
          </a:p>
        </p:txBody>
      </p:sp>
      <p:sp>
        <p:nvSpPr>
          <p:cNvPr id="4" name="Date Placeholder 3">
            <a:extLst>
              <a:ext uri="{FF2B5EF4-FFF2-40B4-BE49-F238E27FC236}">
                <a16:creationId xmlns:a16="http://schemas.microsoft.com/office/drawing/2014/main" id="{11A68D50-54C9-4334-8671-38AB64076FC9}"/>
              </a:ext>
            </a:extLst>
          </p:cNvPr>
          <p:cNvSpPr>
            <a:spLocks noGrp="1"/>
          </p:cNvSpPr>
          <p:nvPr>
            <p:ph type="dt" sz="half" idx="10"/>
          </p:nvPr>
        </p:nvSpPr>
        <p:spPr/>
        <p:txBody>
          <a:bodyPr/>
          <a:lstStyle/>
          <a:p>
            <a:pPr>
              <a:defRPr/>
            </a:pPr>
            <a:r>
              <a:rPr lang="en-US" dirty="0"/>
              <a:t>November 18, 2020</a:t>
            </a:r>
          </a:p>
        </p:txBody>
      </p:sp>
      <p:sp>
        <p:nvSpPr>
          <p:cNvPr id="5" name="Footer Placeholder 4">
            <a:extLst>
              <a:ext uri="{FF2B5EF4-FFF2-40B4-BE49-F238E27FC236}">
                <a16:creationId xmlns:a16="http://schemas.microsoft.com/office/drawing/2014/main" id="{F3EA1AB3-291E-436E-88F2-BA8B82DD5024}"/>
              </a:ext>
            </a:extLst>
          </p:cNvPr>
          <p:cNvSpPr>
            <a:spLocks noGrp="1"/>
          </p:cNvSpPr>
          <p:nvPr>
            <p:ph type="ftr" sz="quarter" idx="11"/>
          </p:nvPr>
        </p:nvSpPr>
        <p:spPr/>
        <p:txBody>
          <a:bodyPr/>
          <a:lstStyle/>
          <a:p>
            <a:pPr>
              <a:defRPr/>
            </a:pPr>
            <a:r>
              <a:rPr lang="en-US"/>
              <a:t>PA Supplier Workshop</a:t>
            </a:r>
            <a:endParaRPr lang="en-US" dirty="0"/>
          </a:p>
        </p:txBody>
      </p:sp>
      <p:sp>
        <p:nvSpPr>
          <p:cNvPr id="7" name="Slide Number Placeholder 6">
            <a:extLst>
              <a:ext uri="{FF2B5EF4-FFF2-40B4-BE49-F238E27FC236}">
                <a16:creationId xmlns:a16="http://schemas.microsoft.com/office/drawing/2014/main" id="{917C32FA-3C9C-4C85-886B-CA5886CF6518}"/>
              </a:ext>
            </a:extLst>
          </p:cNvPr>
          <p:cNvSpPr>
            <a:spLocks noGrp="1"/>
          </p:cNvSpPr>
          <p:nvPr>
            <p:ph type="sldNum" sz="quarter" idx="12"/>
          </p:nvPr>
        </p:nvSpPr>
        <p:spPr/>
        <p:txBody>
          <a:bodyPr/>
          <a:lstStyle/>
          <a:p>
            <a:pPr>
              <a:defRPr/>
            </a:pPr>
            <a:fld id="{26D3C5E0-D005-4CEC-B1B3-05C0449DE281}" type="slidenum">
              <a:rPr lang="en-US" smtClean="0"/>
              <a:pPr>
                <a:defRPr/>
              </a:pPr>
              <a:t>4</a:t>
            </a:fld>
            <a:endParaRPr lang="en-US" dirty="0"/>
          </a:p>
        </p:txBody>
      </p:sp>
    </p:spTree>
    <p:extLst>
      <p:ext uri="{BB962C8B-B14F-4D97-AF65-F5344CB8AC3E}">
        <p14:creationId xmlns:p14="http://schemas.microsoft.com/office/powerpoint/2010/main" val="2123235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1C46381-DE64-4EE9-969C-5ACB24BF667D}"/>
              </a:ext>
            </a:extLst>
          </p:cNvPr>
          <p:cNvSpPr>
            <a:spLocks noGrp="1" noChangeArrowheads="1"/>
          </p:cNvSpPr>
          <p:nvPr>
            <p:ph type="title"/>
          </p:nvPr>
        </p:nvSpPr>
        <p:spPr>
          <a:xfrm>
            <a:off x="338138" y="319088"/>
            <a:ext cx="8455025" cy="1015663"/>
          </a:xfrm>
        </p:spPr>
        <p:txBody>
          <a:bodyPr/>
          <a:lstStyle/>
          <a:p>
            <a:r>
              <a:rPr lang="en-US" altLang="en-US" sz="3000" dirty="0"/>
              <a:t>Customer Referral Program Overview</a:t>
            </a:r>
            <a:br>
              <a:rPr lang="en-US" altLang="en-US" sz="3000" dirty="0"/>
            </a:br>
            <a:endParaRPr lang="en-US" altLang="en-US" sz="3000" dirty="0"/>
          </a:p>
        </p:txBody>
      </p:sp>
      <p:sp>
        <p:nvSpPr>
          <p:cNvPr id="8195" name="Content Placeholder 2">
            <a:extLst>
              <a:ext uri="{FF2B5EF4-FFF2-40B4-BE49-F238E27FC236}">
                <a16:creationId xmlns:a16="http://schemas.microsoft.com/office/drawing/2014/main" id="{04F00F99-E0A2-481D-A052-4E5F7F9CF7D6}"/>
              </a:ext>
            </a:extLst>
          </p:cNvPr>
          <p:cNvSpPr>
            <a:spLocks noGrp="1" noChangeArrowheads="1"/>
          </p:cNvSpPr>
          <p:nvPr>
            <p:ph idx="1"/>
          </p:nvPr>
        </p:nvSpPr>
        <p:spPr>
          <a:xfrm>
            <a:off x="338138" y="1154755"/>
            <a:ext cx="8455025" cy="4583113"/>
          </a:xfrm>
        </p:spPr>
        <p:txBody>
          <a:bodyPr/>
          <a:lstStyle/>
          <a:p>
            <a:r>
              <a:rPr lang="en-US" altLang="en-US" sz="2000" dirty="0"/>
              <a:t>The program is designed to encourage shopping in the Companies’ Pennsylvania service territories. </a:t>
            </a:r>
          </a:p>
          <a:p>
            <a:r>
              <a:rPr lang="en-US" altLang="en-US" sz="2000" dirty="0"/>
              <a:t>The program is offered to Met-Ed, Penelec, Penn Power, and West Penn Power non-shopping residential and small commercial customers.</a:t>
            </a:r>
          </a:p>
          <a:p>
            <a:r>
              <a:rPr lang="en-US" altLang="en-US" sz="2000" dirty="0"/>
              <a:t>The program offers a 12-month fixed price that is set at 7% below the EDC’s current Price-To-Compare.</a:t>
            </a:r>
          </a:p>
          <a:p>
            <a:endParaRPr lang="en-US" altLang="en-US" dirty="0"/>
          </a:p>
        </p:txBody>
      </p:sp>
      <p:sp>
        <p:nvSpPr>
          <p:cNvPr id="2" name="Date Placeholder 1">
            <a:extLst>
              <a:ext uri="{FF2B5EF4-FFF2-40B4-BE49-F238E27FC236}">
                <a16:creationId xmlns:a16="http://schemas.microsoft.com/office/drawing/2014/main" id="{C1C6A365-241F-4483-9018-5032B5AD63F9}"/>
              </a:ext>
            </a:extLst>
          </p:cNvPr>
          <p:cNvSpPr>
            <a:spLocks noGrp="1"/>
          </p:cNvSpPr>
          <p:nvPr>
            <p:ph type="dt" sz="half" idx="10"/>
          </p:nvPr>
        </p:nvSpPr>
        <p:spPr>
          <a:xfrm>
            <a:off x="7089969" y="6576026"/>
            <a:ext cx="1492250" cy="138499"/>
          </a:xfrm>
        </p:spPr>
        <p:txBody>
          <a:bodyPr/>
          <a:lstStyle/>
          <a:p>
            <a:pPr>
              <a:defRPr/>
            </a:pPr>
            <a:r>
              <a:rPr lang="en-US" dirty="0"/>
              <a:t>November 18, 2020</a:t>
            </a:r>
          </a:p>
        </p:txBody>
      </p:sp>
      <p:sp>
        <p:nvSpPr>
          <p:cNvPr id="3" name="Footer Placeholder 2">
            <a:extLst>
              <a:ext uri="{FF2B5EF4-FFF2-40B4-BE49-F238E27FC236}">
                <a16:creationId xmlns:a16="http://schemas.microsoft.com/office/drawing/2014/main" id="{4C379E7D-611B-4E91-8EA9-61F351F4A7BD}"/>
              </a:ext>
            </a:extLst>
          </p:cNvPr>
          <p:cNvSpPr>
            <a:spLocks noGrp="1"/>
          </p:cNvSpPr>
          <p:nvPr>
            <p:ph type="ftr" sz="quarter" idx="11"/>
          </p:nvPr>
        </p:nvSpPr>
        <p:spPr/>
        <p:txBody>
          <a:bodyPr/>
          <a:lstStyle/>
          <a:p>
            <a:pPr>
              <a:defRPr/>
            </a:pPr>
            <a:r>
              <a:rPr lang="en-US"/>
              <a:t>PA Supplier Workshop</a:t>
            </a:r>
            <a:endParaRPr lang="en-US" dirty="0"/>
          </a:p>
        </p:txBody>
      </p:sp>
      <p:sp>
        <p:nvSpPr>
          <p:cNvPr id="4" name="Slide Number Placeholder 3">
            <a:extLst>
              <a:ext uri="{FF2B5EF4-FFF2-40B4-BE49-F238E27FC236}">
                <a16:creationId xmlns:a16="http://schemas.microsoft.com/office/drawing/2014/main" id="{E294C436-A6A6-47DD-BB8E-926C5F68A6E4}"/>
              </a:ext>
            </a:extLst>
          </p:cNvPr>
          <p:cNvSpPr>
            <a:spLocks noGrp="1"/>
          </p:cNvSpPr>
          <p:nvPr>
            <p:ph type="sldNum" sz="quarter" idx="12"/>
          </p:nvPr>
        </p:nvSpPr>
        <p:spPr/>
        <p:txBody>
          <a:bodyPr/>
          <a:lstStyle/>
          <a:p>
            <a:pPr>
              <a:defRPr/>
            </a:pPr>
            <a:fld id="{26D3C5E0-D005-4CEC-B1B3-05C0449DE281}"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FC8DD53-1278-40A8-87E8-E248065BDBBF}"/>
              </a:ext>
            </a:extLst>
          </p:cNvPr>
          <p:cNvSpPr>
            <a:spLocks noGrp="1" noChangeArrowheads="1"/>
          </p:cNvSpPr>
          <p:nvPr>
            <p:ph type="title"/>
          </p:nvPr>
        </p:nvSpPr>
        <p:spPr>
          <a:xfrm>
            <a:off x="338138" y="319088"/>
            <a:ext cx="8455025" cy="553998"/>
          </a:xfrm>
        </p:spPr>
        <p:txBody>
          <a:bodyPr/>
          <a:lstStyle/>
          <a:p>
            <a:r>
              <a:rPr lang="en-US" altLang="en-US" sz="3000" dirty="0"/>
              <a:t>Customer Referral Program - Customer Process</a:t>
            </a:r>
          </a:p>
        </p:txBody>
      </p:sp>
      <p:sp>
        <p:nvSpPr>
          <p:cNvPr id="9219" name="Content Placeholder 2">
            <a:extLst>
              <a:ext uri="{FF2B5EF4-FFF2-40B4-BE49-F238E27FC236}">
                <a16:creationId xmlns:a16="http://schemas.microsoft.com/office/drawing/2014/main" id="{F9179E41-6BE3-4689-82E6-8900E6594D4B}"/>
              </a:ext>
            </a:extLst>
          </p:cNvPr>
          <p:cNvSpPr>
            <a:spLocks noGrp="1" noChangeArrowheads="1"/>
          </p:cNvSpPr>
          <p:nvPr>
            <p:ph idx="1"/>
          </p:nvPr>
        </p:nvSpPr>
        <p:spPr>
          <a:xfrm>
            <a:off x="338138" y="1190114"/>
            <a:ext cx="8455025" cy="4860925"/>
          </a:xfrm>
        </p:spPr>
        <p:txBody>
          <a:bodyPr/>
          <a:lstStyle/>
          <a:p>
            <a:r>
              <a:rPr lang="en-US" altLang="en-US" sz="2000" dirty="0"/>
              <a:t>When a customer calls into the Companies’ Contact Center for a move-in, high billing question, or a question on energy choice, and are eligible, they will be offered the Customer Referral Program.</a:t>
            </a:r>
          </a:p>
          <a:p>
            <a:r>
              <a:rPr lang="en-US" altLang="en-US" sz="2000" dirty="0"/>
              <a:t>If the customer decides to participate in this program, they will be transferred to our third-party vendor to select a supplier from one of the participating suppliers. </a:t>
            </a:r>
          </a:p>
          <a:p>
            <a:r>
              <a:rPr lang="en-US" altLang="en-US" sz="2000" dirty="0"/>
              <a:t>If the customer doesn’t have a specific supplier in mind, a supplier will randomly be selected for the customer through a round robin selection.</a:t>
            </a:r>
          </a:p>
        </p:txBody>
      </p:sp>
      <p:sp>
        <p:nvSpPr>
          <p:cNvPr id="2" name="Date Placeholder 1">
            <a:extLst>
              <a:ext uri="{FF2B5EF4-FFF2-40B4-BE49-F238E27FC236}">
                <a16:creationId xmlns:a16="http://schemas.microsoft.com/office/drawing/2014/main" id="{6C2080CA-CCE0-4EAB-8947-847F8CE3F43A}"/>
              </a:ext>
            </a:extLst>
          </p:cNvPr>
          <p:cNvSpPr>
            <a:spLocks noGrp="1"/>
          </p:cNvSpPr>
          <p:nvPr>
            <p:ph type="dt" sz="half" idx="10"/>
          </p:nvPr>
        </p:nvSpPr>
        <p:spPr/>
        <p:txBody>
          <a:bodyPr/>
          <a:lstStyle/>
          <a:p>
            <a:pPr>
              <a:defRPr/>
            </a:pPr>
            <a:r>
              <a:rPr lang="en-US" dirty="0"/>
              <a:t>November 18, 2020</a:t>
            </a:r>
          </a:p>
        </p:txBody>
      </p:sp>
      <p:sp>
        <p:nvSpPr>
          <p:cNvPr id="3" name="Footer Placeholder 2">
            <a:extLst>
              <a:ext uri="{FF2B5EF4-FFF2-40B4-BE49-F238E27FC236}">
                <a16:creationId xmlns:a16="http://schemas.microsoft.com/office/drawing/2014/main" id="{AFA15D49-AD06-45A1-8E5D-2F0F6C57CB32}"/>
              </a:ext>
            </a:extLst>
          </p:cNvPr>
          <p:cNvSpPr>
            <a:spLocks noGrp="1"/>
          </p:cNvSpPr>
          <p:nvPr>
            <p:ph type="ftr" sz="quarter" idx="11"/>
          </p:nvPr>
        </p:nvSpPr>
        <p:spPr/>
        <p:txBody>
          <a:bodyPr/>
          <a:lstStyle/>
          <a:p>
            <a:pPr>
              <a:defRPr/>
            </a:pPr>
            <a:r>
              <a:rPr lang="en-US"/>
              <a:t>PA Supplier Workshop</a:t>
            </a:r>
            <a:endParaRPr lang="en-US" dirty="0"/>
          </a:p>
        </p:txBody>
      </p:sp>
      <p:sp>
        <p:nvSpPr>
          <p:cNvPr id="4" name="Slide Number Placeholder 3">
            <a:extLst>
              <a:ext uri="{FF2B5EF4-FFF2-40B4-BE49-F238E27FC236}">
                <a16:creationId xmlns:a16="http://schemas.microsoft.com/office/drawing/2014/main" id="{BFD3B6E8-8807-4F21-AD55-8C7593C5F25C}"/>
              </a:ext>
            </a:extLst>
          </p:cNvPr>
          <p:cNvSpPr>
            <a:spLocks noGrp="1"/>
          </p:cNvSpPr>
          <p:nvPr>
            <p:ph type="sldNum" sz="quarter" idx="12"/>
          </p:nvPr>
        </p:nvSpPr>
        <p:spPr/>
        <p:txBody>
          <a:bodyPr/>
          <a:lstStyle/>
          <a:p>
            <a:pPr>
              <a:defRPr/>
            </a:pPr>
            <a:fld id="{26D3C5E0-D005-4CEC-B1B3-05C0449DE281}"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88479D7-FB59-445C-944B-8BF97590D396}"/>
              </a:ext>
            </a:extLst>
          </p:cNvPr>
          <p:cNvSpPr>
            <a:spLocks noGrp="1" noChangeArrowheads="1"/>
          </p:cNvSpPr>
          <p:nvPr>
            <p:ph type="title"/>
          </p:nvPr>
        </p:nvSpPr>
        <p:spPr>
          <a:xfrm>
            <a:off x="338138" y="319088"/>
            <a:ext cx="8455025" cy="553998"/>
          </a:xfrm>
        </p:spPr>
        <p:txBody>
          <a:bodyPr/>
          <a:lstStyle/>
          <a:p>
            <a:r>
              <a:rPr lang="en-US" altLang="en-US" sz="3000" dirty="0"/>
              <a:t>Customer Referral Program - Supplier Process</a:t>
            </a:r>
          </a:p>
        </p:txBody>
      </p:sp>
      <p:sp>
        <p:nvSpPr>
          <p:cNvPr id="3" name="Content Placeholder 2">
            <a:extLst>
              <a:ext uri="{FF2B5EF4-FFF2-40B4-BE49-F238E27FC236}">
                <a16:creationId xmlns:a16="http://schemas.microsoft.com/office/drawing/2014/main" id="{4784556A-8674-40AA-8A0B-47BAB3E54B62}"/>
              </a:ext>
            </a:extLst>
          </p:cNvPr>
          <p:cNvSpPr>
            <a:spLocks noGrp="1"/>
          </p:cNvSpPr>
          <p:nvPr>
            <p:ph idx="1"/>
          </p:nvPr>
        </p:nvSpPr>
        <p:spPr>
          <a:xfrm>
            <a:off x="338138" y="1190114"/>
            <a:ext cx="8455025" cy="4860925"/>
          </a:xfrm>
        </p:spPr>
        <p:txBody>
          <a:bodyPr/>
          <a:lstStyle/>
          <a:p>
            <a:pPr>
              <a:defRPr/>
            </a:pPr>
            <a:r>
              <a:rPr lang="en-US" sz="2000" dirty="0"/>
              <a:t>A quarterly email is sent to all licensed suppliers in the Companies’ territories notifying them to express their intent to participate in the Customer Referral Program. </a:t>
            </a:r>
          </a:p>
          <a:p>
            <a:pPr marL="290513" lvl="1" indent="-290513">
              <a:spcBef>
                <a:spcPct val="50000"/>
              </a:spcBef>
              <a:buClr>
                <a:schemeClr val="accent1"/>
              </a:buClr>
              <a:buFont typeface="Arial" panose="020B0604020202020204" pitchFamily="34" charset="0"/>
              <a:buChar char="■"/>
              <a:defRPr/>
            </a:pPr>
            <a:r>
              <a:rPr lang="en-US" sz="2000" b="1" dirty="0"/>
              <a:t>The supplier will be provided a deadline for their intent to participate.  </a:t>
            </a:r>
          </a:p>
          <a:p>
            <a:pPr>
              <a:defRPr/>
            </a:pPr>
            <a:r>
              <a:rPr lang="en-US" sz="2000" dirty="0"/>
              <a:t>The suppliers who wish to participate will send by email their contracts including Appendix C (Intent to Participate) stating what operating companies they wish to participate in. The supplier may participate in Residential and Small Commercial, separately or together.</a:t>
            </a:r>
          </a:p>
          <a:p>
            <a:pPr lvl="1">
              <a:defRPr/>
            </a:pPr>
            <a:r>
              <a:rPr lang="en-US" sz="1800" dirty="0"/>
              <a:t>For first-time participants, this is required no less than 60 days prior to the quarter. </a:t>
            </a:r>
            <a:endParaRPr lang="en-US" sz="1600" dirty="0"/>
          </a:p>
        </p:txBody>
      </p:sp>
      <p:sp>
        <p:nvSpPr>
          <p:cNvPr id="2" name="Date Placeholder 1">
            <a:extLst>
              <a:ext uri="{FF2B5EF4-FFF2-40B4-BE49-F238E27FC236}">
                <a16:creationId xmlns:a16="http://schemas.microsoft.com/office/drawing/2014/main" id="{1E906498-D1AB-405E-B586-C1D5DE32C137}"/>
              </a:ext>
            </a:extLst>
          </p:cNvPr>
          <p:cNvSpPr>
            <a:spLocks noGrp="1"/>
          </p:cNvSpPr>
          <p:nvPr>
            <p:ph type="dt" sz="half" idx="10"/>
          </p:nvPr>
        </p:nvSpPr>
        <p:spPr/>
        <p:txBody>
          <a:bodyPr/>
          <a:lstStyle/>
          <a:p>
            <a:pPr>
              <a:defRPr/>
            </a:pPr>
            <a:r>
              <a:rPr lang="en-US" dirty="0"/>
              <a:t>November 18, 2020</a:t>
            </a:r>
          </a:p>
        </p:txBody>
      </p:sp>
      <p:sp>
        <p:nvSpPr>
          <p:cNvPr id="4" name="Footer Placeholder 3">
            <a:extLst>
              <a:ext uri="{FF2B5EF4-FFF2-40B4-BE49-F238E27FC236}">
                <a16:creationId xmlns:a16="http://schemas.microsoft.com/office/drawing/2014/main" id="{4B6281C5-BF0B-4CB6-A441-D21994581A97}"/>
              </a:ext>
            </a:extLst>
          </p:cNvPr>
          <p:cNvSpPr>
            <a:spLocks noGrp="1"/>
          </p:cNvSpPr>
          <p:nvPr>
            <p:ph type="ftr" sz="quarter" idx="11"/>
          </p:nvPr>
        </p:nvSpPr>
        <p:spPr/>
        <p:txBody>
          <a:bodyPr/>
          <a:lstStyle/>
          <a:p>
            <a:pPr>
              <a:defRPr/>
            </a:pPr>
            <a:r>
              <a:rPr lang="en-US"/>
              <a:t>PA Supplier Workshop</a:t>
            </a:r>
            <a:endParaRPr lang="en-US" dirty="0"/>
          </a:p>
        </p:txBody>
      </p:sp>
      <p:sp>
        <p:nvSpPr>
          <p:cNvPr id="6" name="Slide Number Placeholder 5">
            <a:extLst>
              <a:ext uri="{FF2B5EF4-FFF2-40B4-BE49-F238E27FC236}">
                <a16:creationId xmlns:a16="http://schemas.microsoft.com/office/drawing/2014/main" id="{241079E0-A292-4B46-AA3E-DEE621A40C0C}"/>
              </a:ext>
            </a:extLst>
          </p:cNvPr>
          <p:cNvSpPr>
            <a:spLocks noGrp="1"/>
          </p:cNvSpPr>
          <p:nvPr>
            <p:ph type="sldNum" sz="quarter" idx="12"/>
          </p:nvPr>
        </p:nvSpPr>
        <p:spPr/>
        <p:txBody>
          <a:bodyPr/>
          <a:lstStyle/>
          <a:p>
            <a:pPr>
              <a:defRPr/>
            </a:pPr>
            <a:fld id="{26D3C5E0-D005-4CEC-B1B3-05C0449DE281}"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50AD3616-CAF4-4362-8DFC-73B9CBFDA100}"/>
              </a:ext>
            </a:extLst>
          </p:cNvPr>
          <p:cNvSpPr>
            <a:spLocks noGrp="1" noChangeArrowheads="1"/>
          </p:cNvSpPr>
          <p:nvPr>
            <p:ph type="title"/>
          </p:nvPr>
        </p:nvSpPr>
        <p:spPr>
          <a:xfrm>
            <a:off x="338138" y="319088"/>
            <a:ext cx="8455025" cy="553998"/>
          </a:xfrm>
        </p:spPr>
        <p:txBody>
          <a:bodyPr/>
          <a:lstStyle/>
          <a:p>
            <a:r>
              <a:rPr lang="en-US" altLang="en-US" sz="3000" dirty="0"/>
              <a:t>Customer Referral Program - Supplier Process</a:t>
            </a:r>
          </a:p>
        </p:txBody>
      </p:sp>
      <p:sp>
        <p:nvSpPr>
          <p:cNvPr id="11267" name="Content Placeholder 2">
            <a:extLst>
              <a:ext uri="{FF2B5EF4-FFF2-40B4-BE49-F238E27FC236}">
                <a16:creationId xmlns:a16="http://schemas.microsoft.com/office/drawing/2014/main" id="{63BB799D-C918-45F7-96D1-1DD187DC3260}"/>
              </a:ext>
            </a:extLst>
          </p:cNvPr>
          <p:cNvSpPr>
            <a:spLocks noGrp="1" noChangeArrowheads="1"/>
          </p:cNvSpPr>
          <p:nvPr>
            <p:ph idx="1"/>
          </p:nvPr>
        </p:nvSpPr>
        <p:spPr>
          <a:xfrm>
            <a:off x="246063" y="1164084"/>
            <a:ext cx="8455025" cy="4327525"/>
          </a:xfrm>
        </p:spPr>
        <p:txBody>
          <a:bodyPr/>
          <a:lstStyle/>
          <a:p>
            <a:pPr>
              <a:defRPr/>
            </a:pPr>
            <a:r>
              <a:rPr lang="en-US" altLang="en-US" sz="2000" dirty="0"/>
              <a:t>The Price to Compare will be released during the months of January, April, July, and October, depending on the quarter.  At this time an email will be sent to participating suppliers communicating the PTC, as well as an intent to withdraw date.</a:t>
            </a:r>
          </a:p>
          <a:p>
            <a:pPr lvl="1">
              <a:defRPr/>
            </a:pPr>
            <a:r>
              <a:rPr lang="en-US" altLang="en-US" sz="1800" dirty="0"/>
              <a:t>The participating suppliers will use the PTC to determine if they want to participate in the Customer Referral Program for the quarter.</a:t>
            </a:r>
          </a:p>
          <a:p>
            <a:pPr>
              <a:buFont typeface="Wingdings" panose="05000000000000000000" pitchFamily="2" charset="2"/>
              <a:buChar char="q"/>
            </a:pPr>
            <a:endParaRPr lang="en-US" altLang="en-US" dirty="0"/>
          </a:p>
        </p:txBody>
      </p:sp>
      <p:sp>
        <p:nvSpPr>
          <p:cNvPr id="2" name="Date Placeholder 1">
            <a:extLst>
              <a:ext uri="{FF2B5EF4-FFF2-40B4-BE49-F238E27FC236}">
                <a16:creationId xmlns:a16="http://schemas.microsoft.com/office/drawing/2014/main" id="{E63322CD-3E3C-400D-AC76-5A2B50F24DB9}"/>
              </a:ext>
            </a:extLst>
          </p:cNvPr>
          <p:cNvSpPr>
            <a:spLocks noGrp="1"/>
          </p:cNvSpPr>
          <p:nvPr>
            <p:ph type="dt" sz="half" idx="10"/>
          </p:nvPr>
        </p:nvSpPr>
        <p:spPr/>
        <p:txBody>
          <a:bodyPr/>
          <a:lstStyle/>
          <a:p>
            <a:pPr>
              <a:defRPr/>
            </a:pPr>
            <a:r>
              <a:rPr lang="en-US" dirty="0"/>
              <a:t>November 18, 2020</a:t>
            </a:r>
          </a:p>
        </p:txBody>
      </p:sp>
      <p:sp>
        <p:nvSpPr>
          <p:cNvPr id="3" name="Footer Placeholder 2">
            <a:extLst>
              <a:ext uri="{FF2B5EF4-FFF2-40B4-BE49-F238E27FC236}">
                <a16:creationId xmlns:a16="http://schemas.microsoft.com/office/drawing/2014/main" id="{F912619B-F92C-45EE-BF1F-C12E20D92234}"/>
              </a:ext>
            </a:extLst>
          </p:cNvPr>
          <p:cNvSpPr>
            <a:spLocks noGrp="1"/>
          </p:cNvSpPr>
          <p:nvPr>
            <p:ph type="ftr" sz="quarter" idx="11"/>
          </p:nvPr>
        </p:nvSpPr>
        <p:spPr/>
        <p:txBody>
          <a:bodyPr/>
          <a:lstStyle/>
          <a:p>
            <a:pPr>
              <a:defRPr/>
            </a:pPr>
            <a:r>
              <a:rPr lang="en-US"/>
              <a:t>PA Supplier Workshop</a:t>
            </a:r>
            <a:endParaRPr lang="en-US" dirty="0"/>
          </a:p>
        </p:txBody>
      </p:sp>
      <p:sp>
        <p:nvSpPr>
          <p:cNvPr id="4" name="Slide Number Placeholder 3">
            <a:extLst>
              <a:ext uri="{FF2B5EF4-FFF2-40B4-BE49-F238E27FC236}">
                <a16:creationId xmlns:a16="http://schemas.microsoft.com/office/drawing/2014/main" id="{44B3298D-6C81-448F-B424-BB57C3249515}"/>
              </a:ext>
            </a:extLst>
          </p:cNvPr>
          <p:cNvSpPr>
            <a:spLocks noGrp="1"/>
          </p:cNvSpPr>
          <p:nvPr>
            <p:ph type="sldNum" sz="quarter" idx="12"/>
          </p:nvPr>
        </p:nvSpPr>
        <p:spPr/>
        <p:txBody>
          <a:bodyPr/>
          <a:lstStyle/>
          <a:p>
            <a:pPr>
              <a:defRPr/>
            </a:pPr>
            <a:fld id="{26D3C5E0-D005-4CEC-B1B3-05C0449DE281}"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F7279FAB-E2FD-4479-88A0-FEA0E35184E5}"/>
              </a:ext>
            </a:extLst>
          </p:cNvPr>
          <p:cNvSpPr>
            <a:spLocks noGrp="1" noChangeArrowheads="1"/>
          </p:cNvSpPr>
          <p:nvPr>
            <p:ph type="title"/>
          </p:nvPr>
        </p:nvSpPr>
        <p:spPr>
          <a:xfrm>
            <a:off x="473725" y="291469"/>
            <a:ext cx="8228156" cy="553998"/>
          </a:xfrm>
        </p:spPr>
        <p:txBody>
          <a:bodyPr/>
          <a:lstStyle/>
          <a:p>
            <a:r>
              <a:rPr lang="en-US" altLang="en-US" sz="3000" dirty="0"/>
              <a:t>Supplier Requirements</a:t>
            </a:r>
          </a:p>
        </p:txBody>
      </p:sp>
      <p:sp>
        <p:nvSpPr>
          <p:cNvPr id="10243" name="Content Placeholder 2">
            <a:extLst>
              <a:ext uri="{FF2B5EF4-FFF2-40B4-BE49-F238E27FC236}">
                <a16:creationId xmlns:a16="http://schemas.microsoft.com/office/drawing/2014/main" id="{33C54348-EDCB-4337-BBD2-96D41A88B313}"/>
              </a:ext>
            </a:extLst>
          </p:cNvPr>
          <p:cNvSpPr>
            <a:spLocks noGrp="1"/>
          </p:cNvSpPr>
          <p:nvPr>
            <p:ph idx="1"/>
          </p:nvPr>
        </p:nvSpPr>
        <p:spPr>
          <a:xfrm>
            <a:off x="344487" y="1202251"/>
            <a:ext cx="8455025" cy="4860925"/>
          </a:xfrm>
        </p:spPr>
        <p:txBody>
          <a:bodyPr/>
          <a:lstStyle/>
          <a:p>
            <a:pPr>
              <a:defRPr/>
            </a:pPr>
            <a:r>
              <a:rPr lang="en-US" altLang="en-US" sz="2000" dirty="0"/>
              <a:t>Must be a registered EGS for the territory in which they would like to participate (ME, PN, PP and/or WP).  </a:t>
            </a:r>
          </a:p>
          <a:p>
            <a:pPr lvl="1">
              <a:defRPr/>
            </a:pPr>
            <a:r>
              <a:rPr lang="en-US" altLang="en-US" sz="1800" dirty="0"/>
              <a:t>Must complete supplier registration.</a:t>
            </a:r>
          </a:p>
          <a:p>
            <a:pPr lvl="1">
              <a:defRPr/>
            </a:pPr>
            <a:r>
              <a:rPr lang="en-US" altLang="en-US" sz="1800" dirty="0"/>
              <a:t>Upon delivery of registration application and review of documents, the supplier will be contacted to complete EDI testing for Rate Ready billing.  </a:t>
            </a:r>
            <a:r>
              <a:rPr lang="en-US" altLang="en-US" sz="1800" b="1" dirty="0"/>
              <a:t>  </a:t>
            </a:r>
            <a:r>
              <a:rPr lang="en-US" altLang="en-US" sz="2000" b="1" dirty="0"/>
              <a:t>     </a:t>
            </a:r>
          </a:p>
          <a:p>
            <a:pPr>
              <a:defRPr/>
            </a:pPr>
            <a:r>
              <a:rPr lang="en-US" sz="2000" dirty="0"/>
              <a:t>Assume load responsibility.</a:t>
            </a:r>
          </a:p>
          <a:p>
            <a:pPr>
              <a:defRPr/>
            </a:pPr>
            <a:r>
              <a:rPr lang="en-US" sz="2000" dirty="0"/>
              <a:t>Accept and enroll all referred customers in the Customer Referral Program.</a:t>
            </a:r>
          </a:p>
          <a:p>
            <a:pPr>
              <a:defRPr/>
            </a:pPr>
            <a:r>
              <a:rPr lang="en-US" altLang="en-US" sz="2000" dirty="0"/>
              <a:t>Utilize a Rate Ready bill method only.</a:t>
            </a:r>
          </a:p>
          <a:p>
            <a:pPr lvl="1">
              <a:defRPr/>
            </a:pPr>
            <a:r>
              <a:rPr lang="en-US" altLang="en-US" sz="1800" dirty="0"/>
              <a:t>Supplier must serve the customer on the Customer Referral fixed rate for 12 consecutive billing periods.</a:t>
            </a:r>
          </a:p>
          <a:p>
            <a:pPr>
              <a:defRPr/>
            </a:pPr>
            <a:endParaRPr lang="en-US" sz="2000" dirty="0"/>
          </a:p>
          <a:p>
            <a:pPr marL="0" indent="0">
              <a:buNone/>
              <a:defRPr/>
            </a:pPr>
            <a:endParaRPr lang="en-US" dirty="0"/>
          </a:p>
          <a:p>
            <a:pPr>
              <a:buFont typeface="Arial" panose="020B0604020202020204" pitchFamily="34" charset="0"/>
              <a:buChar char="q"/>
              <a:defRPr/>
            </a:pPr>
            <a:endParaRPr lang="en-US" dirty="0"/>
          </a:p>
          <a:p>
            <a:pPr marL="457200" lvl="1" indent="0">
              <a:buFont typeface="Arial" panose="020B0604020202020204" pitchFamily="34" charset="0"/>
              <a:buNone/>
              <a:defRPr/>
            </a:pPr>
            <a:endParaRPr lang="en-US" altLang="en-US" dirty="0"/>
          </a:p>
        </p:txBody>
      </p:sp>
      <p:sp>
        <p:nvSpPr>
          <p:cNvPr id="2" name="Date Placeholder 1">
            <a:extLst>
              <a:ext uri="{FF2B5EF4-FFF2-40B4-BE49-F238E27FC236}">
                <a16:creationId xmlns:a16="http://schemas.microsoft.com/office/drawing/2014/main" id="{D76A5373-12C1-46F2-9370-E5370C5E1CB9}"/>
              </a:ext>
            </a:extLst>
          </p:cNvPr>
          <p:cNvSpPr>
            <a:spLocks noGrp="1"/>
          </p:cNvSpPr>
          <p:nvPr>
            <p:ph type="dt" sz="half" idx="10"/>
          </p:nvPr>
        </p:nvSpPr>
        <p:spPr/>
        <p:txBody>
          <a:bodyPr/>
          <a:lstStyle/>
          <a:p>
            <a:pPr>
              <a:defRPr/>
            </a:pPr>
            <a:r>
              <a:rPr lang="en-US" dirty="0"/>
              <a:t>November 18, 2020</a:t>
            </a:r>
          </a:p>
        </p:txBody>
      </p:sp>
      <p:sp>
        <p:nvSpPr>
          <p:cNvPr id="3" name="Footer Placeholder 2">
            <a:extLst>
              <a:ext uri="{FF2B5EF4-FFF2-40B4-BE49-F238E27FC236}">
                <a16:creationId xmlns:a16="http://schemas.microsoft.com/office/drawing/2014/main" id="{361323DD-54F5-49F0-A064-C1E2F1557F0C}"/>
              </a:ext>
            </a:extLst>
          </p:cNvPr>
          <p:cNvSpPr>
            <a:spLocks noGrp="1"/>
          </p:cNvSpPr>
          <p:nvPr>
            <p:ph type="ftr" sz="quarter" idx="11"/>
          </p:nvPr>
        </p:nvSpPr>
        <p:spPr/>
        <p:txBody>
          <a:bodyPr/>
          <a:lstStyle/>
          <a:p>
            <a:pPr>
              <a:defRPr/>
            </a:pPr>
            <a:r>
              <a:rPr lang="en-US"/>
              <a:t>PA Supplier Workshop</a:t>
            </a:r>
            <a:endParaRPr lang="en-US" dirty="0"/>
          </a:p>
        </p:txBody>
      </p:sp>
      <p:sp>
        <p:nvSpPr>
          <p:cNvPr id="4" name="Slide Number Placeholder 3">
            <a:extLst>
              <a:ext uri="{FF2B5EF4-FFF2-40B4-BE49-F238E27FC236}">
                <a16:creationId xmlns:a16="http://schemas.microsoft.com/office/drawing/2014/main" id="{197C789C-70F7-4F4A-8C57-9A93A6B0C352}"/>
              </a:ext>
            </a:extLst>
          </p:cNvPr>
          <p:cNvSpPr>
            <a:spLocks noGrp="1"/>
          </p:cNvSpPr>
          <p:nvPr>
            <p:ph type="sldNum" sz="quarter" idx="12"/>
          </p:nvPr>
        </p:nvSpPr>
        <p:spPr/>
        <p:txBody>
          <a:bodyPr/>
          <a:lstStyle/>
          <a:p>
            <a:pPr>
              <a:defRPr/>
            </a:pPr>
            <a:fld id="{26D3C5E0-D005-4CEC-B1B3-05C0449DE281}"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666666"/>
      </a:lt2>
      <a:accent1>
        <a:srgbClr val="3083BD"/>
      </a:accent1>
      <a:accent2>
        <a:srgbClr val="EB9422"/>
      </a:accent2>
      <a:accent3>
        <a:srgbClr val="FFFFFF"/>
      </a:accent3>
      <a:accent4>
        <a:srgbClr val="000000"/>
      </a:accent4>
      <a:accent5>
        <a:srgbClr val="ADC1DB"/>
      </a:accent5>
      <a:accent6>
        <a:srgbClr val="D5861E"/>
      </a:accent6>
      <a:hlink>
        <a:srgbClr val="76B443"/>
      </a:hlink>
      <a:folHlink>
        <a:srgbClr val="B56A2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1E427C"/>
        </a:lt2>
        <a:accent1>
          <a:srgbClr val="255E91"/>
        </a:accent1>
        <a:accent2>
          <a:srgbClr val="FCB131"/>
        </a:accent2>
        <a:accent3>
          <a:srgbClr val="FFFFFF"/>
        </a:accent3>
        <a:accent4>
          <a:srgbClr val="000000"/>
        </a:accent4>
        <a:accent5>
          <a:srgbClr val="ACB6C7"/>
        </a:accent5>
        <a:accent6>
          <a:srgbClr val="E4A02B"/>
        </a:accent6>
        <a:hlink>
          <a:srgbClr val="90AD5D"/>
        </a:hlink>
        <a:folHlink>
          <a:srgbClr val="9F3E2F"/>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666666"/>
        </a:lt2>
        <a:accent1>
          <a:srgbClr val="3083BD"/>
        </a:accent1>
        <a:accent2>
          <a:srgbClr val="EB9422"/>
        </a:accent2>
        <a:accent3>
          <a:srgbClr val="FFFFFF"/>
        </a:accent3>
        <a:accent4>
          <a:srgbClr val="000000"/>
        </a:accent4>
        <a:accent5>
          <a:srgbClr val="ADC1DB"/>
        </a:accent5>
        <a:accent6>
          <a:srgbClr val="D5861E"/>
        </a:accent6>
        <a:hlink>
          <a:srgbClr val="76B443"/>
        </a:hlink>
        <a:folHlink>
          <a:srgbClr val="C87429"/>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666666"/>
        </a:lt2>
        <a:accent1>
          <a:srgbClr val="3083BD"/>
        </a:accent1>
        <a:accent2>
          <a:srgbClr val="EB9422"/>
        </a:accent2>
        <a:accent3>
          <a:srgbClr val="FFFFFF"/>
        </a:accent3>
        <a:accent4>
          <a:srgbClr val="000000"/>
        </a:accent4>
        <a:accent5>
          <a:srgbClr val="ADC1DB"/>
        </a:accent5>
        <a:accent6>
          <a:srgbClr val="D5861E"/>
        </a:accent6>
        <a:hlink>
          <a:srgbClr val="76B443"/>
        </a:hlink>
        <a:folHlink>
          <a:srgbClr val="B56A2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5D50066ED31946BF4F971168A25890" ma:contentTypeVersion="11" ma:contentTypeDescription="Create a new document." ma:contentTypeScope="" ma:versionID="8cfdae8b53aaa0e3703f98880b150f12">
  <xsd:schema xmlns:xsd="http://www.w3.org/2001/XMLSchema" xmlns:xs="http://www.w3.org/2001/XMLSchema" xmlns:p="http://schemas.microsoft.com/office/2006/metadata/properties" xmlns:ns3="285e9acf-2247-4fd8-8ee3-83463d777470" xmlns:ns4="50cf5894-a6e3-40cf-a582-9e88dd243701" targetNamespace="http://schemas.microsoft.com/office/2006/metadata/properties" ma:root="true" ma:fieldsID="6ce714c2a91ce9f56c4d2c27375d38c3" ns3:_="" ns4:_="">
    <xsd:import namespace="285e9acf-2247-4fd8-8ee3-83463d777470"/>
    <xsd:import namespace="50cf5894-a6e3-40cf-a582-9e88dd24370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5e9acf-2247-4fd8-8ee3-83463d7774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cf5894-a6e3-40cf-a582-9e88dd24370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B3FE3E-9116-475E-9E6C-BFCCB5963674}">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50cf5894-a6e3-40cf-a582-9e88dd243701"/>
    <ds:schemaRef ds:uri="http://purl.org/dc/elements/1.1/"/>
    <ds:schemaRef ds:uri="http://schemas.microsoft.com/office/2006/metadata/properties"/>
    <ds:schemaRef ds:uri="285e9acf-2247-4fd8-8ee3-83463d777470"/>
    <ds:schemaRef ds:uri="http://www.w3.org/XML/1998/namespace"/>
  </ds:schemaRefs>
</ds:datastoreItem>
</file>

<file path=customXml/itemProps2.xml><?xml version="1.0" encoding="utf-8"?>
<ds:datastoreItem xmlns:ds="http://schemas.openxmlformats.org/officeDocument/2006/customXml" ds:itemID="{AF18BF73-51E4-4841-B054-884A531B13F9}">
  <ds:schemaRefs>
    <ds:schemaRef ds:uri="http://schemas.microsoft.com/sharepoint/v3/contenttype/forms"/>
  </ds:schemaRefs>
</ds:datastoreItem>
</file>

<file path=customXml/itemProps3.xml><?xml version="1.0" encoding="utf-8"?>
<ds:datastoreItem xmlns:ds="http://schemas.openxmlformats.org/officeDocument/2006/customXml" ds:itemID="{9EC99A29-78C8-4743-862C-A5C1B28B78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5e9acf-2247-4fd8-8ee3-83463d777470"/>
    <ds:schemaRef ds:uri="50cf5894-a6e3-40cf-a582-9e88dd2437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7896</TotalTime>
  <Words>2098</Words>
  <Application>Microsoft Office PowerPoint</Application>
  <PresentationFormat>On-screen Show (4:3)</PresentationFormat>
  <Paragraphs>225</Paragraphs>
  <Slides>21</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Wingdings</vt:lpstr>
      <vt:lpstr>Default Design</vt:lpstr>
      <vt:lpstr>PA Supplier Workshop</vt:lpstr>
      <vt:lpstr>Agenda</vt:lpstr>
      <vt:lpstr>Supplier Workshop Objective</vt:lpstr>
      <vt:lpstr>Customer Referral Program and Scripting</vt:lpstr>
      <vt:lpstr>Customer Referral Program Overview </vt:lpstr>
      <vt:lpstr>Customer Referral Program - Customer Process</vt:lpstr>
      <vt:lpstr>Customer Referral Program - Supplier Process</vt:lpstr>
      <vt:lpstr>Customer Referral Program - Supplier Process</vt:lpstr>
      <vt:lpstr>Supplier Requirements</vt:lpstr>
      <vt:lpstr>Supplier Requirements</vt:lpstr>
      <vt:lpstr>Customer Referral Program Design</vt:lpstr>
      <vt:lpstr>2020 Timeline - 60 Day</vt:lpstr>
      <vt:lpstr>2020 Timeline - 30 Day</vt:lpstr>
      <vt:lpstr>Current CRP Contact Center Script </vt:lpstr>
      <vt:lpstr>Current CRP Vendor Script </vt:lpstr>
      <vt:lpstr>Recent Issues: Incorrect Rate Ready enrollments    </vt:lpstr>
      <vt:lpstr>Timeline Example</vt:lpstr>
      <vt:lpstr>CRP Quarter Dates</vt:lpstr>
      <vt:lpstr>CRP Rate Naming Convention</vt:lpstr>
      <vt:lpstr>Monthly CRP Rate Audit</vt:lpstr>
      <vt:lpstr>Questions  </vt:lpstr>
    </vt:vector>
  </TitlesOfParts>
  <Company>FirstEnergy Corp.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Corporate Communications</dc:creator>
  <cp:lastModifiedBy>John, Ribu</cp:lastModifiedBy>
  <cp:revision>532</cp:revision>
  <cp:lastPrinted>2019-01-16T15:39:12Z</cp:lastPrinted>
  <dcterms:created xsi:type="dcterms:W3CDTF">2007-08-17T12:38:12Z</dcterms:created>
  <dcterms:modified xsi:type="dcterms:W3CDTF">2020-11-18T19:34:04Z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0x010100835D50066ED31946BF4F971168A25890</vt:lpwstr>
  </property>
</Properties>
</file>